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8350"/>
  <p:notesSz cx="9872650" cy="67421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2">
          <p15:clr>
            <a:srgbClr val="A4A3A4"/>
          </p15:clr>
        </p15:guide>
      </p15:sldGuideLst>
    </p:ext>
    <p:ext uri="{2D200454-40CA-4A62-9FC3-DE9A4176ACB9}">
      <p15:notesGuideLst>
        <p15:guide id="1" orient="horz" pos="2124">
          <p15:clr>
            <a:srgbClr val="A4A3A4"/>
          </p15:clr>
        </p15:guide>
        <p15:guide id="2" pos="3110">
          <p15:clr>
            <a:srgbClr val="A4A3A4"/>
          </p15:clr>
        </p15:guide>
      </p15:notesGuideLst>
    </p:ext>
    <p:ext uri="GoogleSlidesCustomDataVersion2">
      <go:slidesCustomData xmlns:go="http://customooxmlschemas.google.com/" r:id="rId20" roundtripDataSignature="AMtx7mijK6dZDouYskeD1B2wr6OTzwzd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2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24" orient="horz"/>
        <p:guide pos="311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278154" cy="337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592224" y="0"/>
            <a:ext cx="4278154" cy="337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689225" y="506413"/>
            <a:ext cx="4494213" cy="252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87267" y="3202504"/>
            <a:ext cx="7898130" cy="30339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403837"/>
            <a:ext cx="4278154" cy="33710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592224" y="6403837"/>
            <a:ext cx="4278154" cy="33710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2689225" y="506413"/>
            <a:ext cx="4494213" cy="252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987267" y="3202504"/>
            <a:ext cx="7898130" cy="30339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5592224" y="6403837"/>
            <a:ext cx="4278154" cy="33710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987267" y="3202504"/>
            <a:ext cx="7898130" cy="30339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2689225" y="506413"/>
            <a:ext cx="4494213" cy="252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987267" y="3202504"/>
            <a:ext cx="7898130" cy="30339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2689225" y="506413"/>
            <a:ext cx="4494213" cy="252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987267" y="3202504"/>
            <a:ext cx="7898130" cy="30339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/>
          <p:nvPr>
            <p:ph idx="2" type="sldImg"/>
          </p:nvPr>
        </p:nvSpPr>
        <p:spPr>
          <a:xfrm>
            <a:off x="2689225" y="506413"/>
            <a:ext cx="4494213" cy="252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/>
          <p:nvPr>
            <p:ph idx="1" type="body"/>
          </p:nvPr>
        </p:nvSpPr>
        <p:spPr>
          <a:xfrm>
            <a:off x="987267" y="3202504"/>
            <a:ext cx="7898130" cy="30339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:notes"/>
          <p:cNvSpPr/>
          <p:nvPr>
            <p:ph idx="2" type="sldImg"/>
          </p:nvPr>
        </p:nvSpPr>
        <p:spPr>
          <a:xfrm>
            <a:off x="2689225" y="506413"/>
            <a:ext cx="4494213" cy="252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987267" y="3202504"/>
            <a:ext cx="7898130" cy="30339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6:notes"/>
          <p:cNvSpPr/>
          <p:nvPr>
            <p:ph idx="2" type="sldImg"/>
          </p:nvPr>
        </p:nvSpPr>
        <p:spPr>
          <a:xfrm>
            <a:off x="2689225" y="506413"/>
            <a:ext cx="4494213" cy="252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/>
          <p:nvPr>
            <p:ph idx="1" type="body"/>
          </p:nvPr>
        </p:nvSpPr>
        <p:spPr>
          <a:xfrm>
            <a:off x="987267" y="3202504"/>
            <a:ext cx="7898130" cy="30339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7:notes"/>
          <p:cNvSpPr/>
          <p:nvPr>
            <p:ph idx="2" type="sldImg"/>
          </p:nvPr>
        </p:nvSpPr>
        <p:spPr>
          <a:xfrm>
            <a:off x="2689225" y="506413"/>
            <a:ext cx="4494213" cy="252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 txBox="1"/>
          <p:nvPr>
            <p:ph idx="1" type="body"/>
          </p:nvPr>
        </p:nvSpPr>
        <p:spPr>
          <a:xfrm>
            <a:off x="987267" y="3202504"/>
            <a:ext cx="7898130" cy="30339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8:notes"/>
          <p:cNvSpPr/>
          <p:nvPr>
            <p:ph idx="2" type="sldImg"/>
          </p:nvPr>
        </p:nvSpPr>
        <p:spPr>
          <a:xfrm>
            <a:off x="2689225" y="506413"/>
            <a:ext cx="4494213" cy="252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 txBox="1"/>
          <p:nvPr>
            <p:ph idx="1" type="body"/>
          </p:nvPr>
        </p:nvSpPr>
        <p:spPr>
          <a:xfrm>
            <a:off x="987267" y="3202504"/>
            <a:ext cx="7898130" cy="30339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9:notes"/>
          <p:cNvSpPr/>
          <p:nvPr>
            <p:ph idx="2" type="sldImg"/>
          </p:nvPr>
        </p:nvSpPr>
        <p:spPr>
          <a:xfrm>
            <a:off x="2689225" y="506413"/>
            <a:ext cx="4494213" cy="252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0:notes"/>
          <p:cNvSpPr txBox="1"/>
          <p:nvPr>
            <p:ph idx="1" type="body"/>
          </p:nvPr>
        </p:nvSpPr>
        <p:spPr>
          <a:xfrm>
            <a:off x="987267" y="3202504"/>
            <a:ext cx="7898130" cy="30339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0:notes"/>
          <p:cNvSpPr/>
          <p:nvPr>
            <p:ph idx="2" type="sldImg"/>
          </p:nvPr>
        </p:nvSpPr>
        <p:spPr>
          <a:xfrm>
            <a:off x="2689225" y="506413"/>
            <a:ext cx="4494213" cy="252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:notes"/>
          <p:cNvSpPr txBox="1"/>
          <p:nvPr>
            <p:ph idx="1" type="body"/>
          </p:nvPr>
        </p:nvSpPr>
        <p:spPr>
          <a:xfrm>
            <a:off x="987267" y="3202504"/>
            <a:ext cx="7898130" cy="30339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1:notes"/>
          <p:cNvSpPr/>
          <p:nvPr>
            <p:ph idx="2" type="sldImg"/>
          </p:nvPr>
        </p:nvSpPr>
        <p:spPr>
          <a:xfrm>
            <a:off x="2689225" y="506413"/>
            <a:ext cx="4494213" cy="252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/>
          <p:nvPr>
            <p:ph idx="1" type="body"/>
          </p:nvPr>
        </p:nvSpPr>
        <p:spPr>
          <a:xfrm>
            <a:off x="987267" y="3202504"/>
            <a:ext cx="7898130" cy="30339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2:notes"/>
          <p:cNvSpPr/>
          <p:nvPr>
            <p:ph idx="2" type="sldImg"/>
          </p:nvPr>
        </p:nvSpPr>
        <p:spPr>
          <a:xfrm>
            <a:off x="2689225" y="506413"/>
            <a:ext cx="4494213" cy="252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 txBox="1"/>
          <p:nvPr>
            <p:ph idx="1" type="body"/>
          </p:nvPr>
        </p:nvSpPr>
        <p:spPr>
          <a:xfrm>
            <a:off x="987267" y="3202504"/>
            <a:ext cx="7898130" cy="30339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3:notes"/>
          <p:cNvSpPr/>
          <p:nvPr>
            <p:ph idx="2" type="sldImg"/>
          </p:nvPr>
        </p:nvSpPr>
        <p:spPr>
          <a:xfrm>
            <a:off x="2689225" y="506413"/>
            <a:ext cx="4494213" cy="252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4:notes"/>
          <p:cNvSpPr txBox="1"/>
          <p:nvPr>
            <p:ph idx="1" type="body"/>
          </p:nvPr>
        </p:nvSpPr>
        <p:spPr>
          <a:xfrm>
            <a:off x="987267" y="3202504"/>
            <a:ext cx="7898130" cy="30339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4:notes"/>
          <p:cNvSpPr/>
          <p:nvPr>
            <p:ph idx="2" type="sldImg"/>
          </p:nvPr>
        </p:nvSpPr>
        <p:spPr>
          <a:xfrm>
            <a:off x="2689225" y="506413"/>
            <a:ext cx="4494213" cy="252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">
  <p:cSld name="Titeldia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idx="1" type="body"/>
          </p:nvPr>
        </p:nvSpPr>
        <p:spPr>
          <a:xfrm>
            <a:off x="0" y="-1"/>
            <a:ext cx="12198349" cy="4521941"/>
          </a:xfrm>
          <a:prstGeom prst="rect">
            <a:avLst/>
          </a:prstGeom>
          <a:solidFill>
            <a:srgbClr val="8592BC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"/>
              <a:buNone/>
              <a:defRPr sz="1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2" type="body"/>
          </p:nvPr>
        </p:nvSpPr>
        <p:spPr>
          <a:xfrm>
            <a:off x="1" y="1"/>
            <a:ext cx="12198350" cy="37193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"/>
              <a:buNone/>
              <a:defRPr sz="1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type="title"/>
          </p:nvPr>
        </p:nvSpPr>
        <p:spPr>
          <a:xfrm>
            <a:off x="1490663" y="1052736"/>
            <a:ext cx="10225136" cy="1656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Georgia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3" type="body"/>
          </p:nvPr>
        </p:nvSpPr>
        <p:spPr>
          <a:xfrm>
            <a:off x="1490663" y="3934610"/>
            <a:ext cx="6918325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pic>
        <p:nvPicPr>
          <p:cNvPr id="20" name="Google Shape;2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42288" y="4888655"/>
            <a:ext cx="2621665" cy="117142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6"/>
          <p:cNvSpPr txBox="1"/>
          <p:nvPr>
            <p:ph idx="10" type="dt"/>
          </p:nvPr>
        </p:nvSpPr>
        <p:spPr>
          <a:xfrm>
            <a:off x="7467327" y="3934684"/>
            <a:ext cx="4326359" cy="39412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22" name="Google Shape;22;p16"/>
          <p:cNvSpPr/>
          <p:nvPr/>
        </p:nvSpPr>
        <p:spPr>
          <a:xfrm>
            <a:off x="0" y="6453336"/>
            <a:ext cx="12198350" cy="40466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02313" y="6543376"/>
            <a:ext cx="3588750" cy="2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6"/>
          <p:cNvSpPr/>
          <p:nvPr/>
        </p:nvSpPr>
        <p:spPr>
          <a:xfrm>
            <a:off x="6099174" y="6453336"/>
            <a:ext cx="6099175" cy="40466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6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100%">
  <p:cSld name="Text 100%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7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7"/>
          <p:cNvSpPr txBox="1"/>
          <p:nvPr>
            <p:ph idx="1" type="body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8"/>
          <p:cNvSpPr txBox="1"/>
          <p:nvPr>
            <p:ph idx="1" type="body"/>
          </p:nvPr>
        </p:nvSpPr>
        <p:spPr>
          <a:xfrm>
            <a:off x="1" y="1"/>
            <a:ext cx="12198350" cy="452193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"/>
              <a:buNone/>
              <a:defRPr sz="1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type="title"/>
          </p:nvPr>
        </p:nvSpPr>
        <p:spPr>
          <a:xfrm>
            <a:off x="1490663" y="1052736"/>
            <a:ext cx="10225136" cy="1656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Georgia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33" name="Google Shape;33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42288" y="4888655"/>
            <a:ext cx="2621665" cy="117142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18"/>
          <p:cNvSpPr/>
          <p:nvPr/>
        </p:nvSpPr>
        <p:spPr>
          <a:xfrm>
            <a:off x="0" y="6453336"/>
            <a:ext cx="12198350" cy="40466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" name="Google Shape;3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02313" y="6543376"/>
            <a:ext cx="3588750" cy="2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8"/>
          <p:cNvSpPr/>
          <p:nvPr/>
        </p:nvSpPr>
        <p:spPr>
          <a:xfrm>
            <a:off x="6099174" y="6453336"/>
            <a:ext cx="6099175" cy="40466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8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dex">
  <p:cSld name="Index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9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9"/>
          <p:cNvSpPr txBox="1"/>
          <p:nvPr>
            <p:ph idx="1" type="body"/>
          </p:nvPr>
        </p:nvSpPr>
        <p:spPr>
          <a:xfrm>
            <a:off x="404663" y="1252836"/>
            <a:ext cx="6846640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AutoNum type="arabicPeriod"/>
              <a:defRPr sz="2400">
                <a:solidFill>
                  <a:schemeClr val="lt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>
                <a:solidFill>
                  <a:schemeClr val="lt2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>
                <a:solidFill>
                  <a:schemeClr val="lt2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>
                <a:solidFill>
                  <a:schemeClr val="lt2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>
                <a:solidFill>
                  <a:schemeClr val="accent1"/>
                </a:solidFill>
              </a:defRPr>
            </a:lvl5pPr>
            <a:lvl6pPr indent="-3810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AutoNum type="arabicPeriod"/>
              <a:defRPr sz="2400">
                <a:solidFill>
                  <a:schemeClr val="lt2"/>
                </a:solidFill>
              </a:defRPr>
            </a:lvl6pPr>
            <a:lvl7pPr indent="-3302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>
                <a:solidFill>
                  <a:schemeClr val="lt2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1" name="Google Shape;41;p19"/>
          <p:cNvSpPr/>
          <p:nvPr>
            <p:ph idx="2" type="pic"/>
          </p:nvPr>
        </p:nvSpPr>
        <p:spPr>
          <a:xfrm>
            <a:off x="7453634" y="1252538"/>
            <a:ext cx="4339905" cy="4795837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42" name="Google Shape;42;p19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&amp; Image 75%/25%">
  <p:cSld name="Text &amp; Image 75%/25%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0"/>
          <p:cNvSpPr txBox="1"/>
          <p:nvPr>
            <p:ph idx="1" type="body"/>
          </p:nvPr>
        </p:nvSpPr>
        <p:spPr>
          <a:xfrm>
            <a:off x="404662" y="1252836"/>
            <a:ext cx="7926761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46" name="Google Shape;46;p20"/>
          <p:cNvSpPr/>
          <p:nvPr>
            <p:ph idx="2" type="pic"/>
          </p:nvPr>
        </p:nvSpPr>
        <p:spPr>
          <a:xfrm>
            <a:off x="8533755" y="1252538"/>
            <a:ext cx="3259784" cy="4795837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47" name="Google Shape;47;p20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&amp; Image 50%/50%">
  <p:cSld name="Text &amp; Image 50%/50%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1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1"/>
          <p:cNvSpPr txBox="1"/>
          <p:nvPr>
            <p:ph idx="1" type="body"/>
          </p:nvPr>
        </p:nvSpPr>
        <p:spPr>
          <a:xfrm>
            <a:off x="404662" y="1252836"/>
            <a:ext cx="5593347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51" name="Google Shape;51;p21"/>
          <p:cNvSpPr/>
          <p:nvPr>
            <p:ph idx="2" type="pic"/>
          </p:nvPr>
        </p:nvSpPr>
        <p:spPr>
          <a:xfrm>
            <a:off x="6200775" y="1252538"/>
            <a:ext cx="5592763" cy="4795837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52" name="Google Shape;52;p21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&amp; Image 25%/75%">
  <p:cSld name="Text &amp; Image 25%/75%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2"/>
          <p:cNvSpPr txBox="1"/>
          <p:nvPr>
            <p:ph idx="1" type="body"/>
          </p:nvPr>
        </p:nvSpPr>
        <p:spPr>
          <a:xfrm>
            <a:off x="404662" y="1252836"/>
            <a:ext cx="3534273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56" name="Google Shape;56;p22"/>
          <p:cNvSpPr/>
          <p:nvPr>
            <p:ph idx="2" type="pic"/>
          </p:nvPr>
        </p:nvSpPr>
        <p:spPr>
          <a:xfrm>
            <a:off x="4141267" y="1252538"/>
            <a:ext cx="7652271" cy="4795837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100%">
  <p:cSld name="Image 100%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/>
          <p:nvPr>
            <p:ph idx="2" type="pic"/>
          </p:nvPr>
        </p:nvSpPr>
        <p:spPr>
          <a:xfrm>
            <a:off x="404663" y="1252538"/>
            <a:ext cx="11388876" cy="4795837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61" name="Google Shape;61;p23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&amp; Image 4x">
  <p:cSld name="Text &amp; Image 4x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4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4"/>
          <p:cNvSpPr txBox="1"/>
          <p:nvPr>
            <p:ph idx="1" type="body"/>
          </p:nvPr>
        </p:nvSpPr>
        <p:spPr>
          <a:xfrm>
            <a:off x="404662" y="1252836"/>
            <a:ext cx="5593347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65" name="Google Shape;65;p24"/>
          <p:cNvSpPr/>
          <p:nvPr>
            <p:ph idx="2" type="pic"/>
          </p:nvPr>
        </p:nvSpPr>
        <p:spPr>
          <a:xfrm>
            <a:off x="6200776" y="1252538"/>
            <a:ext cx="2695072" cy="2297049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66" name="Google Shape;66;p24"/>
          <p:cNvSpPr/>
          <p:nvPr>
            <p:ph idx="3" type="pic"/>
          </p:nvPr>
        </p:nvSpPr>
        <p:spPr>
          <a:xfrm>
            <a:off x="9098614" y="1252538"/>
            <a:ext cx="2695072" cy="2297049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67" name="Google Shape;67;p24"/>
          <p:cNvSpPr/>
          <p:nvPr>
            <p:ph idx="4" type="pic"/>
          </p:nvPr>
        </p:nvSpPr>
        <p:spPr>
          <a:xfrm>
            <a:off x="6200776" y="3751623"/>
            <a:ext cx="2695072" cy="2297049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68" name="Google Shape;68;p24"/>
          <p:cNvSpPr/>
          <p:nvPr>
            <p:ph idx="5" type="pic"/>
          </p:nvPr>
        </p:nvSpPr>
        <p:spPr>
          <a:xfrm>
            <a:off x="9098614" y="3751623"/>
            <a:ext cx="2695072" cy="2297049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69" name="Google Shape;69;p24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&amp; Image 2x">
  <p:cSld name="Text &amp; Image 2x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5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" type="body"/>
          </p:nvPr>
        </p:nvSpPr>
        <p:spPr>
          <a:xfrm>
            <a:off x="404662" y="1252836"/>
            <a:ext cx="5593347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73" name="Google Shape;73;p25"/>
          <p:cNvSpPr/>
          <p:nvPr>
            <p:ph idx="2" type="pic"/>
          </p:nvPr>
        </p:nvSpPr>
        <p:spPr>
          <a:xfrm>
            <a:off x="6200341" y="1252538"/>
            <a:ext cx="2695072" cy="4796134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74" name="Google Shape;74;p25"/>
          <p:cNvSpPr/>
          <p:nvPr>
            <p:ph idx="3" type="pic"/>
          </p:nvPr>
        </p:nvSpPr>
        <p:spPr>
          <a:xfrm>
            <a:off x="9098179" y="1252538"/>
            <a:ext cx="2695072" cy="4796134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75" name="Google Shape;75;p25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 100%">
  <p:cSld name="Graph 100%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6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/>
          <p:nvPr>
            <p:ph idx="2" type="chart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  <a:solidFill>
            <a:srgbClr val="E5E8F1"/>
          </a:solidFill>
          <a:ln>
            <a:noFill/>
          </a:ln>
        </p:spPr>
        <p:txBody>
          <a:bodyPr anchorCtr="0" anchor="ctr" bIns="180000" lIns="0" spcFirstLastPara="1" rIns="0" wrap="square" tIns="0">
            <a:normAutofit/>
          </a:bodyPr>
          <a:lstStyle>
            <a:lvl1pPr lvl="0" marR="0" rtl="0" algn="ctr">
              <a:lnSpc>
                <a:spcPct val="25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79" name="Google Shape;79;p26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o 100%">
  <p:cSld name="Video 100%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7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/>
          <p:nvPr>
            <p:ph idx="2" type="media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  <a:solidFill>
            <a:srgbClr val="E5E8F1"/>
          </a:solidFill>
          <a:ln>
            <a:noFill/>
          </a:ln>
        </p:spPr>
        <p:txBody>
          <a:bodyPr anchorCtr="0" anchor="ctr" bIns="180000" lIns="0" spcFirstLastPara="1" rIns="0" wrap="square" tIns="0">
            <a:normAutofit/>
          </a:bodyPr>
          <a:lstStyle>
            <a:lvl1pPr lvl="0" marR="0" rtl="0" algn="ctr">
              <a:lnSpc>
                <a:spcPct val="25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83" name="Google Shape;83;p27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 b="1" i="0" sz="40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2" name="Google Shape;12;p15"/>
          <p:cNvSpPr/>
          <p:nvPr/>
        </p:nvSpPr>
        <p:spPr>
          <a:xfrm>
            <a:off x="0" y="6453336"/>
            <a:ext cx="12198350" cy="40466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13;p1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04662" y="6543376"/>
            <a:ext cx="3588750" cy="2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consumerid.eu/" TargetMode="External"/><Relationship Id="rId4" Type="http://schemas.openxmlformats.org/officeDocument/2006/relationships/image" Target="../media/image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idx="1" type="body"/>
          </p:nvPr>
        </p:nvSpPr>
        <p:spPr>
          <a:xfrm>
            <a:off x="0" y="-1"/>
            <a:ext cx="12198349" cy="4521941"/>
          </a:xfrm>
          <a:prstGeom prst="rect">
            <a:avLst/>
          </a:prstGeom>
          <a:solidFill>
            <a:srgbClr val="8592BC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/>
          </a:p>
        </p:txBody>
      </p:sp>
      <p:sp>
        <p:nvSpPr>
          <p:cNvPr id="90" name="Google Shape;90;p1"/>
          <p:cNvSpPr txBox="1"/>
          <p:nvPr>
            <p:ph idx="2" type="body"/>
          </p:nvPr>
        </p:nvSpPr>
        <p:spPr>
          <a:xfrm>
            <a:off x="1" y="1"/>
            <a:ext cx="12198350" cy="37193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 b="1"/>
          </a:p>
        </p:txBody>
      </p:sp>
      <p:sp>
        <p:nvSpPr>
          <p:cNvPr id="91" name="Google Shape;91;p1"/>
          <p:cNvSpPr txBox="1"/>
          <p:nvPr>
            <p:ph type="title"/>
          </p:nvPr>
        </p:nvSpPr>
        <p:spPr>
          <a:xfrm>
            <a:off x="1490663" y="1052736"/>
            <a:ext cx="9144900" cy="165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</a:pPr>
            <a:r>
              <a:rPr lang="en-US" sz="3600"/>
              <a:t>Sustainability and consumer choice of remedies: studying the moving target</a:t>
            </a:r>
            <a:endParaRPr sz="3600"/>
          </a:p>
        </p:txBody>
      </p:sp>
      <p:sp>
        <p:nvSpPr>
          <p:cNvPr id="92" name="Google Shape;92;p1"/>
          <p:cNvSpPr txBox="1"/>
          <p:nvPr>
            <p:ph idx="3" type="body"/>
          </p:nvPr>
        </p:nvSpPr>
        <p:spPr>
          <a:xfrm>
            <a:off x="1490663" y="3934610"/>
            <a:ext cx="6918325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Agnieszka Jabłonowska| 18 September 2024, Cambridge</a:t>
            </a:r>
            <a:endParaRPr sz="2000"/>
          </a:p>
        </p:txBody>
      </p:sp>
      <p:sp>
        <p:nvSpPr>
          <p:cNvPr id="93" name="Google Shape;93;p1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Georgia"/>
              <a:buNone/>
            </a:pPr>
            <a:r>
              <a:rPr lang="en-US" sz="3600"/>
              <a:t>Background</a:t>
            </a:r>
            <a:endParaRPr/>
          </a:p>
        </p:txBody>
      </p:sp>
      <p:sp>
        <p:nvSpPr>
          <p:cNvPr id="99" name="Google Shape;99;p2"/>
          <p:cNvSpPr txBox="1"/>
          <p:nvPr>
            <p:ph idx="1" type="body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When a lack of conformity appears within a liability period, EU consumers can claim </a:t>
            </a:r>
            <a:r>
              <a:rPr b="1" lang="en-US" sz="2200"/>
              <a:t>repair or replacement</a:t>
            </a:r>
            <a:r>
              <a:rPr lang="en-US" sz="2200"/>
              <a:t>, according to their choice (Directive 2019/771).</a:t>
            </a:r>
            <a:endParaRPr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Repair is typically the more </a:t>
            </a:r>
            <a:r>
              <a:rPr b="1" lang="en-US" sz="2200"/>
              <a:t>sustainable</a:t>
            </a:r>
            <a:r>
              <a:rPr lang="en-US" sz="2200"/>
              <a:t> remedy.</a:t>
            </a:r>
            <a:endParaRPr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Directive 2024/1799: extended </a:t>
            </a:r>
            <a:r>
              <a:rPr b="1" lang="en-US" sz="2200"/>
              <a:t>liability period </a:t>
            </a:r>
            <a:r>
              <a:rPr lang="en-US" sz="2200"/>
              <a:t>after repair and relevant </a:t>
            </a:r>
            <a:r>
              <a:rPr b="1" lang="en-US" sz="2200"/>
              <a:t>information </a:t>
            </a:r>
            <a:r>
              <a:rPr lang="en-US" sz="2200"/>
              <a:t>to promote repair</a:t>
            </a:r>
            <a:endParaRPr/>
          </a:p>
        </p:txBody>
      </p:sp>
      <p:sp>
        <p:nvSpPr>
          <p:cNvPr id="100" name="Google Shape;100;p2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Georgia"/>
              <a:buNone/>
            </a:pPr>
            <a:r>
              <a:rPr lang="en-US" sz="3600"/>
              <a:t>Background</a:t>
            </a:r>
            <a:endParaRPr/>
          </a:p>
        </p:txBody>
      </p:sp>
      <p:sp>
        <p:nvSpPr>
          <p:cNvPr id="106" name="Google Shape;106;p3"/>
          <p:cNvSpPr txBox="1"/>
          <p:nvPr>
            <p:ph idx="1" type="body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Extension of the liability period was </a:t>
            </a:r>
            <a:r>
              <a:rPr b="1" i="1" lang="en-US" sz="2200"/>
              <a:t>not</a:t>
            </a:r>
            <a:r>
              <a:rPr lang="en-US" sz="2200"/>
              <a:t> the preferred option in the impact assessment report (SWD(2023) 59 final).</a:t>
            </a:r>
            <a:endParaRPr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Reason: </a:t>
            </a:r>
            <a:r>
              <a:rPr b="1" lang="en-US" sz="2200"/>
              <a:t>other solutions</a:t>
            </a:r>
            <a:r>
              <a:rPr lang="en-US" sz="2200"/>
              <a:t>, such as restricting consumer choice of remedies, were seen as </a:t>
            </a:r>
            <a:r>
              <a:rPr b="1" lang="en-US" sz="2200"/>
              <a:t>more effective</a:t>
            </a:r>
            <a:endParaRPr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Given the compromise reached, it is worth studying the ultimate solution in more detail: To what extent will it </a:t>
            </a:r>
            <a:r>
              <a:rPr b="1" lang="en-US" sz="2200"/>
              <a:t>incentivize</a:t>
            </a:r>
            <a:r>
              <a:rPr lang="en-US" sz="2200"/>
              <a:t> repair? Can the effect be </a:t>
            </a:r>
            <a:r>
              <a:rPr b="1" lang="en-US" sz="2200"/>
              <a:t>strengthened</a:t>
            </a:r>
            <a:r>
              <a:rPr lang="en-US" sz="2200"/>
              <a:t> and if so, how?</a:t>
            </a:r>
            <a:endParaRPr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b="1" lang="en-US" sz="2200"/>
              <a:t>Consumer ID </a:t>
            </a:r>
            <a:r>
              <a:rPr lang="en-US" sz="2200"/>
              <a:t>project</a:t>
            </a:r>
            <a:r>
              <a:rPr b="1" lang="en-US" sz="2200"/>
              <a:t> </a:t>
            </a:r>
            <a:r>
              <a:rPr lang="en-US" sz="2200"/>
              <a:t>x </a:t>
            </a:r>
            <a:r>
              <a:rPr b="1" lang="en-US" sz="2200"/>
              <a:t>Empirical Legal Studies </a:t>
            </a:r>
            <a:r>
              <a:rPr lang="en-US" sz="2200"/>
              <a:t>Leiden (Vanessa Mak, Helen Pluut)</a:t>
            </a:r>
            <a:endParaRPr/>
          </a:p>
          <a:p>
            <a:pPr indent="-412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</p:txBody>
      </p:sp>
      <p:sp>
        <p:nvSpPr>
          <p:cNvPr id="107" name="Google Shape;107;p3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Georgia"/>
              <a:buNone/>
            </a:pPr>
            <a:r>
              <a:rPr lang="en-US" sz="3600"/>
              <a:t>Insights from environmental psychology</a:t>
            </a:r>
            <a:endParaRPr/>
          </a:p>
        </p:txBody>
      </p:sp>
      <p:sp>
        <p:nvSpPr>
          <p:cNvPr id="113" name="Google Shape;113;p4"/>
          <p:cNvSpPr txBox="1"/>
          <p:nvPr>
            <p:ph idx="1" type="body"/>
          </p:nvPr>
        </p:nvSpPr>
        <p:spPr>
          <a:xfrm>
            <a:off x="404662" y="1252836"/>
            <a:ext cx="11311137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Van Valkengoed et al. (2022) distinguish between </a:t>
            </a:r>
            <a:r>
              <a:rPr b="1" lang="en-US" sz="2200"/>
              <a:t>six types of interventions </a:t>
            </a:r>
            <a:r>
              <a:rPr lang="en-US" sz="2200"/>
              <a:t>and link them to </a:t>
            </a:r>
            <a:r>
              <a:rPr b="1" lang="en-US" sz="2200"/>
              <a:t>specific determinants </a:t>
            </a:r>
            <a:r>
              <a:rPr lang="en-US" sz="2200"/>
              <a:t>that motivate behaviour change.</a:t>
            </a:r>
            <a:endParaRPr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Argument: interventions are more likely to be effective if they target the right set of determinants in a given context.</a:t>
            </a:r>
            <a:endParaRPr sz="2200"/>
          </a:p>
        </p:txBody>
      </p:sp>
      <p:sp>
        <p:nvSpPr>
          <p:cNvPr id="114" name="Google Shape;114;p4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5" name="Google Shape;115;p4"/>
          <p:cNvPicPr preferRelativeResize="0"/>
          <p:nvPr/>
        </p:nvPicPr>
        <p:blipFill rotWithShape="1">
          <a:blip r:embed="rId3">
            <a:alphaModFix/>
          </a:blip>
          <a:srcRect b="50000" l="62987" r="12220" t="18517"/>
          <a:stretch/>
        </p:blipFill>
        <p:spPr>
          <a:xfrm>
            <a:off x="6027167" y="3933056"/>
            <a:ext cx="5443804" cy="1944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Georgia"/>
              <a:buNone/>
            </a:pPr>
            <a:r>
              <a:rPr lang="en-US" sz="3600"/>
              <a:t>Insights from environmental psychology</a:t>
            </a:r>
            <a:endParaRPr/>
          </a:p>
        </p:txBody>
      </p:sp>
      <p:sp>
        <p:nvSpPr>
          <p:cNvPr id="121" name="Google Shape;121;p5"/>
          <p:cNvSpPr txBox="1"/>
          <p:nvPr>
            <p:ph idx="1" type="body"/>
          </p:nvPr>
        </p:nvSpPr>
        <p:spPr>
          <a:xfrm>
            <a:off x="404662" y="1252836"/>
            <a:ext cx="11311137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The EU intervention can be classified as:</a:t>
            </a:r>
            <a:endParaRPr/>
          </a:p>
          <a:p>
            <a:pPr indent="-180975" lvl="1" marL="361950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000"/>
              <a:buChar char="-"/>
            </a:pPr>
            <a:r>
              <a:rPr lang="en-US" sz="2000"/>
              <a:t>an </a:t>
            </a:r>
            <a:r>
              <a:rPr b="1" lang="en-US" sz="2000"/>
              <a:t>incentive</a:t>
            </a:r>
            <a:r>
              <a:rPr lang="en-US" sz="2000"/>
              <a:t> (extension of the liability period) </a:t>
            </a:r>
            <a:endParaRPr/>
          </a:p>
          <a:p>
            <a:pPr indent="-180975" lvl="1" marL="361950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000"/>
              <a:buChar char="-"/>
            </a:pPr>
            <a:r>
              <a:rPr b="1" lang="en-US" sz="2000"/>
              <a:t>information about the non-environmental benefits associated with a behaviour</a:t>
            </a:r>
            <a:r>
              <a:rPr lang="en-US" sz="2000"/>
              <a:t> (related information).</a:t>
            </a:r>
            <a:endParaRPr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Hypothesis: providing additional information about the </a:t>
            </a:r>
            <a:r>
              <a:rPr b="1" lang="en-US" sz="2200"/>
              <a:t>environmental consequences</a:t>
            </a:r>
            <a:r>
              <a:rPr lang="en-US" sz="2200"/>
              <a:t> of choosing repair would lead more people to opt for this remedy.</a:t>
            </a:r>
            <a:endParaRPr/>
          </a:p>
          <a:p>
            <a:pPr indent="-412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</p:txBody>
      </p:sp>
      <p:sp>
        <p:nvSpPr>
          <p:cNvPr id="122" name="Google Shape;122;p5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Georgia"/>
              <a:buNone/>
            </a:pPr>
            <a:r>
              <a:rPr lang="en-US" sz="3600"/>
              <a:t>Insights from environmental psychology</a:t>
            </a:r>
            <a:endParaRPr/>
          </a:p>
        </p:txBody>
      </p:sp>
      <p:sp>
        <p:nvSpPr>
          <p:cNvPr id="128" name="Google Shape;128;p6"/>
          <p:cNvSpPr txBox="1"/>
          <p:nvPr>
            <p:ph idx="1" type="body"/>
          </p:nvPr>
        </p:nvSpPr>
        <p:spPr>
          <a:xfrm>
            <a:off x="404662" y="1252836"/>
            <a:ext cx="11311137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Why information about the environmental consequences of choosing repair makes sense?</a:t>
            </a:r>
            <a:endParaRPr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Firstly, it could </a:t>
            </a:r>
            <a:r>
              <a:rPr b="1" lang="en-US" sz="2200"/>
              <a:t>strengthen the effect of the two other interventions</a:t>
            </a:r>
            <a:r>
              <a:rPr lang="en-US" sz="2200"/>
              <a:t>, both of which focus on </a:t>
            </a:r>
            <a:r>
              <a:rPr b="1" i="1" lang="en-US" sz="2200"/>
              <a:t>attitudes</a:t>
            </a:r>
            <a:r>
              <a:rPr lang="en-US" sz="2200"/>
              <a:t>.</a:t>
            </a:r>
            <a:endParaRPr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The focus on attitudes makes sense under the Theory of Planned Behaviour, which posits that individual actions involve a </a:t>
            </a:r>
            <a:r>
              <a:rPr b="1" lang="en-US" sz="2200"/>
              <a:t>cost-benefit analysis</a:t>
            </a:r>
            <a:r>
              <a:rPr lang="en-US" sz="2200"/>
              <a:t>.</a:t>
            </a:r>
            <a:endParaRPr/>
          </a:p>
          <a:p>
            <a:pPr indent="-412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  <a:p>
            <a:pPr indent="-285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</p:txBody>
      </p:sp>
      <p:sp>
        <p:nvSpPr>
          <p:cNvPr id="129" name="Google Shape;129;p6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Georgia"/>
              <a:buNone/>
            </a:pPr>
            <a:r>
              <a:rPr lang="en-US" sz="3600"/>
              <a:t>Insights from environmental psychology</a:t>
            </a:r>
            <a:endParaRPr/>
          </a:p>
        </p:txBody>
      </p:sp>
      <p:sp>
        <p:nvSpPr>
          <p:cNvPr id="135" name="Google Shape;135;p7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36" name="Google Shape;136;p7"/>
          <p:cNvGrpSpPr/>
          <p:nvPr/>
        </p:nvGrpSpPr>
        <p:grpSpPr>
          <a:xfrm>
            <a:off x="6459847" y="2463668"/>
            <a:ext cx="5183316" cy="2073326"/>
            <a:chOff x="632" y="762256"/>
            <a:chExt cx="5183316" cy="2073326"/>
          </a:xfrm>
        </p:grpSpPr>
        <p:sp>
          <p:nvSpPr>
            <p:cNvPr id="137" name="Google Shape;137;p7"/>
            <p:cNvSpPr/>
            <p:nvPr/>
          </p:nvSpPr>
          <p:spPr>
            <a:xfrm>
              <a:off x="632" y="762256"/>
              <a:ext cx="2073326" cy="2073326"/>
            </a:xfrm>
            <a:prstGeom prst="ellipse">
              <a:avLst/>
            </a:prstGeom>
            <a:solidFill>
              <a:schemeClr val="accent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7"/>
            <p:cNvSpPr txBox="1"/>
            <p:nvPr/>
          </p:nvSpPr>
          <p:spPr>
            <a:xfrm>
              <a:off x="304264" y="1065888"/>
              <a:ext cx="1466062" cy="14660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575" lIns="21575" spcFirstLastPara="1" rIns="21575" wrap="square" tIns="21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Georgia"/>
                <a:buNone/>
              </a:pPr>
              <a:r>
                <a:rPr b="0" i="0" lang="en-US" sz="1700" u="none" cap="none" strike="noStrik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Information about non-environmental benefits of the behaviour</a:t>
              </a:r>
              <a:endParaRPr b="0" i="0" sz="17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39" name="Google Shape;139;p7"/>
            <p:cNvSpPr/>
            <p:nvPr/>
          </p:nvSpPr>
          <p:spPr>
            <a:xfrm rot="5400000">
              <a:off x="2245008" y="1524204"/>
              <a:ext cx="725664" cy="549431"/>
            </a:xfrm>
            <a:prstGeom prst="triangle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3110622" y="762256"/>
              <a:ext cx="2073326" cy="2073326"/>
            </a:xfrm>
            <a:prstGeom prst="ellipse">
              <a:avLst/>
            </a:prstGeom>
            <a:solidFill>
              <a:srgbClr val="AF1F77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7"/>
            <p:cNvSpPr txBox="1"/>
            <p:nvPr/>
          </p:nvSpPr>
          <p:spPr>
            <a:xfrm>
              <a:off x="3414254" y="1065888"/>
              <a:ext cx="1466062" cy="14660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575" lIns="21575" spcFirstLastPara="1" rIns="21575" wrap="square" tIns="21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Georgia"/>
                <a:buNone/>
              </a:pPr>
              <a:r>
                <a:rPr b="0" i="0" lang="en-US" sz="1700" u="none" cap="none" strike="noStrik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Attitudes</a:t>
              </a:r>
              <a:endParaRPr/>
            </a:p>
          </p:txBody>
        </p:sp>
      </p:grpSp>
      <p:grpSp>
        <p:nvGrpSpPr>
          <p:cNvPr id="142" name="Google Shape;142;p7"/>
          <p:cNvGrpSpPr/>
          <p:nvPr/>
        </p:nvGrpSpPr>
        <p:grpSpPr>
          <a:xfrm>
            <a:off x="555186" y="2474825"/>
            <a:ext cx="5183316" cy="2073326"/>
            <a:chOff x="632" y="762256"/>
            <a:chExt cx="5183316" cy="2073326"/>
          </a:xfrm>
        </p:grpSpPr>
        <p:sp>
          <p:nvSpPr>
            <p:cNvPr id="143" name="Google Shape;143;p7"/>
            <p:cNvSpPr/>
            <p:nvPr/>
          </p:nvSpPr>
          <p:spPr>
            <a:xfrm>
              <a:off x="632" y="762256"/>
              <a:ext cx="2073326" cy="2073326"/>
            </a:xfrm>
            <a:prstGeom prst="ellipse">
              <a:avLst/>
            </a:prstGeom>
            <a:solidFill>
              <a:schemeClr val="accent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7"/>
            <p:cNvSpPr txBox="1"/>
            <p:nvPr/>
          </p:nvSpPr>
          <p:spPr>
            <a:xfrm>
              <a:off x="304264" y="1065888"/>
              <a:ext cx="1466062" cy="14660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575" lIns="21575" spcFirstLastPara="1" rIns="21575" wrap="square" tIns="21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Georgia"/>
                <a:buNone/>
              </a:pPr>
              <a:r>
                <a:rPr b="0" i="0" lang="en-US" sz="1700" u="none" cap="none" strike="noStrik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Incentives</a:t>
              </a:r>
              <a:endParaRPr/>
            </a:p>
          </p:txBody>
        </p:sp>
        <p:sp>
          <p:nvSpPr>
            <p:cNvPr id="145" name="Google Shape;145;p7"/>
            <p:cNvSpPr/>
            <p:nvPr/>
          </p:nvSpPr>
          <p:spPr>
            <a:xfrm rot="5400000">
              <a:off x="2245008" y="1524204"/>
              <a:ext cx="725664" cy="549431"/>
            </a:xfrm>
            <a:prstGeom prst="triangle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3110622" y="762256"/>
              <a:ext cx="2073326" cy="2073326"/>
            </a:xfrm>
            <a:prstGeom prst="ellipse">
              <a:avLst/>
            </a:prstGeom>
            <a:solidFill>
              <a:srgbClr val="AF1F77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7"/>
            <p:cNvSpPr txBox="1"/>
            <p:nvPr/>
          </p:nvSpPr>
          <p:spPr>
            <a:xfrm>
              <a:off x="3414254" y="1065888"/>
              <a:ext cx="1466062" cy="14660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575" lIns="21575" spcFirstLastPara="1" rIns="21575" wrap="square" tIns="21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Georgia"/>
                <a:buNone/>
              </a:pPr>
              <a:r>
                <a:rPr b="0" i="0" lang="en-US" sz="1700" u="none" cap="none" strike="noStrik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Attitudes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Georgia"/>
              <a:buNone/>
            </a:pPr>
            <a:r>
              <a:rPr lang="en-US" sz="3600"/>
              <a:t>Insights from environmental psychology</a:t>
            </a:r>
            <a:endParaRPr/>
          </a:p>
        </p:txBody>
      </p:sp>
      <p:sp>
        <p:nvSpPr>
          <p:cNvPr id="153" name="Google Shape;153;p8"/>
          <p:cNvSpPr txBox="1"/>
          <p:nvPr>
            <p:ph idx="1" type="body"/>
          </p:nvPr>
        </p:nvSpPr>
        <p:spPr>
          <a:xfrm>
            <a:off x="404662" y="1252836"/>
            <a:ext cx="11311137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Information about environmental consequences of a behaviour </a:t>
            </a:r>
            <a:r>
              <a:rPr b="1" lang="en-US" sz="2200"/>
              <a:t>also affects attitudes</a:t>
            </a:r>
            <a:r>
              <a:rPr lang="en-US" sz="2200"/>
              <a:t>.</a:t>
            </a:r>
            <a:endParaRPr sz="2400"/>
          </a:p>
        </p:txBody>
      </p:sp>
      <p:sp>
        <p:nvSpPr>
          <p:cNvPr id="154" name="Google Shape;154;p8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55" name="Google Shape;155;p8"/>
          <p:cNvGrpSpPr/>
          <p:nvPr/>
        </p:nvGrpSpPr>
        <p:grpSpPr>
          <a:xfrm>
            <a:off x="3293213" y="2539015"/>
            <a:ext cx="5534032" cy="3914176"/>
            <a:chOff x="1048623" y="143"/>
            <a:chExt cx="5534032" cy="3914176"/>
          </a:xfrm>
        </p:grpSpPr>
        <p:sp>
          <p:nvSpPr>
            <p:cNvPr id="156" name="Google Shape;156;p8"/>
            <p:cNvSpPr/>
            <p:nvPr/>
          </p:nvSpPr>
          <p:spPr>
            <a:xfrm>
              <a:off x="2922243" y="2127527"/>
              <a:ext cx="1786792" cy="1786792"/>
            </a:xfrm>
            <a:prstGeom prst="ellipse">
              <a:avLst/>
            </a:prstGeom>
            <a:solidFill>
              <a:schemeClr val="accent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8"/>
            <p:cNvSpPr txBox="1"/>
            <p:nvPr/>
          </p:nvSpPr>
          <p:spPr>
            <a:xfrm>
              <a:off x="3183913" y="2389197"/>
              <a:ext cx="1263452" cy="12634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600" lIns="14600" spcFirstLastPara="1" rIns="14600" wrap="square" tIns="14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Georgia"/>
                <a:buNone/>
              </a:pPr>
              <a:r>
                <a:rPr b="0" i="0" lang="en-US" sz="2300" u="none" cap="none" strike="noStrik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Attitudes</a:t>
              </a:r>
              <a:endParaRPr/>
            </a:p>
          </p:txBody>
        </p:sp>
        <p:sp>
          <p:nvSpPr>
            <p:cNvPr id="158" name="Google Shape;158;p8"/>
            <p:cNvSpPr/>
            <p:nvPr/>
          </p:nvSpPr>
          <p:spPr>
            <a:xfrm rot="-8700000">
              <a:off x="1773583" y="1815643"/>
              <a:ext cx="1368740" cy="509235"/>
            </a:xfrm>
            <a:prstGeom prst="leftArrow">
              <a:avLst>
                <a:gd fmla="val 60000" name="adj1"/>
                <a:gd fmla="val 50000" name="adj2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8"/>
            <p:cNvSpPr/>
            <p:nvPr/>
          </p:nvSpPr>
          <p:spPr>
            <a:xfrm>
              <a:off x="1048623" y="998741"/>
              <a:ext cx="1697453" cy="1357962"/>
            </a:xfrm>
            <a:prstGeom prst="roundRect">
              <a:avLst>
                <a:gd fmla="val 10000" name="adj"/>
              </a:avLst>
            </a:prstGeom>
            <a:solidFill>
              <a:schemeClr val="accent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8"/>
            <p:cNvSpPr txBox="1"/>
            <p:nvPr/>
          </p:nvSpPr>
          <p:spPr>
            <a:xfrm>
              <a:off x="1088396" y="1038514"/>
              <a:ext cx="1617907" cy="12784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375" lIns="32375" spcFirstLastPara="1" rIns="32375" wrap="square" tIns="3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Georgia"/>
                <a:buNone/>
              </a:pPr>
              <a:r>
                <a:rPr b="0" i="0" lang="en-US" sz="1700" u="none" cap="none" strike="noStrik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Incentives</a:t>
              </a:r>
              <a:endParaRPr/>
            </a:p>
          </p:txBody>
        </p:sp>
        <p:sp>
          <p:nvSpPr>
            <p:cNvPr id="161" name="Google Shape;161;p8"/>
            <p:cNvSpPr/>
            <p:nvPr/>
          </p:nvSpPr>
          <p:spPr>
            <a:xfrm rot="-5400000">
              <a:off x="3131269" y="1108877"/>
              <a:ext cx="1368740" cy="509235"/>
            </a:xfrm>
            <a:prstGeom prst="leftArrow">
              <a:avLst>
                <a:gd fmla="val 60000" name="adj1"/>
                <a:gd fmla="val 50000" name="adj2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8"/>
            <p:cNvSpPr/>
            <p:nvPr/>
          </p:nvSpPr>
          <p:spPr>
            <a:xfrm>
              <a:off x="2966913" y="143"/>
              <a:ext cx="1697453" cy="1357962"/>
            </a:xfrm>
            <a:prstGeom prst="roundRect">
              <a:avLst>
                <a:gd fmla="val 10000" name="adj"/>
              </a:avLst>
            </a:prstGeom>
            <a:solidFill>
              <a:schemeClr val="accent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8"/>
            <p:cNvSpPr txBox="1"/>
            <p:nvPr/>
          </p:nvSpPr>
          <p:spPr>
            <a:xfrm>
              <a:off x="3006686" y="39916"/>
              <a:ext cx="1617907" cy="12784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375" lIns="32375" spcFirstLastPara="1" rIns="32375" wrap="square" tIns="3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Georgia"/>
                <a:buNone/>
              </a:pPr>
              <a:r>
                <a:rPr b="0" i="0" lang="en-US" sz="1700" u="none" cap="none" strike="noStrik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Information about non-environmental benefits of the behaviour</a:t>
              </a:r>
              <a:endParaRPr b="0" i="0" sz="17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64" name="Google Shape;164;p8"/>
            <p:cNvSpPr/>
            <p:nvPr/>
          </p:nvSpPr>
          <p:spPr>
            <a:xfrm rot="-2100000">
              <a:off x="4488955" y="1815643"/>
              <a:ext cx="1368740" cy="509235"/>
            </a:xfrm>
            <a:prstGeom prst="leftArrow">
              <a:avLst>
                <a:gd fmla="val 60000" name="adj1"/>
                <a:gd fmla="val 50000" name="adj2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8"/>
            <p:cNvSpPr/>
            <p:nvPr/>
          </p:nvSpPr>
          <p:spPr>
            <a:xfrm>
              <a:off x="4885202" y="998741"/>
              <a:ext cx="1697453" cy="1357962"/>
            </a:xfrm>
            <a:prstGeom prst="roundRect">
              <a:avLst>
                <a:gd fmla="val 10000" name="adj"/>
              </a:avLst>
            </a:prstGeom>
            <a:solidFill>
              <a:schemeClr val="accent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8"/>
            <p:cNvSpPr txBox="1"/>
            <p:nvPr/>
          </p:nvSpPr>
          <p:spPr>
            <a:xfrm>
              <a:off x="4924975" y="1038514"/>
              <a:ext cx="1617907" cy="12784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375" lIns="32375" spcFirstLastPara="1" rIns="32375" wrap="square" tIns="3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Georgia"/>
                <a:buNone/>
              </a:pPr>
              <a:r>
                <a:rPr b="0" i="0" lang="en-US" sz="1700" u="none" cap="none" strike="noStrik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Information about environmental consequences of the behaviour</a:t>
              </a:r>
              <a:endParaRPr b="0" i="0" sz="17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Georgia"/>
              <a:buNone/>
            </a:pPr>
            <a:r>
              <a:rPr lang="en-US" sz="3600"/>
              <a:t>Insights from environmental psychology</a:t>
            </a:r>
            <a:endParaRPr/>
          </a:p>
        </p:txBody>
      </p:sp>
      <p:sp>
        <p:nvSpPr>
          <p:cNvPr id="172" name="Google Shape;172;p9"/>
          <p:cNvSpPr txBox="1"/>
          <p:nvPr>
            <p:ph idx="1" type="body"/>
          </p:nvPr>
        </p:nvSpPr>
        <p:spPr>
          <a:xfrm>
            <a:off x="404662" y="1252836"/>
            <a:ext cx="6702625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Secondly, information about the environmental consequences of choosing repair </a:t>
            </a:r>
            <a:r>
              <a:rPr b="1" lang="en-US" sz="2200"/>
              <a:t>targets</a:t>
            </a:r>
            <a:r>
              <a:rPr lang="en-US" sz="2200"/>
              <a:t> not only attitudes but</a:t>
            </a:r>
            <a:r>
              <a:rPr b="1" lang="en-US" sz="2200"/>
              <a:t> </a:t>
            </a:r>
            <a:r>
              <a:rPr lang="en-US" sz="2200"/>
              <a:t>also</a:t>
            </a:r>
            <a:r>
              <a:rPr b="1" lang="en-US" sz="2200"/>
              <a:t> other determinants</a:t>
            </a:r>
            <a:r>
              <a:rPr lang="en-US" sz="2200"/>
              <a:t>.</a:t>
            </a:r>
            <a:endParaRPr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As such, it makes sense under </a:t>
            </a:r>
            <a:r>
              <a:rPr b="1" lang="en-US" sz="2200"/>
              <a:t>more than one theory </a:t>
            </a:r>
            <a:r>
              <a:rPr lang="en-US" sz="2200"/>
              <a:t>explaining pro-environmental behaviour.</a:t>
            </a:r>
            <a:endParaRPr/>
          </a:p>
          <a:p>
            <a:pPr indent="-412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  <a:p>
            <a:pPr indent="-412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</p:txBody>
      </p:sp>
      <p:sp>
        <p:nvSpPr>
          <p:cNvPr id="173" name="Google Shape;173;p9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74" name="Google Shape;174;p9"/>
          <p:cNvGrpSpPr/>
          <p:nvPr/>
        </p:nvGrpSpPr>
        <p:grpSpPr>
          <a:xfrm>
            <a:off x="7359447" y="1345830"/>
            <a:ext cx="4154694" cy="4609846"/>
            <a:chOff x="900232" y="2135"/>
            <a:chExt cx="4154694" cy="4609846"/>
          </a:xfrm>
        </p:grpSpPr>
        <p:sp>
          <p:nvSpPr>
            <p:cNvPr id="175" name="Google Shape;175;p9"/>
            <p:cNvSpPr/>
            <p:nvPr/>
          </p:nvSpPr>
          <p:spPr>
            <a:xfrm>
              <a:off x="2371304" y="1700783"/>
              <a:ext cx="1212549" cy="1212549"/>
            </a:xfrm>
            <a:prstGeom prst="ellipse">
              <a:avLst/>
            </a:prstGeom>
            <a:solidFill>
              <a:schemeClr val="accent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9"/>
            <p:cNvSpPr txBox="1"/>
            <p:nvPr/>
          </p:nvSpPr>
          <p:spPr>
            <a:xfrm>
              <a:off x="2548878" y="1878357"/>
              <a:ext cx="857401" cy="857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Georgia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Information about environmental consequences of the behaviour</a:t>
              </a:r>
              <a:endParaRPr b="0" i="0" sz="10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77" name="Google Shape;177;p9"/>
            <p:cNvSpPr/>
            <p:nvPr/>
          </p:nvSpPr>
          <p:spPr>
            <a:xfrm rot="-5400000">
              <a:off x="2848763" y="1258892"/>
              <a:ext cx="257632" cy="41226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9"/>
            <p:cNvSpPr txBox="1"/>
            <p:nvPr/>
          </p:nvSpPr>
          <p:spPr>
            <a:xfrm rot="-5400000">
              <a:off x="2887408" y="1379990"/>
              <a:ext cx="180342" cy="247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Georgia"/>
                <a:buNone/>
              </a:pPr>
              <a:r>
                <a:t/>
              </a:r>
              <a:endParaRPr b="0" i="0" sz="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79" name="Google Shape;179;p9"/>
            <p:cNvSpPr/>
            <p:nvPr/>
          </p:nvSpPr>
          <p:spPr>
            <a:xfrm>
              <a:off x="2371304" y="2135"/>
              <a:ext cx="1212549" cy="1212549"/>
            </a:xfrm>
            <a:prstGeom prst="ellipse">
              <a:avLst/>
            </a:prstGeom>
            <a:solidFill>
              <a:srgbClr val="B01D78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9"/>
            <p:cNvSpPr txBox="1"/>
            <p:nvPr/>
          </p:nvSpPr>
          <p:spPr>
            <a:xfrm>
              <a:off x="2548878" y="179709"/>
              <a:ext cx="857401" cy="857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Georgia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Problem awareness</a:t>
              </a:r>
              <a:endParaRPr/>
            </a:p>
          </p:txBody>
        </p:sp>
        <p:sp>
          <p:nvSpPr>
            <p:cNvPr id="181" name="Google Shape;181;p9"/>
            <p:cNvSpPr/>
            <p:nvPr/>
          </p:nvSpPr>
          <p:spPr>
            <a:xfrm rot="-1800000">
              <a:off x="3577985" y="1679908"/>
              <a:ext cx="257632" cy="41226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9"/>
            <p:cNvSpPr txBox="1"/>
            <p:nvPr/>
          </p:nvSpPr>
          <p:spPr>
            <a:xfrm rot="-1800000">
              <a:off x="3583162" y="1781684"/>
              <a:ext cx="180342" cy="247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Georgia"/>
                <a:buNone/>
              </a:pPr>
              <a:r>
                <a:t/>
              </a:r>
              <a:endParaRPr b="0" i="0" sz="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83" name="Google Shape;183;p9"/>
            <p:cNvSpPr/>
            <p:nvPr/>
          </p:nvSpPr>
          <p:spPr>
            <a:xfrm>
              <a:off x="3842377" y="851459"/>
              <a:ext cx="1212549" cy="1212549"/>
            </a:xfrm>
            <a:prstGeom prst="ellipse">
              <a:avLst/>
            </a:prstGeom>
            <a:solidFill>
              <a:srgbClr val="B01D78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9"/>
            <p:cNvSpPr txBox="1"/>
            <p:nvPr/>
          </p:nvSpPr>
          <p:spPr>
            <a:xfrm>
              <a:off x="4019951" y="1029033"/>
              <a:ext cx="857401" cy="857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Georgia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Ascription of responsibility</a:t>
              </a:r>
              <a:endParaRPr/>
            </a:p>
          </p:txBody>
        </p:sp>
        <p:sp>
          <p:nvSpPr>
            <p:cNvPr id="185" name="Google Shape;185;p9"/>
            <p:cNvSpPr/>
            <p:nvPr/>
          </p:nvSpPr>
          <p:spPr>
            <a:xfrm rot="1800000">
              <a:off x="3577985" y="2521941"/>
              <a:ext cx="257632" cy="41226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9"/>
            <p:cNvSpPr txBox="1"/>
            <p:nvPr/>
          </p:nvSpPr>
          <p:spPr>
            <a:xfrm rot="1800000">
              <a:off x="3583162" y="2585072"/>
              <a:ext cx="180342" cy="247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Georgia"/>
                <a:buNone/>
              </a:pPr>
              <a:r>
                <a:t/>
              </a:r>
              <a:endParaRPr b="0" i="0" sz="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87" name="Google Shape;187;p9"/>
            <p:cNvSpPr/>
            <p:nvPr/>
          </p:nvSpPr>
          <p:spPr>
            <a:xfrm>
              <a:off x="3842377" y="2550108"/>
              <a:ext cx="1212549" cy="1212549"/>
            </a:xfrm>
            <a:prstGeom prst="ellipse">
              <a:avLst/>
            </a:prstGeom>
            <a:solidFill>
              <a:srgbClr val="B01D78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9"/>
            <p:cNvSpPr txBox="1"/>
            <p:nvPr/>
          </p:nvSpPr>
          <p:spPr>
            <a:xfrm>
              <a:off x="4019951" y="2727682"/>
              <a:ext cx="857401" cy="857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Georgia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Personal norms</a:t>
              </a:r>
              <a:endParaRPr/>
            </a:p>
          </p:txBody>
        </p:sp>
        <p:sp>
          <p:nvSpPr>
            <p:cNvPr id="189" name="Google Shape;189;p9"/>
            <p:cNvSpPr/>
            <p:nvPr/>
          </p:nvSpPr>
          <p:spPr>
            <a:xfrm rot="5400000">
              <a:off x="2848763" y="2942957"/>
              <a:ext cx="257632" cy="41226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9"/>
            <p:cNvSpPr txBox="1"/>
            <p:nvPr/>
          </p:nvSpPr>
          <p:spPr>
            <a:xfrm rot="5400000">
              <a:off x="2887408" y="2986765"/>
              <a:ext cx="180342" cy="247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Georgia"/>
                <a:buNone/>
              </a:pPr>
              <a:r>
                <a:t/>
              </a:r>
              <a:endParaRPr b="0" i="0" sz="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91" name="Google Shape;191;p9"/>
            <p:cNvSpPr/>
            <p:nvPr/>
          </p:nvSpPr>
          <p:spPr>
            <a:xfrm>
              <a:off x="2371304" y="3399432"/>
              <a:ext cx="1212549" cy="1212549"/>
            </a:xfrm>
            <a:prstGeom prst="ellipse">
              <a:avLst/>
            </a:prstGeom>
            <a:solidFill>
              <a:srgbClr val="B01D78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9"/>
            <p:cNvSpPr txBox="1"/>
            <p:nvPr/>
          </p:nvSpPr>
          <p:spPr>
            <a:xfrm>
              <a:off x="2548878" y="3577006"/>
              <a:ext cx="857401" cy="857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Georgia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Self-focused emotions</a:t>
              </a:r>
              <a:endParaRPr/>
            </a:p>
          </p:txBody>
        </p:sp>
        <p:sp>
          <p:nvSpPr>
            <p:cNvPr id="193" name="Google Shape;193;p9"/>
            <p:cNvSpPr/>
            <p:nvPr/>
          </p:nvSpPr>
          <p:spPr>
            <a:xfrm rot="9000000">
              <a:off x="2119541" y="2521941"/>
              <a:ext cx="257632" cy="41226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9"/>
            <p:cNvSpPr txBox="1"/>
            <p:nvPr/>
          </p:nvSpPr>
          <p:spPr>
            <a:xfrm rot="-1800000">
              <a:off x="2191654" y="2585072"/>
              <a:ext cx="180342" cy="247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Georgia"/>
                <a:buNone/>
              </a:pPr>
              <a:r>
                <a:t/>
              </a:r>
              <a:endParaRPr b="0" i="0" sz="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95" name="Google Shape;195;p9"/>
            <p:cNvSpPr/>
            <p:nvPr/>
          </p:nvSpPr>
          <p:spPr>
            <a:xfrm>
              <a:off x="900232" y="2550108"/>
              <a:ext cx="1212549" cy="1212549"/>
            </a:xfrm>
            <a:prstGeom prst="ellipse">
              <a:avLst/>
            </a:prstGeom>
            <a:solidFill>
              <a:srgbClr val="B01D78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9"/>
            <p:cNvSpPr txBox="1"/>
            <p:nvPr/>
          </p:nvSpPr>
          <p:spPr>
            <a:xfrm>
              <a:off x="1077806" y="2727682"/>
              <a:ext cx="857401" cy="857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Georgia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Attitudes</a:t>
              </a:r>
              <a:endParaRPr/>
            </a:p>
          </p:txBody>
        </p:sp>
        <p:sp>
          <p:nvSpPr>
            <p:cNvPr id="197" name="Google Shape;197;p9"/>
            <p:cNvSpPr/>
            <p:nvPr/>
          </p:nvSpPr>
          <p:spPr>
            <a:xfrm rot="-9000000">
              <a:off x="2119541" y="1679908"/>
              <a:ext cx="257632" cy="41226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9"/>
            <p:cNvSpPr txBox="1"/>
            <p:nvPr/>
          </p:nvSpPr>
          <p:spPr>
            <a:xfrm rot="1800000">
              <a:off x="2191654" y="1781684"/>
              <a:ext cx="180342" cy="247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Georgia"/>
                <a:buNone/>
              </a:pPr>
              <a:r>
                <a:t/>
              </a:r>
              <a:endParaRPr b="0" i="0" sz="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900232" y="851459"/>
              <a:ext cx="1212549" cy="1212549"/>
            </a:xfrm>
            <a:prstGeom prst="ellipse">
              <a:avLst/>
            </a:prstGeom>
            <a:solidFill>
              <a:srgbClr val="B01D78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9"/>
            <p:cNvSpPr txBox="1"/>
            <p:nvPr/>
          </p:nvSpPr>
          <p:spPr>
            <a:xfrm>
              <a:off x="1077806" y="1029033"/>
              <a:ext cx="857401" cy="857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Georgia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Outcome efficacy</a:t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Georgia"/>
              <a:buNone/>
            </a:pPr>
            <a:r>
              <a:rPr lang="en-US" sz="3600"/>
              <a:t>Insights from environmental psychology</a:t>
            </a:r>
            <a:endParaRPr/>
          </a:p>
        </p:txBody>
      </p:sp>
      <p:sp>
        <p:nvSpPr>
          <p:cNvPr id="206" name="Google Shape;206;p10"/>
          <p:cNvSpPr txBox="1"/>
          <p:nvPr>
            <p:ph idx="1" type="body"/>
          </p:nvPr>
        </p:nvSpPr>
        <p:spPr>
          <a:xfrm>
            <a:off x="404662" y="1252836"/>
            <a:ext cx="11311137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Prominent examples include the Norm Activation Model and the Value-Belief-Norm Theory, which focus e.g. on </a:t>
            </a:r>
            <a:r>
              <a:rPr b="1" lang="en-US" sz="2200"/>
              <a:t>personal norms</a:t>
            </a:r>
            <a:r>
              <a:rPr lang="en-US" sz="2200"/>
              <a:t>.</a:t>
            </a:r>
            <a:endParaRPr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To embrace those other determinants means to acknowledge that </a:t>
            </a:r>
            <a:r>
              <a:rPr b="1" lang="en-US" sz="2200"/>
              <a:t>there is more to human conduct than a cost-benefit analysis</a:t>
            </a:r>
            <a:r>
              <a:rPr lang="en-US" sz="2200"/>
              <a:t>.</a:t>
            </a:r>
            <a:endParaRPr/>
          </a:p>
          <a:p>
            <a:pPr indent="-1809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So, how to study if adding this piece of information really makes a difference?</a:t>
            </a:r>
            <a:endParaRPr/>
          </a:p>
          <a:p>
            <a:pPr indent="-41275" lvl="0" marL="180975" rtl="0" algn="just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</p:txBody>
      </p:sp>
      <p:sp>
        <p:nvSpPr>
          <p:cNvPr id="207" name="Google Shape;207;p10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Georgia"/>
              <a:buNone/>
            </a:pPr>
            <a:r>
              <a:rPr lang="en-US" sz="3600"/>
              <a:t>Method: vignette experiment</a:t>
            </a:r>
            <a:endParaRPr sz="3600"/>
          </a:p>
        </p:txBody>
      </p:sp>
      <p:sp>
        <p:nvSpPr>
          <p:cNvPr id="213" name="Google Shape;213;p11"/>
          <p:cNvSpPr txBox="1"/>
          <p:nvPr>
            <p:ph idx="1" type="body"/>
          </p:nvPr>
        </p:nvSpPr>
        <p:spPr>
          <a:xfrm>
            <a:off x="404662" y="1252836"/>
            <a:ext cx="7638729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  <a:p>
            <a:pPr indent="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200"/>
              <a:t>A hypothetical scenario involving a purchase of a suitcase which became broken after purchase. The consumer brings the suitcase to the store and informs the seller of the non-conformity. In response, he or she is presented with options to have it repaired or replaced with a new one (same model). </a:t>
            </a:r>
            <a:endParaRPr/>
          </a:p>
          <a:p>
            <a:pPr indent="-41275" lvl="0" marL="180975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</p:txBody>
      </p:sp>
      <p:sp>
        <p:nvSpPr>
          <p:cNvPr id="214" name="Google Shape;214;p11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Obraz zawierający w pomieszczeniu, łóżko, ściana, walizka&#10;&#10;Opis wygenerowany automatycznie" id="215" name="Google Shape;21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31332" y="1252836"/>
            <a:ext cx="3246239" cy="4869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Georgia"/>
              <a:buNone/>
            </a:pPr>
            <a:r>
              <a:rPr lang="en-US" sz="3600"/>
              <a:t>Experimental manipulation</a:t>
            </a:r>
            <a:endParaRPr/>
          </a:p>
        </p:txBody>
      </p:sp>
      <p:sp>
        <p:nvSpPr>
          <p:cNvPr id="221" name="Google Shape;221;p12"/>
          <p:cNvSpPr txBox="1"/>
          <p:nvPr>
            <p:ph idx="1" type="body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  <a:p>
            <a:pPr indent="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200"/>
              <a:t>Three conditions:</a:t>
            </a:r>
            <a:endParaRPr/>
          </a:p>
          <a:p>
            <a:pPr indent="-180975" lvl="0" marL="180975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Char char="•"/>
            </a:pPr>
            <a:r>
              <a:rPr b="1" lang="en-US" sz="2200"/>
              <a:t>no</a:t>
            </a:r>
            <a:r>
              <a:rPr lang="en-US" sz="2200"/>
              <a:t> further information</a:t>
            </a:r>
            <a:endParaRPr/>
          </a:p>
          <a:p>
            <a:pPr indent="-180975" lvl="0" marL="180975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information about the </a:t>
            </a:r>
            <a:r>
              <a:rPr b="1" lang="en-US" sz="2200"/>
              <a:t>extension</a:t>
            </a:r>
            <a:r>
              <a:rPr lang="en-US" sz="2200"/>
              <a:t> of the liability period in case of repair</a:t>
            </a:r>
            <a:endParaRPr/>
          </a:p>
          <a:p>
            <a:pPr indent="-180975" lvl="0" marL="180975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information that the extension was introduced by law to </a:t>
            </a:r>
            <a:r>
              <a:rPr b="1" lang="en-US" sz="2200"/>
              <a:t>reduce premature disposal of viable goods</a:t>
            </a:r>
            <a:r>
              <a:rPr lang="en-US" sz="2200"/>
              <a:t> and therefore </a:t>
            </a:r>
            <a:r>
              <a:rPr b="1" lang="en-US" sz="2200"/>
              <a:t>benefit the environment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  <a:p>
            <a:pPr indent="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  <a:p>
            <a:pPr indent="-41275" lvl="0" marL="180975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</p:txBody>
      </p:sp>
      <p:sp>
        <p:nvSpPr>
          <p:cNvPr id="222" name="Google Shape;222;p12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Georgia"/>
              <a:buNone/>
            </a:pPr>
            <a:r>
              <a:rPr lang="en-US" sz="3600"/>
              <a:t>Conclusions</a:t>
            </a:r>
            <a:endParaRPr/>
          </a:p>
        </p:txBody>
      </p:sp>
      <p:sp>
        <p:nvSpPr>
          <p:cNvPr id="228" name="Google Shape;228;p13"/>
          <p:cNvSpPr txBox="1"/>
          <p:nvPr>
            <p:ph idx="1" type="body"/>
          </p:nvPr>
        </p:nvSpPr>
        <p:spPr>
          <a:xfrm>
            <a:off x="404662" y="1252836"/>
            <a:ext cx="6702625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  <a:p>
            <a:pPr indent="-180975" lvl="0" marL="180975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Law and psychology offers a promising lens for studying </a:t>
            </a:r>
            <a:r>
              <a:rPr b="1" lang="en-US" sz="2200"/>
              <a:t>behaviour change interventions </a:t>
            </a:r>
            <a:r>
              <a:rPr lang="en-US" sz="2200"/>
              <a:t>and the associated</a:t>
            </a:r>
            <a:r>
              <a:rPr b="1" lang="en-US" sz="2200"/>
              <a:t> consumer image</a:t>
            </a:r>
            <a:endParaRPr/>
          </a:p>
          <a:p>
            <a:pPr indent="-180975" lvl="0" marL="180975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Vignette experiments make it possible to </a:t>
            </a:r>
            <a:r>
              <a:rPr b="1" lang="en-US" sz="2200"/>
              <a:t>analyse a moving target</a:t>
            </a:r>
            <a:r>
              <a:rPr lang="en-US" sz="2200"/>
              <a:t>, but come with </a:t>
            </a:r>
            <a:r>
              <a:rPr b="1" lang="en-US" sz="2200"/>
              <a:t>limitations</a:t>
            </a:r>
            <a:endParaRPr/>
          </a:p>
          <a:p>
            <a:pPr indent="-180975" lvl="0" marL="180975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Next steps: </a:t>
            </a:r>
            <a:r>
              <a:rPr lang="en-US" sz="2200" u="sng">
                <a:solidFill>
                  <a:schemeClr val="hlink"/>
                </a:solidFill>
                <a:hlinkClick r:id="rId3"/>
              </a:rPr>
              <a:t>Consumer ID project </a:t>
            </a:r>
            <a:endParaRPr sz="2200"/>
          </a:p>
          <a:p>
            <a:pPr indent="-41275" lvl="0" marL="180975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</p:txBody>
      </p:sp>
      <p:sp>
        <p:nvSpPr>
          <p:cNvPr id="229" name="Google Shape;229;p13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cell phone on a string bag&#10;&#10;Description automatically generated" id="230" name="Google Shape;23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63456" y="1628800"/>
            <a:ext cx="4214115" cy="2808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4"/>
          <p:cNvSpPr txBox="1"/>
          <p:nvPr>
            <p:ph idx="1" type="body"/>
          </p:nvPr>
        </p:nvSpPr>
        <p:spPr>
          <a:xfrm>
            <a:off x="1" y="1"/>
            <a:ext cx="12198350" cy="452193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/>
          </a:p>
        </p:txBody>
      </p:sp>
      <p:sp>
        <p:nvSpPr>
          <p:cNvPr id="236" name="Google Shape;236;p14"/>
          <p:cNvSpPr txBox="1"/>
          <p:nvPr>
            <p:ph type="title"/>
          </p:nvPr>
        </p:nvSpPr>
        <p:spPr>
          <a:xfrm>
            <a:off x="1490663" y="1052736"/>
            <a:ext cx="10225136" cy="1656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eorgia"/>
              <a:buNone/>
            </a:pPr>
            <a:br>
              <a:rPr lang="en-US" sz="2400"/>
            </a:br>
            <a:r>
              <a:rPr lang="en-US" sz="3200"/>
              <a:t>Thank you!</a:t>
            </a:r>
            <a:br>
              <a:rPr lang="en-US" sz="2400"/>
            </a:br>
            <a:br>
              <a:rPr lang="en-US" sz="2400"/>
            </a:br>
            <a:br>
              <a:rPr lang="en-US" sz="2400"/>
            </a:br>
            <a:r>
              <a:rPr lang="en-US" sz="2400"/>
              <a:t>a.a.jablonowska@law.leidenuniv.nl</a:t>
            </a:r>
            <a:endParaRPr sz="2400"/>
          </a:p>
        </p:txBody>
      </p:sp>
      <p:sp>
        <p:nvSpPr>
          <p:cNvPr id="237" name="Google Shape;237;p14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rporate template-set Universiteit Leiden">
  <a:themeElements>
    <a:clrScheme name="Universiteit Leiden">
      <a:dk1>
        <a:srgbClr val="000000"/>
      </a:dk1>
      <a:lt1>
        <a:srgbClr val="FFFFFF"/>
      </a:lt1>
      <a:dk2>
        <a:srgbClr val="8592BC"/>
      </a:dk2>
      <a:lt2>
        <a:srgbClr val="001158"/>
      </a:lt2>
      <a:accent1>
        <a:srgbClr val="9EBA2E"/>
      </a:accent1>
      <a:accent2>
        <a:srgbClr val="5CB1EB"/>
      </a:accent2>
      <a:accent3>
        <a:srgbClr val="34A3A9"/>
      </a:accent3>
      <a:accent4>
        <a:srgbClr val="F46E32"/>
      </a:accent4>
      <a:accent5>
        <a:srgbClr val="2C712D"/>
      </a:accent5>
      <a:accent6>
        <a:srgbClr val="B02079"/>
      </a:accent6>
      <a:hlink>
        <a:srgbClr val="0033CC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2020-10-27T13:07:50Z</dcterms:created>
  <dc:creator>Vanessa Mak</dc:creator>
</cp:coreProperties>
</file>