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  <p:sldMasterId id="2147483668" r:id="rId2"/>
    <p:sldMasterId id="2147483676" r:id="rId3"/>
    <p:sldMasterId id="2147483678" r:id="rId4"/>
    <p:sldMasterId id="2147483674" r:id="rId5"/>
    <p:sldMasterId id="2147483681" r:id="rId6"/>
  </p:sldMasterIdLst>
  <p:sldIdLst>
    <p:sldId id="256" r:id="rId7"/>
    <p:sldId id="332" r:id="rId8"/>
    <p:sldId id="333" r:id="rId9"/>
    <p:sldId id="334" r:id="rId10"/>
    <p:sldId id="335" r:id="rId11"/>
    <p:sldId id="336" r:id="rId12"/>
    <p:sldId id="339" r:id="rId13"/>
    <p:sldId id="340" r:id="rId14"/>
    <p:sldId id="341" r:id="rId15"/>
    <p:sldId id="338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69"/>
    <a:srgbClr val="DE0059"/>
    <a:srgbClr val="1D5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171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92" y="4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kładka z Aul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354" y="0"/>
            <a:ext cx="457064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035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kładka z obrazem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i="1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/wstaw obraz/</a:t>
            </a:r>
          </a:p>
        </p:txBody>
      </p:sp>
    </p:spTree>
    <p:extLst>
      <p:ext uri="{BB962C8B-B14F-4D97-AF65-F5344CB8AC3E}">
        <p14:creationId xmlns:p14="http://schemas.microsoft.com/office/powerpoint/2010/main" val="2484376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kładka z pustym po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915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z adresem ww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753069" y="4903081"/>
            <a:ext cx="4163919" cy="23136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100" baseline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pl-PL" sz="1100" dirty="0"/>
              <a:t>adres www jednostki</a:t>
            </a:r>
            <a:endParaRPr lang="pl-PL" dirty="0"/>
          </a:p>
        </p:txBody>
      </p:sp>
      <p:sp>
        <p:nvSpPr>
          <p:cNvPr id="4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782565" y="1792304"/>
            <a:ext cx="7782014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baseline="0"/>
            </a:lvl1pPr>
          </a:lstStyle>
          <a:p>
            <a:pPr lvl="0"/>
            <a:r>
              <a:rPr lang="pl-PL" dirty="0"/>
              <a:t>Tytuł prezentacji</a:t>
            </a:r>
            <a:br>
              <a:rPr lang="pl-PL" dirty="0"/>
            </a:br>
            <a:r>
              <a:rPr lang="pl-PL" dirty="0"/>
              <a:t>(Arial </a:t>
            </a:r>
            <a:r>
              <a:rPr lang="pl-PL" dirty="0" err="1"/>
              <a:t>bold</a:t>
            </a:r>
            <a:r>
              <a:rPr lang="pl-PL" dirty="0"/>
              <a:t>)</a:t>
            </a:r>
          </a:p>
        </p:txBody>
      </p:sp>
      <p:sp>
        <p:nvSpPr>
          <p:cNvPr id="5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782566" y="2706704"/>
            <a:ext cx="7780984" cy="113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dirty="0"/>
              <a:t>Podtytuł / autor / jednostka</a:t>
            </a:r>
            <a:br>
              <a:rPr lang="pl-PL" dirty="0"/>
            </a:br>
            <a:r>
              <a:rPr lang="pl-PL" dirty="0"/>
              <a:t>(Arial)</a:t>
            </a:r>
          </a:p>
        </p:txBody>
      </p:sp>
    </p:spTree>
    <p:extLst>
      <p:ext uri="{BB962C8B-B14F-4D97-AF65-F5344CB8AC3E}">
        <p14:creationId xmlns:p14="http://schemas.microsoft.com/office/powerpoint/2010/main" val="3316249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sek dol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6949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sek dolny z adresem ww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753069" y="4903081"/>
            <a:ext cx="4163919" cy="23136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pl-PL" sz="1100" dirty="0"/>
              <a:t>adres www jednostki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32525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7305B2-59D1-92A9-F3A4-9439E506B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A5FE438-0A94-4664-3560-459AB826A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D2D8A1C-A89A-D07C-4A02-9A32837B9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B21CC-D1CA-0147-A933-2B8F83A52315}" type="datetimeFigureOut">
              <a:rPr lang="pl-PL" smtClean="0"/>
              <a:t>15.09.2024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9E61C42-354D-88C1-AEBF-ABD96141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FC583D8-B79B-D295-0DBC-2D6E19CA5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8F3C1-C1F8-744D-B1D2-F8E5B51646F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381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sek bocz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7519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z prawe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07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924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/>
          <p:cNvGrpSpPr/>
          <p:nvPr userDrawn="1"/>
        </p:nvGrpSpPr>
        <p:grpSpPr>
          <a:xfrm>
            <a:off x="0" y="0"/>
            <a:ext cx="4573354" cy="5143500"/>
            <a:chOff x="0" y="0"/>
            <a:chExt cx="4573354" cy="5143500"/>
          </a:xfrm>
        </p:grpSpPr>
        <p:sp>
          <p:nvSpPr>
            <p:cNvPr id="4" name="Prostokąt 3"/>
            <p:cNvSpPr/>
            <p:nvPr/>
          </p:nvSpPr>
          <p:spPr>
            <a:xfrm flipH="1">
              <a:off x="0" y="0"/>
              <a:ext cx="4573354" cy="5143500"/>
            </a:xfrm>
            <a:prstGeom prst="rect">
              <a:avLst/>
            </a:prstGeom>
            <a:solidFill>
              <a:srgbClr val="002D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013"/>
            </a:p>
          </p:txBody>
        </p:sp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237" y="378710"/>
              <a:ext cx="2712726" cy="43860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6957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067" y="163061"/>
            <a:ext cx="1668958" cy="483344"/>
          </a:xfrm>
          <a:prstGeom prst="rect">
            <a:avLst/>
          </a:prstGeom>
        </p:spPr>
      </p:pic>
      <p:sp>
        <p:nvSpPr>
          <p:cNvPr id="5" name="Prostokąt 4"/>
          <p:cNvSpPr/>
          <p:nvPr userDrawn="1"/>
        </p:nvSpPr>
        <p:spPr>
          <a:xfrm flipH="1">
            <a:off x="0" y="4893648"/>
            <a:ext cx="9144000" cy="249852"/>
          </a:xfrm>
          <a:prstGeom prst="rect">
            <a:avLst/>
          </a:prstGeom>
          <a:solidFill>
            <a:srgbClr val="002D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264" y="183022"/>
            <a:ext cx="1947676" cy="56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14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050" y="197027"/>
            <a:ext cx="441961" cy="548641"/>
          </a:xfrm>
          <a:prstGeom prst="rect">
            <a:avLst/>
          </a:prstGeom>
        </p:spPr>
      </p:pic>
      <p:sp>
        <p:nvSpPr>
          <p:cNvPr id="3" name="Prostokąt 2"/>
          <p:cNvSpPr/>
          <p:nvPr userDrawn="1"/>
        </p:nvSpPr>
        <p:spPr>
          <a:xfrm flipH="1">
            <a:off x="0" y="4893648"/>
            <a:ext cx="9144000" cy="249852"/>
          </a:xfrm>
          <a:prstGeom prst="rect">
            <a:avLst/>
          </a:prstGeom>
          <a:solidFill>
            <a:srgbClr val="002D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</p:spTree>
    <p:extLst>
      <p:ext uri="{BB962C8B-B14F-4D97-AF65-F5344CB8AC3E}">
        <p14:creationId xmlns:p14="http://schemas.microsoft.com/office/powerpoint/2010/main" val="76482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0" r:id="rId2"/>
    <p:sldLayoutId id="214748368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050" y="197027"/>
            <a:ext cx="441961" cy="548641"/>
          </a:xfrm>
          <a:prstGeom prst="rect">
            <a:avLst/>
          </a:prstGeom>
        </p:spPr>
      </p:pic>
      <p:sp>
        <p:nvSpPr>
          <p:cNvPr id="4" name="Prostokąt 3"/>
          <p:cNvSpPr/>
          <p:nvPr userDrawn="1"/>
        </p:nvSpPr>
        <p:spPr>
          <a:xfrm flipH="1">
            <a:off x="0" y="1"/>
            <a:ext cx="266700" cy="5138994"/>
          </a:xfrm>
          <a:prstGeom prst="rect">
            <a:avLst/>
          </a:prstGeom>
          <a:solidFill>
            <a:srgbClr val="002D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</p:spTree>
    <p:extLst>
      <p:ext uri="{BB962C8B-B14F-4D97-AF65-F5344CB8AC3E}">
        <p14:creationId xmlns:p14="http://schemas.microsoft.com/office/powerpoint/2010/main" val="85155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050" y="197027"/>
            <a:ext cx="441961" cy="54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5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599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33A032-300B-2FE2-BF40-28E7EB6D54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357" y="2267816"/>
            <a:ext cx="7575217" cy="2052724"/>
          </a:xfrm>
        </p:spPr>
        <p:txBody>
          <a:bodyPr anchor="t">
            <a:normAutofit/>
          </a:bodyPr>
          <a:lstStyle/>
          <a:p>
            <a:r>
              <a:rPr lang="pl-PL" sz="2250" b="1" dirty="0"/>
              <a:t>The </a:t>
            </a:r>
            <a:r>
              <a:rPr lang="pl-PL" sz="2250" b="1" dirty="0" err="1"/>
              <a:t>Sustainable</a:t>
            </a:r>
            <a:r>
              <a:rPr lang="pl-PL" sz="2250" b="1" dirty="0"/>
              <a:t> </a:t>
            </a:r>
            <a:r>
              <a:rPr lang="pl-PL" sz="2250" b="1" dirty="0" err="1"/>
              <a:t>Lending</a:t>
            </a:r>
            <a:r>
              <a:rPr lang="pl-PL" sz="2250" b="1" dirty="0"/>
              <a:t> </a:t>
            </a:r>
            <a:r>
              <a:rPr lang="pl-PL" sz="2250" b="1" dirty="0" err="1"/>
              <a:t>Dilemma</a:t>
            </a:r>
            <a:r>
              <a:rPr lang="pl-PL" sz="2250" b="1" dirty="0"/>
              <a:t> </a:t>
            </a:r>
            <a:br>
              <a:rPr lang="pl-PL" sz="2250" b="1" dirty="0"/>
            </a:br>
            <a:r>
              <a:rPr lang="pl-PL" sz="2250" b="1" dirty="0"/>
              <a:t>in the New Consumer </a:t>
            </a:r>
            <a:r>
              <a:rPr lang="pl-PL" sz="2250" b="1" dirty="0" err="1"/>
              <a:t>Credit</a:t>
            </a:r>
            <a:r>
              <a:rPr lang="pl-PL" sz="2250" b="1" dirty="0"/>
              <a:t> Directive: </a:t>
            </a:r>
            <a:br>
              <a:rPr lang="pl-PL" sz="2250" b="1" dirty="0"/>
            </a:br>
            <a:r>
              <a:rPr lang="pl-PL" sz="2250" b="1" dirty="0" err="1"/>
              <a:t>Ensuring</a:t>
            </a:r>
            <a:r>
              <a:rPr lang="pl-PL" sz="2250" b="1" dirty="0"/>
              <a:t> </a:t>
            </a:r>
            <a:r>
              <a:rPr lang="pl-PL" sz="2250" b="1" dirty="0" err="1"/>
              <a:t>Social</a:t>
            </a:r>
            <a:r>
              <a:rPr lang="pl-PL" sz="2250" b="1" dirty="0"/>
              <a:t> </a:t>
            </a:r>
            <a:r>
              <a:rPr lang="pl-PL" sz="2250" b="1" dirty="0" err="1"/>
              <a:t>Justice</a:t>
            </a:r>
            <a:r>
              <a:rPr lang="pl-PL" sz="2250" b="1" dirty="0"/>
              <a:t> in Consumer </a:t>
            </a:r>
            <a:r>
              <a:rPr lang="pl-PL" sz="2250" b="1" dirty="0" err="1"/>
              <a:t>Credit</a:t>
            </a:r>
            <a:r>
              <a:rPr lang="pl-PL" sz="2250" b="1" dirty="0"/>
              <a:t> Sales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E00F517-7856-2E2C-86CB-C6791F06C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4418" y="2571750"/>
            <a:ext cx="7337093" cy="1282387"/>
          </a:xfrm>
        </p:spPr>
        <p:txBody>
          <a:bodyPr anchor="b">
            <a:normAutofit fontScale="77500" lnSpcReduction="20000"/>
          </a:bodyPr>
          <a:lstStyle/>
          <a:p>
            <a:endParaRPr lang="pl-PL" sz="1500" dirty="0"/>
          </a:p>
          <a:p>
            <a:endParaRPr lang="pl-PL" sz="1500" dirty="0"/>
          </a:p>
          <a:p>
            <a:endParaRPr lang="pl-PL" sz="1500" dirty="0"/>
          </a:p>
          <a:p>
            <a:r>
              <a:rPr lang="pl-PL" sz="1500" dirty="0"/>
              <a:t>Aleksandra Hyla, </a:t>
            </a:r>
            <a:r>
              <a:rPr lang="pl-PL" sz="1500" dirty="0" err="1"/>
              <a:t>PhD</a:t>
            </a:r>
            <a:r>
              <a:rPr lang="pl-PL" sz="1500" dirty="0"/>
              <a:t> </a:t>
            </a:r>
            <a:r>
              <a:rPr lang="pl-PL" sz="1500" dirty="0" err="1"/>
              <a:t>candidate</a:t>
            </a:r>
            <a:r>
              <a:rPr lang="pl-PL" sz="1500" dirty="0"/>
              <a:t> </a:t>
            </a:r>
            <a:r>
              <a:rPr lang="pl-PL" sz="1500" dirty="0" err="1"/>
              <a:t>at</a:t>
            </a:r>
            <a:r>
              <a:rPr lang="pl-PL" sz="1500" dirty="0"/>
              <a:t> the Adam Mickiewicz University, Poznań</a:t>
            </a:r>
          </a:p>
          <a:p>
            <a:r>
              <a:rPr lang="pl-PL" sz="1500" dirty="0"/>
              <a:t> Aleksandra Olbryk </a:t>
            </a:r>
            <a:r>
              <a:rPr lang="pl-PL" sz="1500" dirty="0" err="1"/>
              <a:t>PhD</a:t>
            </a:r>
            <a:r>
              <a:rPr lang="pl-PL" sz="1500" dirty="0"/>
              <a:t> </a:t>
            </a:r>
            <a:r>
              <a:rPr lang="pl-PL" sz="1500" dirty="0" err="1"/>
              <a:t>candidate</a:t>
            </a:r>
            <a:r>
              <a:rPr lang="pl-PL" sz="1500" dirty="0"/>
              <a:t> </a:t>
            </a:r>
            <a:r>
              <a:rPr lang="pl-PL" sz="1500" dirty="0" err="1"/>
              <a:t>at</a:t>
            </a:r>
            <a:r>
              <a:rPr lang="pl-PL" sz="1500" dirty="0"/>
              <a:t> the University of </a:t>
            </a:r>
            <a:r>
              <a:rPr lang="pl-PL" sz="1500" dirty="0" err="1"/>
              <a:t>Lodz</a:t>
            </a:r>
            <a:endParaRPr lang="pl-PL" sz="1500" dirty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EE9534DF-F809-99FA-9299-305BC0D8C3C3}"/>
              </a:ext>
            </a:extLst>
          </p:cNvPr>
          <p:cNvSpPr/>
          <p:nvPr/>
        </p:nvSpPr>
        <p:spPr>
          <a:xfrm>
            <a:off x="8308643" y="66675"/>
            <a:ext cx="749632" cy="880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8286B298-F879-7A2D-E6BD-6F62D004D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460" y="268483"/>
            <a:ext cx="3396648" cy="1353098"/>
          </a:xfrm>
          <a:prstGeom prst="rect">
            <a:avLst/>
          </a:prstGeom>
        </p:spPr>
      </p:pic>
      <p:pic>
        <p:nvPicPr>
          <p:cNvPr id="3074" name="Picture 2" descr="WPiA - Faculty of Law and AdministrationFaculty of Law and Administration">
            <a:extLst>
              <a:ext uri="{FF2B5EF4-FFF2-40B4-BE49-F238E27FC236}">
                <a16:creationId xmlns:a16="http://schemas.microsoft.com/office/drawing/2014/main" id="{FF86C2D8-7C8B-53DA-A6F6-6F269AE4A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18" y="393274"/>
            <a:ext cx="3517568" cy="110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9">
            <a:extLst>
              <a:ext uri="{FF2B5EF4-FFF2-40B4-BE49-F238E27FC236}">
                <a16:creationId xmlns:a16="http://schemas.microsoft.com/office/drawing/2014/main" id="{AAA8A54E-3F0D-0178-AD15-807290403D7A}"/>
              </a:ext>
            </a:extLst>
          </p:cNvPr>
          <p:cNvSpPr txBox="1"/>
          <p:nvPr/>
        </p:nvSpPr>
        <p:spPr>
          <a:xfrm>
            <a:off x="2080332" y="4208976"/>
            <a:ext cx="5104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/>
              <a:t>1st European Conference of the International Association of Consumer Law </a:t>
            </a:r>
          </a:p>
          <a:p>
            <a:pPr algn="ctr"/>
            <a:r>
              <a:rPr lang="en-US" sz="1050" b="1" dirty="0" err="1"/>
              <a:t>Girton</a:t>
            </a:r>
            <a:r>
              <a:rPr lang="en-US" sz="1050" b="1" dirty="0"/>
              <a:t> College, Cambridge 17-18.9.2024</a:t>
            </a:r>
          </a:p>
        </p:txBody>
      </p:sp>
    </p:spTree>
    <p:extLst>
      <p:ext uri="{BB962C8B-B14F-4D97-AF65-F5344CB8AC3E}">
        <p14:creationId xmlns:p14="http://schemas.microsoft.com/office/powerpoint/2010/main" val="350506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7"/>
          <p:cNvSpPr txBox="1"/>
          <p:nvPr/>
        </p:nvSpPr>
        <p:spPr>
          <a:xfrm>
            <a:off x="543208" y="1015782"/>
            <a:ext cx="40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pl-PL" sz="2800" b="1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ole tekstowe 9"/>
          <p:cNvSpPr txBox="1"/>
          <p:nvPr/>
        </p:nvSpPr>
        <p:spPr>
          <a:xfrm>
            <a:off x="475462" y="1749772"/>
            <a:ext cx="8193076" cy="1893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2D69"/>
              </a:buClr>
              <a:buSzPct val="130000"/>
              <a:buAutoNum type="arabicPeriod"/>
            </a:pPr>
            <a:r>
              <a:rPr lang="pl-PL" sz="1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lending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150000"/>
              </a:lnSpc>
              <a:buClr>
                <a:srgbClr val="002D69"/>
              </a:buClr>
              <a:buSzPct val="130000"/>
              <a:buAutoNum type="arabicPeriod"/>
            </a:pPr>
            <a:r>
              <a:rPr lang="pl-PL" sz="1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lending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deferred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payments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</a:t>
            </a:r>
            <a:endParaRPr lang="pl-PL" sz="1600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002D69"/>
              </a:buClr>
              <a:buSzPct val="130000"/>
              <a:buAutoNum type="arabicPeriod"/>
            </a:pPr>
            <a:r>
              <a:rPr lang="pl-PL" sz="1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exemption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introduced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2(2)h of the CCD2 a problem from the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perspective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lending</a:t>
            </a:r>
            <a:endParaRPr lang="pl-PL" sz="1600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002D69"/>
              </a:buClr>
              <a:buSzPct val="130000"/>
              <a:buAutoNum type="arabicPeriod"/>
            </a:pPr>
            <a:r>
              <a:rPr lang="pl-PL" sz="1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the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viewpoint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EU and </a:t>
            </a:r>
            <a:r>
              <a:rPr lang="pl-PL" sz="16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Polish</a:t>
            </a:r>
            <a:r>
              <a:rPr lang="pl-PL" sz="16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law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19C7995-E2B1-C42F-16D3-20DF02ACE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398" y="134056"/>
            <a:ext cx="1963127" cy="782037"/>
          </a:xfrm>
          <a:prstGeom prst="rect">
            <a:avLst/>
          </a:prstGeom>
        </p:spPr>
      </p:pic>
      <p:sp>
        <p:nvSpPr>
          <p:cNvPr id="7" name="pole tekstowe 9">
            <a:extLst>
              <a:ext uri="{FF2B5EF4-FFF2-40B4-BE49-F238E27FC236}">
                <a16:creationId xmlns:a16="http://schemas.microsoft.com/office/drawing/2014/main" id="{377EA747-38FE-3729-301B-8D3B3B71DBB8}"/>
              </a:ext>
            </a:extLst>
          </p:cNvPr>
          <p:cNvSpPr txBox="1"/>
          <p:nvPr/>
        </p:nvSpPr>
        <p:spPr>
          <a:xfrm>
            <a:off x="475462" y="245791"/>
            <a:ext cx="5104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1st European Conference of the International Association of Consumer Law </a:t>
            </a:r>
          </a:p>
          <a:p>
            <a:r>
              <a:rPr lang="en-US" sz="1050" b="1" dirty="0" err="1"/>
              <a:t>Girton</a:t>
            </a:r>
            <a:r>
              <a:rPr lang="en-US" sz="1050" b="1" dirty="0"/>
              <a:t> College, Cambridge 17-18.9.2024</a:t>
            </a:r>
          </a:p>
        </p:txBody>
      </p:sp>
    </p:spTree>
    <p:extLst>
      <p:ext uri="{BB962C8B-B14F-4D97-AF65-F5344CB8AC3E}">
        <p14:creationId xmlns:p14="http://schemas.microsoft.com/office/powerpoint/2010/main" val="2833356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9"/>
          <p:cNvSpPr txBox="1"/>
          <p:nvPr/>
        </p:nvSpPr>
        <p:spPr>
          <a:xfrm>
            <a:off x="718541" y="1225553"/>
            <a:ext cx="8193076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28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CCD2 </a:t>
            </a:r>
            <a:r>
              <a:rPr lang="pl-PL" sz="28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promotes</a:t>
            </a:r>
            <a:r>
              <a:rPr lang="pl-PL" sz="28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8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pl-PL" sz="28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8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lending</a:t>
            </a:r>
            <a:r>
              <a:rPr lang="pl-PL" sz="28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(recital 33)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19C7995-E2B1-C42F-16D3-20DF02ACE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398" y="134056"/>
            <a:ext cx="1963127" cy="782037"/>
          </a:xfrm>
          <a:prstGeom prst="rect">
            <a:avLst/>
          </a:prstGeom>
        </p:spPr>
      </p:pic>
      <p:sp>
        <p:nvSpPr>
          <p:cNvPr id="5" name="pole tekstowe 9">
            <a:extLst>
              <a:ext uri="{FF2B5EF4-FFF2-40B4-BE49-F238E27FC236}">
                <a16:creationId xmlns:a16="http://schemas.microsoft.com/office/drawing/2014/main" id="{EFA951B5-62DA-3D57-77E4-045D8B836273}"/>
              </a:ext>
            </a:extLst>
          </p:cNvPr>
          <p:cNvSpPr txBox="1"/>
          <p:nvPr/>
        </p:nvSpPr>
        <p:spPr>
          <a:xfrm>
            <a:off x="2100501" y="3018065"/>
            <a:ext cx="4942997" cy="199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14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pl-PL" sz="14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pl-PL" sz="14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l-PL" sz="14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140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pl-PL" sz="14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140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algn="ctr"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consequences</a:t>
            </a:r>
            <a:endParaRPr lang="pl-PL" sz="1400" b="1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2D69"/>
              </a:buClr>
              <a:buSzPct val="130000"/>
            </a:pPr>
            <a:endParaRPr lang="pl-PL" sz="1400" b="1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le tekstowe 9">
            <a:extLst>
              <a:ext uri="{FF2B5EF4-FFF2-40B4-BE49-F238E27FC236}">
                <a16:creationId xmlns:a16="http://schemas.microsoft.com/office/drawing/2014/main" id="{1FBC1DF9-B2B2-84CC-EAEE-6DEBBB9B7440}"/>
              </a:ext>
            </a:extLst>
          </p:cNvPr>
          <p:cNvSpPr txBox="1"/>
          <p:nvPr/>
        </p:nvSpPr>
        <p:spPr>
          <a:xfrm>
            <a:off x="475462" y="245791"/>
            <a:ext cx="5104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1st European Conference of the International Association of Consumer Law </a:t>
            </a:r>
          </a:p>
          <a:p>
            <a:r>
              <a:rPr lang="en-US" sz="1050" b="1" dirty="0" err="1"/>
              <a:t>Girton</a:t>
            </a:r>
            <a:r>
              <a:rPr lang="en-US" sz="1050" b="1" dirty="0"/>
              <a:t> College, Cambridge 17-18.9.2024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9CF392C6-5BEE-0CCD-C32F-D1CD1F50B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707" y="2194914"/>
            <a:ext cx="6614616" cy="65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8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9"/>
          <p:cNvSpPr txBox="1"/>
          <p:nvPr/>
        </p:nvSpPr>
        <p:spPr>
          <a:xfrm>
            <a:off x="461166" y="1226127"/>
            <a:ext cx="7828724" cy="3219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jurisdictions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noted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deferred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payment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schemes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over-indebtedness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consumers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not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risks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incur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6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l-PL" sz="26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service. </a:t>
            </a:r>
          </a:p>
          <a:p>
            <a:pPr algn="ctr">
              <a:lnSpc>
                <a:spcPct val="150000"/>
              </a:lnSpc>
              <a:buClr>
                <a:srgbClr val="002D69"/>
              </a:buClr>
              <a:buSzPct val="130000"/>
            </a:pPr>
            <a:endParaRPr lang="pl-PL" sz="2600" b="1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buClr>
                <a:srgbClr val="002D69"/>
              </a:buClr>
              <a:buSzPct val="130000"/>
            </a:pPr>
            <a:endParaRPr lang="pl-PL" sz="2600" b="1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19C7995-E2B1-C42F-16D3-20DF02ACE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398" y="134056"/>
            <a:ext cx="1963127" cy="782037"/>
          </a:xfrm>
          <a:prstGeom prst="rect">
            <a:avLst/>
          </a:prstGeom>
        </p:spPr>
      </p:pic>
      <p:sp>
        <p:nvSpPr>
          <p:cNvPr id="2" name="pole tekstowe 9">
            <a:extLst>
              <a:ext uri="{FF2B5EF4-FFF2-40B4-BE49-F238E27FC236}">
                <a16:creationId xmlns:a16="http://schemas.microsoft.com/office/drawing/2014/main" id="{66FAE6AB-1E17-5E44-7971-FA38870A2A66}"/>
              </a:ext>
            </a:extLst>
          </p:cNvPr>
          <p:cNvSpPr txBox="1"/>
          <p:nvPr/>
        </p:nvSpPr>
        <p:spPr>
          <a:xfrm>
            <a:off x="4723363" y="4353988"/>
            <a:ext cx="4420637" cy="547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105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r>
              <a:rPr lang="pl-PL" sz="105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OECD, Consumer Finance </a:t>
            </a:r>
            <a:r>
              <a:rPr lang="pl-PL" sz="105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pl-PL" sz="105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Monitor, OECD Publishing, Paris, 2024.</a:t>
            </a:r>
          </a:p>
        </p:txBody>
      </p:sp>
      <p:sp>
        <p:nvSpPr>
          <p:cNvPr id="8" name="pole tekstowe 9">
            <a:extLst>
              <a:ext uri="{FF2B5EF4-FFF2-40B4-BE49-F238E27FC236}">
                <a16:creationId xmlns:a16="http://schemas.microsoft.com/office/drawing/2014/main" id="{B6EBAFDB-BAEC-7DFB-F474-628358A5754A}"/>
              </a:ext>
            </a:extLst>
          </p:cNvPr>
          <p:cNvSpPr txBox="1"/>
          <p:nvPr/>
        </p:nvSpPr>
        <p:spPr>
          <a:xfrm>
            <a:off x="475462" y="245791"/>
            <a:ext cx="5104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1st European Conference of the International Association of Consumer Law </a:t>
            </a:r>
          </a:p>
          <a:p>
            <a:r>
              <a:rPr lang="en-US" sz="1050" b="1" dirty="0" err="1"/>
              <a:t>Girton</a:t>
            </a:r>
            <a:r>
              <a:rPr lang="en-US" sz="1050" b="1" dirty="0"/>
              <a:t> College, Cambridge 17-18.9.2024</a:t>
            </a:r>
          </a:p>
        </p:txBody>
      </p:sp>
    </p:spTree>
    <p:extLst>
      <p:ext uri="{BB962C8B-B14F-4D97-AF65-F5344CB8AC3E}">
        <p14:creationId xmlns:p14="http://schemas.microsoft.com/office/powerpoint/2010/main" val="3702376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719C7995-E2B1-C42F-16D3-20DF02ACE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398" y="134056"/>
            <a:ext cx="1963127" cy="782037"/>
          </a:xfrm>
          <a:prstGeom prst="rect">
            <a:avLst/>
          </a:prstGeom>
        </p:spPr>
      </p:pic>
      <p:sp>
        <p:nvSpPr>
          <p:cNvPr id="2" name="pole tekstowe 9">
            <a:extLst>
              <a:ext uri="{FF2B5EF4-FFF2-40B4-BE49-F238E27FC236}">
                <a16:creationId xmlns:a16="http://schemas.microsoft.com/office/drawing/2014/main" id="{66FAE6AB-1E17-5E44-7971-FA38870A2A66}"/>
              </a:ext>
            </a:extLst>
          </p:cNvPr>
          <p:cNvSpPr txBox="1"/>
          <p:nvPr/>
        </p:nvSpPr>
        <p:spPr>
          <a:xfrm>
            <a:off x="4723363" y="4368563"/>
            <a:ext cx="4420637" cy="547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105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pl-PL" sz="105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promotion</a:t>
            </a:r>
            <a:r>
              <a:rPr lang="pl-PL" sz="105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05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</a:t>
            </a:r>
            <a:r>
              <a:rPr lang="pl-PL" sz="105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August 2024 in the </a:t>
            </a:r>
            <a:r>
              <a:rPr lang="pl-PL" sz="105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Polish</a:t>
            </a:r>
            <a:r>
              <a:rPr lang="pl-PL" sz="105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online </a:t>
            </a:r>
            <a:r>
              <a:rPr lang="pl-PL" sz="105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store</a:t>
            </a:r>
            <a:r>
              <a:rPr lang="pl-PL" sz="1050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050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euro.com.pl</a:t>
            </a:r>
            <a:endParaRPr lang="pl-PL" sz="1050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ole tekstowe 9">
            <a:extLst>
              <a:ext uri="{FF2B5EF4-FFF2-40B4-BE49-F238E27FC236}">
                <a16:creationId xmlns:a16="http://schemas.microsoft.com/office/drawing/2014/main" id="{B6EBAFDB-BAEC-7DFB-F474-628358A5754A}"/>
              </a:ext>
            </a:extLst>
          </p:cNvPr>
          <p:cNvSpPr txBox="1"/>
          <p:nvPr/>
        </p:nvSpPr>
        <p:spPr>
          <a:xfrm>
            <a:off x="475462" y="245791"/>
            <a:ext cx="5104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1st European Conference of the International Association of Consumer Law </a:t>
            </a:r>
          </a:p>
          <a:p>
            <a:r>
              <a:rPr lang="en-US" sz="1050" b="1" dirty="0" err="1"/>
              <a:t>Girton</a:t>
            </a:r>
            <a:r>
              <a:rPr lang="en-US" sz="1050" b="1" dirty="0"/>
              <a:t> College, Cambridge 17-18.9.2024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DA8CFBB-F989-F814-97DB-4DA490C56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28" y="916093"/>
            <a:ext cx="5562600" cy="347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9">
            <a:extLst>
              <a:ext uri="{FF2B5EF4-FFF2-40B4-BE49-F238E27FC236}">
                <a16:creationId xmlns:a16="http://schemas.microsoft.com/office/drawing/2014/main" id="{C575D341-1E72-C07B-AACF-D1024AE834D6}"/>
              </a:ext>
            </a:extLst>
          </p:cNvPr>
          <p:cNvSpPr txBox="1"/>
          <p:nvPr/>
        </p:nvSpPr>
        <p:spPr>
          <a:xfrm>
            <a:off x="6428398" y="1825382"/>
            <a:ext cx="2852149" cy="1668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Benefits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50000"/>
              </a:lnSpc>
              <a:buClr>
                <a:srgbClr val="002D69"/>
              </a:buClr>
              <a:buSzPct val="130000"/>
            </a:pPr>
            <a:endParaRPr lang="pl-PL" sz="1400" b="1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Divided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payment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  <a:buClr>
                <a:srgbClr val="002D69"/>
              </a:buClr>
              <a:buSzPct val="130000"/>
            </a:pPr>
            <a:endParaRPr lang="pl-PL" sz="1400" b="1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reduction</a:t>
            </a:r>
            <a:endParaRPr lang="pl-PL" sz="1400" b="1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48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719C7995-E2B1-C42F-16D3-20DF02ACE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398" y="134056"/>
            <a:ext cx="1963127" cy="782037"/>
          </a:xfrm>
          <a:prstGeom prst="rect">
            <a:avLst/>
          </a:prstGeom>
        </p:spPr>
      </p:pic>
      <p:sp>
        <p:nvSpPr>
          <p:cNvPr id="8" name="pole tekstowe 9">
            <a:extLst>
              <a:ext uri="{FF2B5EF4-FFF2-40B4-BE49-F238E27FC236}">
                <a16:creationId xmlns:a16="http://schemas.microsoft.com/office/drawing/2014/main" id="{B6EBAFDB-BAEC-7DFB-F474-628358A5754A}"/>
              </a:ext>
            </a:extLst>
          </p:cNvPr>
          <p:cNvSpPr txBox="1"/>
          <p:nvPr/>
        </p:nvSpPr>
        <p:spPr>
          <a:xfrm>
            <a:off x="475462" y="245791"/>
            <a:ext cx="5104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1st European Conference of the International Association of Consumer Law </a:t>
            </a:r>
          </a:p>
          <a:p>
            <a:r>
              <a:rPr lang="en-US" sz="1050" b="1" dirty="0" err="1"/>
              <a:t>Girton</a:t>
            </a:r>
            <a:r>
              <a:rPr lang="en-US" sz="1050" b="1" dirty="0"/>
              <a:t> College, Cambridge 17-18.9.2024</a:t>
            </a:r>
          </a:p>
        </p:txBody>
      </p:sp>
      <p:pic>
        <p:nvPicPr>
          <p:cNvPr id="4" name="Obraz 3" descr="Obraz zawierający tekst, zrzut ekranu, paragon, Czcionka&#10;&#10;Opis wygenerowany automatycznie">
            <a:extLst>
              <a:ext uri="{FF2B5EF4-FFF2-40B4-BE49-F238E27FC236}">
                <a16:creationId xmlns:a16="http://schemas.microsoft.com/office/drawing/2014/main" id="{8B1F3DDE-59A7-E225-855A-A1AD974DC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467" y="844316"/>
            <a:ext cx="6549159" cy="137049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F5D6982-3D18-7C53-D35D-BEBB94BEE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6680" y="1990965"/>
            <a:ext cx="4937408" cy="2768072"/>
          </a:xfrm>
          <a:prstGeom prst="rect">
            <a:avLst/>
          </a:prstGeom>
        </p:spPr>
      </p:pic>
      <p:sp>
        <p:nvSpPr>
          <p:cNvPr id="9" name="pole tekstowe 9">
            <a:extLst>
              <a:ext uri="{FF2B5EF4-FFF2-40B4-BE49-F238E27FC236}">
                <a16:creationId xmlns:a16="http://schemas.microsoft.com/office/drawing/2014/main" id="{5C4FC44D-7D4A-DAD1-8593-E752FF4BD8EF}"/>
              </a:ext>
            </a:extLst>
          </p:cNvPr>
          <p:cNvSpPr txBox="1"/>
          <p:nvPr/>
        </p:nvSpPr>
        <p:spPr>
          <a:xfrm>
            <a:off x="540493" y="2632551"/>
            <a:ext cx="2852149" cy="1021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not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suppliers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financing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the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lang="pl-PL" sz="14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themselves</a:t>
            </a:r>
            <a:endParaRPr lang="pl-PL" sz="1400" b="1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E958A80-A76C-44DE-5E41-3C4C28A339BD}"/>
              </a:ext>
            </a:extLst>
          </p:cNvPr>
          <p:cNvSpPr txBox="1"/>
          <p:nvPr/>
        </p:nvSpPr>
        <p:spPr>
          <a:xfrm rot="19813329">
            <a:off x="1966568" y="3140464"/>
            <a:ext cx="2852149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LOOPHOLE?</a:t>
            </a:r>
          </a:p>
        </p:txBody>
      </p:sp>
    </p:spTree>
    <p:extLst>
      <p:ext uri="{BB962C8B-B14F-4D97-AF65-F5344CB8AC3E}">
        <p14:creationId xmlns:p14="http://schemas.microsoft.com/office/powerpoint/2010/main" val="76830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9"/>
          <p:cNvSpPr txBox="1"/>
          <p:nvPr/>
        </p:nvSpPr>
        <p:spPr>
          <a:xfrm>
            <a:off x="198449" y="1780227"/>
            <a:ext cx="8193076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28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Solutions in the </a:t>
            </a:r>
            <a:r>
              <a:rPr lang="pl-PL" sz="28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pl-PL" sz="28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8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</a:t>
            </a:r>
            <a:r>
              <a:rPr lang="pl-PL" sz="28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law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19C7995-E2B1-C42F-16D3-20DF02ACE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398" y="134056"/>
            <a:ext cx="1963127" cy="782037"/>
          </a:xfrm>
          <a:prstGeom prst="rect">
            <a:avLst/>
          </a:prstGeom>
        </p:spPr>
      </p:pic>
      <p:sp>
        <p:nvSpPr>
          <p:cNvPr id="5" name="pole tekstowe 9">
            <a:extLst>
              <a:ext uri="{FF2B5EF4-FFF2-40B4-BE49-F238E27FC236}">
                <a16:creationId xmlns:a16="http://schemas.microsoft.com/office/drawing/2014/main" id="{EFA951B5-62DA-3D57-77E4-045D8B836273}"/>
              </a:ext>
            </a:extLst>
          </p:cNvPr>
          <p:cNvSpPr txBox="1"/>
          <p:nvPr/>
        </p:nvSpPr>
        <p:spPr>
          <a:xfrm>
            <a:off x="6086855" y="3061003"/>
            <a:ext cx="2052803" cy="1604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20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CRD</a:t>
            </a:r>
          </a:p>
          <a:p>
            <a:pPr>
              <a:buClr>
                <a:srgbClr val="002D69"/>
              </a:buClr>
              <a:buSzPct val="130000"/>
            </a:pPr>
            <a:r>
              <a:rPr lang="pl-PL" sz="105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pl-PL" sz="105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pl-PL" sz="105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</a:t>
            </a:r>
            <a:r>
              <a:rPr lang="pl-PL" sz="105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05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introduced</a:t>
            </a:r>
            <a:r>
              <a:rPr lang="pl-PL" sz="105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 the Directive 2023/2673 on </a:t>
            </a:r>
            <a:r>
              <a:rPr lang="pl-PL" sz="105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Distance</a:t>
            </a:r>
            <a:r>
              <a:rPr lang="pl-PL" sz="105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Financial Services </a:t>
            </a:r>
            <a:r>
              <a:rPr lang="pl-PL" sz="105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Contracts</a:t>
            </a:r>
            <a:endParaRPr lang="pl-PL" sz="1050" b="1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2D69"/>
              </a:buClr>
              <a:buSzPct val="130000"/>
            </a:pPr>
            <a:endParaRPr lang="pl-PL" sz="2000" b="1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pole tekstowe 9">
            <a:extLst>
              <a:ext uri="{FF2B5EF4-FFF2-40B4-BE49-F238E27FC236}">
                <a16:creationId xmlns:a16="http://schemas.microsoft.com/office/drawing/2014/main" id="{245AD112-D4FA-511D-3C1E-392012E145DB}"/>
              </a:ext>
            </a:extLst>
          </p:cNvPr>
          <p:cNvSpPr txBox="1"/>
          <p:nvPr/>
        </p:nvSpPr>
        <p:spPr>
          <a:xfrm>
            <a:off x="1637981" y="3061004"/>
            <a:ext cx="946110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20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UCPD</a:t>
            </a:r>
          </a:p>
        </p:txBody>
      </p:sp>
      <p:sp>
        <p:nvSpPr>
          <p:cNvPr id="9" name="pole tekstowe 9">
            <a:extLst>
              <a:ext uri="{FF2B5EF4-FFF2-40B4-BE49-F238E27FC236}">
                <a16:creationId xmlns:a16="http://schemas.microsoft.com/office/drawing/2014/main" id="{1FBC1DF9-B2B2-84CC-EAEE-6DEBBB9B7440}"/>
              </a:ext>
            </a:extLst>
          </p:cNvPr>
          <p:cNvSpPr txBox="1"/>
          <p:nvPr/>
        </p:nvSpPr>
        <p:spPr>
          <a:xfrm>
            <a:off x="475462" y="245791"/>
            <a:ext cx="5104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1st European Conference of the International Association of Consumer Law </a:t>
            </a:r>
          </a:p>
          <a:p>
            <a:r>
              <a:rPr lang="en-US" sz="1050" b="1" dirty="0" err="1"/>
              <a:t>Girton</a:t>
            </a:r>
            <a:r>
              <a:rPr lang="en-US" sz="1050" b="1" dirty="0"/>
              <a:t> College, Cambridge 17-18.9.2024</a:t>
            </a:r>
          </a:p>
        </p:txBody>
      </p:sp>
      <p:cxnSp>
        <p:nvCxnSpPr>
          <p:cNvPr id="3" name="Łącznik prosty ze strzałką 2">
            <a:extLst>
              <a:ext uri="{FF2B5EF4-FFF2-40B4-BE49-F238E27FC236}">
                <a16:creationId xmlns:a16="http://schemas.microsoft.com/office/drawing/2014/main" id="{6B4AF699-4038-EAE9-621E-6CC717FD612A}"/>
              </a:ext>
            </a:extLst>
          </p:cNvPr>
          <p:cNvCxnSpPr>
            <a:cxnSpLocks/>
          </p:cNvCxnSpPr>
          <p:nvPr/>
        </p:nvCxnSpPr>
        <p:spPr>
          <a:xfrm flipH="1">
            <a:off x="2584091" y="2440052"/>
            <a:ext cx="580839" cy="582819"/>
          </a:xfrm>
          <a:prstGeom prst="straightConnector1">
            <a:avLst/>
          </a:prstGeom>
          <a:ln w="38100">
            <a:solidFill>
              <a:srgbClr val="002D6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6CF4407C-F698-61B8-8FFD-85AFD9082895}"/>
              </a:ext>
            </a:extLst>
          </p:cNvPr>
          <p:cNvCxnSpPr>
            <a:cxnSpLocks/>
          </p:cNvCxnSpPr>
          <p:nvPr/>
        </p:nvCxnSpPr>
        <p:spPr>
          <a:xfrm rot="-5400000" flipH="1">
            <a:off x="5419138" y="2439862"/>
            <a:ext cx="580839" cy="583200"/>
          </a:xfrm>
          <a:prstGeom prst="straightConnector1">
            <a:avLst/>
          </a:prstGeom>
          <a:ln w="38100">
            <a:solidFill>
              <a:srgbClr val="002D6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48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9"/>
          <p:cNvSpPr txBox="1"/>
          <p:nvPr/>
        </p:nvSpPr>
        <p:spPr>
          <a:xfrm>
            <a:off x="618337" y="856155"/>
            <a:ext cx="8193076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28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pl-PL" sz="28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Polish</a:t>
            </a:r>
            <a:r>
              <a:rPr lang="pl-PL" sz="2800" b="1" dirty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8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endParaRPr lang="pl-PL" sz="2800" b="1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19C7995-E2B1-C42F-16D3-20DF02ACE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398" y="134056"/>
            <a:ext cx="1963127" cy="782037"/>
          </a:xfrm>
          <a:prstGeom prst="rect">
            <a:avLst/>
          </a:prstGeom>
        </p:spPr>
      </p:pic>
      <p:sp>
        <p:nvSpPr>
          <p:cNvPr id="9" name="pole tekstowe 9">
            <a:extLst>
              <a:ext uri="{FF2B5EF4-FFF2-40B4-BE49-F238E27FC236}">
                <a16:creationId xmlns:a16="http://schemas.microsoft.com/office/drawing/2014/main" id="{1FBC1DF9-B2B2-84CC-EAEE-6DEBBB9B7440}"/>
              </a:ext>
            </a:extLst>
          </p:cNvPr>
          <p:cNvSpPr txBox="1"/>
          <p:nvPr/>
        </p:nvSpPr>
        <p:spPr>
          <a:xfrm>
            <a:off x="475462" y="245791"/>
            <a:ext cx="5104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1st European Conference of the International Association of Consumer Law </a:t>
            </a:r>
          </a:p>
          <a:p>
            <a:r>
              <a:rPr lang="en-US" sz="1050" b="1" dirty="0" err="1"/>
              <a:t>Girton</a:t>
            </a:r>
            <a:r>
              <a:rPr lang="en-US" sz="1050" b="1" dirty="0"/>
              <a:t> College, Cambridge 17-18.9.2024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1918607-720F-F6A1-DAD8-CFBCFA556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038" y="1709856"/>
            <a:ext cx="4793673" cy="265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74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9"/>
          <p:cNvSpPr txBox="1"/>
          <p:nvPr/>
        </p:nvSpPr>
        <p:spPr>
          <a:xfrm>
            <a:off x="625475" y="1912915"/>
            <a:ext cx="3069743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2D69"/>
              </a:buClr>
              <a:buSzPct val="130000"/>
            </a:pPr>
            <a:r>
              <a:rPr lang="pl-PL" sz="2800" b="1" dirty="0" err="1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pl-PL" sz="2800" b="1" dirty="0">
              <a:solidFill>
                <a:srgbClr val="002D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19C7995-E2B1-C42F-16D3-20DF02ACE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398" y="134056"/>
            <a:ext cx="1963127" cy="782037"/>
          </a:xfrm>
          <a:prstGeom prst="rect">
            <a:avLst/>
          </a:prstGeom>
        </p:spPr>
      </p:pic>
      <p:sp>
        <p:nvSpPr>
          <p:cNvPr id="9" name="pole tekstowe 9">
            <a:extLst>
              <a:ext uri="{FF2B5EF4-FFF2-40B4-BE49-F238E27FC236}">
                <a16:creationId xmlns:a16="http://schemas.microsoft.com/office/drawing/2014/main" id="{1FBC1DF9-B2B2-84CC-EAEE-6DEBBB9B7440}"/>
              </a:ext>
            </a:extLst>
          </p:cNvPr>
          <p:cNvSpPr txBox="1"/>
          <p:nvPr/>
        </p:nvSpPr>
        <p:spPr>
          <a:xfrm>
            <a:off x="475462" y="245791"/>
            <a:ext cx="5104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1st European Conference of the International Association of Consumer Law </a:t>
            </a:r>
          </a:p>
          <a:p>
            <a:r>
              <a:rPr lang="en-US" sz="1050" b="1" dirty="0" err="1"/>
              <a:t>Girton</a:t>
            </a:r>
            <a:r>
              <a:rPr lang="en-US" sz="1050" b="1" dirty="0"/>
              <a:t> College, Cambridge 17-18.9.2024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72D3DCBA-8923-3E8D-CBA3-75A90117E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925" y="1265041"/>
            <a:ext cx="4546600" cy="295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43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33A032-300B-2FE2-BF40-28E7EB6D54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357" y="2267816"/>
            <a:ext cx="7575217" cy="2052724"/>
          </a:xfrm>
        </p:spPr>
        <p:txBody>
          <a:bodyPr anchor="t">
            <a:normAutofit/>
          </a:bodyPr>
          <a:lstStyle/>
          <a:p>
            <a:r>
              <a:rPr lang="pl-PL" sz="4000" b="1" dirty="0" err="1"/>
              <a:t>Thank</a:t>
            </a:r>
            <a:r>
              <a:rPr lang="pl-PL" sz="4000" b="1" dirty="0"/>
              <a:t> </a:t>
            </a:r>
            <a:r>
              <a:rPr lang="pl-PL" sz="4000" b="1" dirty="0" err="1"/>
              <a:t>you</a:t>
            </a:r>
            <a:r>
              <a:rPr lang="pl-PL" sz="4000" b="1" dirty="0"/>
              <a:t> for </a:t>
            </a:r>
            <a:r>
              <a:rPr lang="pl-PL" sz="4000" b="1" dirty="0" err="1"/>
              <a:t>your</a:t>
            </a:r>
            <a:r>
              <a:rPr lang="pl-PL" sz="4000" b="1" dirty="0"/>
              <a:t> </a:t>
            </a:r>
            <a:r>
              <a:rPr lang="pl-PL" sz="4000" b="1" dirty="0" err="1"/>
              <a:t>attention</a:t>
            </a:r>
            <a:r>
              <a:rPr lang="pl-PL" sz="4000" b="1" dirty="0"/>
              <a:t>!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E00F517-7856-2E2C-86CB-C6791F06C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3453" y="2266098"/>
            <a:ext cx="7337093" cy="1282387"/>
          </a:xfrm>
        </p:spPr>
        <p:txBody>
          <a:bodyPr anchor="b">
            <a:normAutofit fontScale="77500" lnSpcReduction="20000"/>
          </a:bodyPr>
          <a:lstStyle/>
          <a:p>
            <a:endParaRPr lang="pl-PL" sz="1500" dirty="0"/>
          </a:p>
          <a:p>
            <a:endParaRPr lang="pl-PL" sz="1500" dirty="0"/>
          </a:p>
          <a:p>
            <a:endParaRPr lang="pl-PL" sz="1500" dirty="0"/>
          </a:p>
          <a:p>
            <a:r>
              <a:rPr lang="pl-PL" sz="1500" dirty="0"/>
              <a:t>Aleksandra Hyla: </a:t>
            </a:r>
            <a:r>
              <a:rPr lang="pl-PL" sz="1500" dirty="0" err="1"/>
              <a:t>aleksandra.hyla@amu.edu.pl</a:t>
            </a:r>
            <a:endParaRPr lang="pl-PL" sz="1500" dirty="0"/>
          </a:p>
          <a:p>
            <a:r>
              <a:rPr lang="pl-PL" sz="1500" dirty="0"/>
              <a:t> Aleksandra Olbryk: </a:t>
            </a:r>
            <a:r>
              <a:rPr lang="pl-PL" sz="1500" dirty="0" err="1"/>
              <a:t>aleksandra.olbryk@edu.uni.lodz.pl</a:t>
            </a:r>
            <a:endParaRPr lang="pl-PL" sz="1500" dirty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EE9534DF-F809-99FA-9299-305BC0D8C3C3}"/>
              </a:ext>
            </a:extLst>
          </p:cNvPr>
          <p:cNvSpPr/>
          <p:nvPr/>
        </p:nvSpPr>
        <p:spPr>
          <a:xfrm>
            <a:off x="8308643" y="66675"/>
            <a:ext cx="749632" cy="880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8286B298-F879-7A2D-E6BD-6F62D004D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460" y="268483"/>
            <a:ext cx="3396648" cy="1353098"/>
          </a:xfrm>
          <a:prstGeom prst="rect">
            <a:avLst/>
          </a:prstGeom>
        </p:spPr>
      </p:pic>
      <p:pic>
        <p:nvPicPr>
          <p:cNvPr id="3074" name="Picture 2" descr="WPiA - Faculty of Law and AdministrationFaculty of Law and Administration">
            <a:extLst>
              <a:ext uri="{FF2B5EF4-FFF2-40B4-BE49-F238E27FC236}">
                <a16:creationId xmlns:a16="http://schemas.microsoft.com/office/drawing/2014/main" id="{FF86C2D8-7C8B-53DA-A6F6-6F269AE4A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18" y="393274"/>
            <a:ext cx="3517568" cy="110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9">
            <a:extLst>
              <a:ext uri="{FF2B5EF4-FFF2-40B4-BE49-F238E27FC236}">
                <a16:creationId xmlns:a16="http://schemas.microsoft.com/office/drawing/2014/main" id="{AAA8A54E-3F0D-0178-AD15-807290403D7A}"/>
              </a:ext>
            </a:extLst>
          </p:cNvPr>
          <p:cNvSpPr txBox="1"/>
          <p:nvPr/>
        </p:nvSpPr>
        <p:spPr>
          <a:xfrm>
            <a:off x="2080332" y="4208976"/>
            <a:ext cx="51042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/>
              <a:t>1st European Conference of the International Association of Consumer Law </a:t>
            </a:r>
          </a:p>
          <a:p>
            <a:pPr algn="ctr"/>
            <a:r>
              <a:rPr lang="en-US" sz="1050" b="1" dirty="0" err="1"/>
              <a:t>Girton</a:t>
            </a:r>
            <a:r>
              <a:rPr lang="en-US" sz="1050" b="1" dirty="0"/>
              <a:t> College, Cambridge 17-18.9.2024</a:t>
            </a:r>
          </a:p>
        </p:txBody>
      </p:sp>
    </p:spTree>
    <p:extLst>
      <p:ext uri="{BB962C8B-B14F-4D97-AF65-F5344CB8AC3E}">
        <p14:creationId xmlns:p14="http://schemas.microsoft.com/office/powerpoint/2010/main" val="1388640853"/>
      </p:ext>
    </p:extLst>
  </p:cSld>
  <p:clrMapOvr>
    <a:masterClrMapping/>
  </p:clrMapOvr>
</p:sld>
</file>

<file path=ppt/theme/theme1.xml><?xml version="1.0" encoding="utf-8"?>
<a:theme xmlns:a="http://schemas.openxmlformats.org/drawingml/2006/main" name="Okładka">
  <a:themeElements>
    <a:clrScheme name="Niestandardowy 33">
      <a:dk1>
        <a:srgbClr val="002D69"/>
      </a:dk1>
      <a:lt1>
        <a:sysClr val="window" lastClr="FFFFFF"/>
      </a:lt1>
      <a:dk2>
        <a:srgbClr val="7F7F7F"/>
      </a:dk2>
      <a:lt2>
        <a:srgbClr val="D8D8D8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3" id="{5CA44A53-06B9-4E8F-A572-2E32996DCE9D}" vid="{58F24B3D-D432-4399-B9C7-D95CCCF2E40A}"/>
    </a:ext>
  </a:extLst>
</a:theme>
</file>

<file path=ppt/theme/theme2.xml><?xml version="1.0" encoding="utf-8"?>
<a:theme xmlns:a="http://schemas.openxmlformats.org/drawingml/2006/main" name="Slajd tytułowy">
  <a:themeElements>
    <a:clrScheme name="Niestandardowy 34">
      <a:dk1>
        <a:srgbClr val="002D69"/>
      </a:dk1>
      <a:lt1>
        <a:sysClr val="window" lastClr="FFFFFF"/>
      </a:lt1>
      <a:dk2>
        <a:srgbClr val="7F7F7F"/>
      </a:dk2>
      <a:lt2>
        <a:srgbClr val="D8D8D8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3" id="{5CA44A53-06B9-4E8F-A572-2E32996DCE9D}" vid="{D21B2A34-0104-4369-A2A4-5CF7F08C1C01}"/>
    </a:ext>
  </a:extLst>
</a:theme>
</file>

<file path=ppt/theme/theme3.xml><?xml version="1.0" encoding="utf-8"?>
<a:theme xmlns:a="http://schemas.openxmlformats.org/drawingml/2006/main" name="Pasek dolny">
  <a:themeElements>
    <a:clrScheme name="Niestandardowy 39">
      <a:dk1>
        <a:srgbClr val="002D69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3" id="{5CA44A53-06B9-4E8F-A572-2E32996DCE9D}" vid="{B9A66C3F-F242-43F8-B848-FD8388D539F0}"/>
    </a:ext>
  </a:extLst>
</a:theme>
</file>

<file path=ppt/theme/theme4.xml><?xml version="1.0" encoding="utf-8"?>
<a:theme xmlns:a="http://schemas.openxmlformats.org/drawingml/2006/main" name="Pasek boczny">
  <a:themeElements>
    <a:clrScheme name="Niestandardowy 36">
      <a:dk1>
        <a:srgbClr val="002D69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3" id="{5CA44A53-06B9-4E8F-A572-2E32996DCE9D}" vid="{786EE32F-B344-45D6-B287-A8566D82442F}"/>
    </a:ext>
  </a:extLst>
</a:theme>
</file>

<file path=ppt/theme/theme5.xml><?xml version="1.0" encoding="utf-8"?>
<a:theme xmlns:a="http://schemas.openxmlformats.org/drawingml/2006/main" name="Logo z prawej">
  <a:themeElements>
    <a:clrScheme name="Niestandardowy 37">
      <a:dk1>
        <a:srgbClr val="002D69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3" id="{5CA44A53-06B9-4E8F-A572-2E32996DCE9D}" vid="{97425BF0-75F4-488B-B94D-D19C89FDF10F}"/>
    </a:ext>
  </a:extLst>
</a:theme>
</file>

<file path=ppt/theme/theme6.xml><?xml version="1.0" encoding="utf-8"?>
<a:theme xmlns:a="http://schemas.openxmlformats.org/drawingml/2006/main" name="Pusty">
  <a:themeElements>
    <a:clrScheme name="Niestandardowy 38">
      <a:dk1>
        <a:srgbClr val="002D69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3" id="{5CA44A53-06B9-4E8F-A572-2E32996DCE9D}" vid="{97425BF0-75F4-488B-B94D-D19C89FDF1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PrezentacjaUAM_wzór ze znakiem jednostki_16do9</Template>
  <TotalTime>332</TotalTime>
  <Words>410</Words>
  <Application>Microsoft Macintosh PowerPoint</Application>
  <PresentationFormat>Pokaz na ekranie (16:9)</PresentationFormat>
  <Paragraphs>60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1</vt:i4>
      </vt:variant>
      <vt:variant>
        <vt:lpstr>Motyw</vt:lpstr>
      </vt:variant>
      <vt:variant>
        <vt:i4>6</vt:i4>
      </vt:variant>
      <vt:variant>
        <vt:lpstr>Tytuły slajdów</vt:lpstr>
      </vt:variant>
      <vt:variant>
        <vt:i4>10</vt:i4>
      </vt:variant>
    </vt:vector>
  </HeadingPairs>
  <TitlesOfParts>
    <vt:vector size="17" baseType="lpstr">
      <vt:lpstr>Arial</vt:lpstr>
      <vt:lpstr>Okładka</vt:lpstr>
      <vt:lpstr>Slajd tytułowy</vt:lpstr>
      <vt:lpstr>Pasek dolny</vt:lpstr>
      <vt:lpstr>Pasek boczny</vt:lpstr>
      <vt:lpstr>Logo z prawej</vt:lpstr>
      <vt:lpstr>Pusty</vt:lpstr>
      <vt:lpstr>The Sustainable Lending Dilemma  in the New Consumer Credit Directive:  Ensuring Social Justice in Consumer Credit Sales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SIW UAM</dc:creator>
  <cp:lastModifiedBy>Aleksandra Hyla</cp:lastModifiedBy>
  <cp:revision>17</cp:revision>
  <dcterms:created xsi:type="dcterms:W3CDTF">2023-07-13T13:11:43Z</dcterms:created>
  <dcterms:modified xsi:type="dcterms:W3CDTF">2024-09-15T18:05:08Z</dcterms:modified>
</cp:coreProperties>
</file>