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Forum" panose="020B0604020202020204" charset="0"/>
      <p:regular r:id="rId14"/>
    </p:embeddedFont>
    <p:embeddedFont>
      <p:font typeface="HK Grotesk" panose="020B0604020202020204" charset="0"/>
      <p:regular r:id="rId15"/>
    </p:embeddedFont>
    <p:embeddedFont>
      <p:font typeface="HK Grotesk Bold" panose="020B0604020202020204" charset="0"/>
      <p:regular r:id="rId16"/>
    </p:embeddedFont>
    <p:embeddedFont>
      <p:font typeface="Libre Baskerville" panose="02000000000000000000" pitchFamily="2" charset="0"/>
      <p:regular r:id="rId17"/>
    </p:embeddedFont>
    <p:embeddedFont>
      <p:font typeface="Libre Baskerville Bold" panose="02000000000000000000" charset="0"/>
      <p:regular r:id="rId18"/>
    </p:embeddedFont>
    <p:embeddedFont>
      <p:font typeface="Libre Baskerville Italics"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86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b="-18555"/>
            </a:stretch>
          </a:blipFill>
        </p:spPr>
      </p:sp>
      <p:sp>
        <p:nvSpPr>
          <p:cNvPr id="3" name="TextBox 3"/>
          <p:cNvSpPr txBox="1"/>
          <p:nvPr/>
        </p:nvSpPr>
        <p:spPr>
          <a:xfrm>
            <a:off x="1028700" y="2696479"/>
            <a:ext cx="14198550" cy="5851525"/>
          </a:xfrm>
          <a:prstGeom prst="rect">
            <a:avLst/>
          </a:prstGeom>
        </p:spPr>
        <p:txBody>
          <a:bodyPr lIns="0" tIns="0" rIns="0" bIns="0" rtlCol="0" anchor="t">
            <a:spAutoFit/>
          </a:bodyPr>
          <a:lstStyle/>
          <a:p>
            <a:pPr algn="l">
              <a:lnSpc>
                <a:spcPts val="7699"/>
              </a:lnSpc>
            </a:pPr>
            <a:r>
              <a:rPr lang="en-US" sz="6999" spc="-69" dirty="0">
                <a:solidFill>
                  <a:srgbClr val="FFFFFF"/>
                </a:solidFill>
                <a:latin typeface="Libre Baskerville"/>
                <a:ea typeface="Libre Baskerville"/>
                <a:cs typeface="Libre Baskerville"/>
                <a:sym typeface="Libre Baskerville"/>
              </a:rPr>
              <a:t>CIRCULAR ECONOMY BETWEEN </a:t>
            </a:r>
            <a:r>
              <a:rPr lang="en-US" sz="6999" spc="-69" dirty="0">
                <a:solidFill>
                  <a:srgbClr val="FFDE59"/>
                </a:solidFill>
                <a:latin typeface="Libre Baskerville"/>
                <a:ea typeface="Libre Baskerville"/>
                <a:cs typeface="Libre Baskerville"/>
                <a:sym typeface="Libre Baskerville"/>
              </a:rPr>
              <a:t>CONSUMER PROTECTION </a:t>
            </a:r>
            <a:r>
              <a:rPr lang="en-US" sz="6999" spc="-69" dirty="0">
                <a:solidFill>
                  <a:srgbClr val="FFFFFF"/>
                </a:solidFill>
                <a:latin typeface="Libre Baskerville"/>
                <a:ea typeface="Libre Baskerville"/>
                <a:cs typeface="Libre Baskerville"/>
                <a:sym typeface="Libre Baskerville"/>
              </a:rPr>
              <a:t>AND </a:t>
            </a:r>
            <a:r>
              <a:rPr lang="en-US" sz="6999" spc="-69" dirty="0">
                <a:solidFill>
                  <a:srgbClr val="FFDE59"/>
                </a:solidFill>
                <a:latin typeface="Libre Baskerville"/>
                <a:ea typeface="Libre Baskerville"/>
                <a:cs typeface="Libre Baskerville"/>
                <a:sym typeface="Libre Baskerville"/>
              </a:rPr>
              <a:t>COMPETITION</a:t>
            </a:r>
            <a:r>
              <a:rPr lang="en-US" sz="6999" spc="-69" dirty="0">
                <a:solidFill>
                  <a:srgbClr val="FFFFFF"/>
                </a:solidFill>
                <a:latin typeface="Libre Baskerville"/>
                <a:ea typeface="Libre Baskerville"/>
                <a:cs typeface="Libre Baskerville"/>
                <a:sym typeface="Libre Baskerville"/>
              </a:rPr>
              <a:t> LAW IN THE EU</a:t>
            </a:r>
          </a:p>
          <a:p>
            <a:pPr algn="l">
              <a:lnSpc>
                <a:spcPts val="7699"/>
              </a:lnSpc>
            </a:pPr>
            <a:endParaRPr lang="en-US" sz="6999" spc="-69" dirty="0">
              <a:solidFill>
                <a:srgbClr val="FFFFFF"/>
              </a:solidFill>
              <a:latin typeface="Libre Baskerville"/>
              <a:ea typeface="Libre Baskerville"/>
              <a:cs typeface="Libre Baskerville"/>
              <a:sym typeface="Libre Baskerville"/>
            </a:endParaRPr>
          </a:p>
        </p:txBody>
      </p:sp>
      <p:grpSp>
        <p:nvGrpSpPr>
          <p:cNvPr id="4" name="Group 4"/>
          <p:cNvGrpSpPr/>
          <p:nvPr/>
        </p:nvGrpSpPr>
        <p:grpSpPr>
          <a:xfrm>
            <a:off x="1382415" y="8271651"/>
            <a:ext cx="15387452" cy="986649"/>
            <a:chOff x="0" y="0"/>
            <a:chExt cx="20516603" cy="1315532"/>
          </a:xfrm>
        </p:grpSpPr>
        <p:sp>
          <p:nvSpPr>
            <p:cNvPr id="5" name="TextBox 5"/>
            <p:cNvSpPr txBox="1"/>
            <p:nvPr/>
          </p:nvSpPr>
          <p:spPr>
            <a:xfrm>
              <a:off x="0" y="607930"/>
              <a:ext cx="17472660" cy="707602"/>
            </a:xfrm>
            <a:prstGeom prst="rect">
              <a:avLst/>
            </a:prstGeom>
          </p:spPr>
          <p:txBody>
            <a:bodyPr lIns="0" tIns="0" rIns="0" bIns="0" rtlCol="0" anchor="t">
              <a:spAutoFit/>
            </a:bodyPr>
            <a:lstStyle/>
            <a:p>
              <a:pPr algn="l">
                <a:lnSpc>
                  <a:spcPts val="4480"/>
                </a:lnSpc>
                <a:spcBef>
                  <a:spcPct val="0"/>
                </a:spcBef>
              </a:pPr>
              <a:r>
                <a:rPr lang="en-US" sz="3200">
                  <a:solidFill>
                    <a:srgbClr val="FFFFFF"/>
                  </a:solidFill>
                  <a:latin typeface="Forum"/>
                  <a:ea typeface="Forum"/>
                  <a:cs typeface="Forum"/>
                  <a:sym typeface="Forum"/>
                </a:rPr>
                <a:t>Alexandra Burdulea Ph.D candidate, WUT, UPPA</a:t>
              </a:r>
            </a:p>
          </p:txBody>
        </p:sp>
        <p:sp>
          <p:nvSpPr>
            <p:cNvPr id="6" name="AutoShape 6"/>
            <p:cNvSpPr/>
            <p:nvPr/>
          </p:nvSpPr>
          <p:spPr>
            <a:xfrm>
              <a:off x="0" y="6350"/>
              <a:ext cx="20516603" cy="0"/>
            </a:xfrm>
            <a:prstGeom prst="line">
              <a:avLst/>
            </a:prstGeom>
            <a:ln w="12700" cap="rnd">
              <a:solidFill>
                <a:srgbClr val="FFFFFF"/>
              </a:solidFill>
              <a:prstDash val="solid"/>
              <a:headEnd type="none" w="sm" len="sm"/>
              <a:tailEnd type="none" w="sm" len="sm"/>
            </a:ln>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4471252" y="3885405"/>
            <a:ext cx="13476439" cy="1926674"/>
          </a:xfrm>
          <a:prstGeom prst="rect">
            <a:avLst/>
          </a:prstGeom>
        </p:spPr>
        <p:txBody>
          <a:bodyPr lIns="0" tIns="0" rIns="0" bIns="0" rtlCol="0" anchor="t">
            <a:spAutoFit/>
          </a:bodyPr>
          <a:lstStyle/>
          <a:p>
            <a:pPr algn="l">
              <a:lnSpc>
                <a:spcPts val="5105"/>
              </a:lnSpc>
            </a:pPr>
            <a:r>
              <a:rPr lang="en-US" sz="3646">
                <a:solidFill>
                  <a:srgbClr val="FFFFFF"/>
                </a:solidFill>
                <a:latin typeface="Forum"/>
                <a:ea typeface="Forum"/>
                <a:cs typeface="Forum"/>
                <a:sym typeface="Forum"/>
              </a:rPr>
              <a:t>Individual consumer harm (consumer protection) is essentially a result of a failure of the market that impedes the consumer from maximizing his/her own wealth</a:t>
            </a:r>
          </a:p>
        </p:txBody>
      </p:sp>
      <p:sp>
        <p:nvSpPr>
          <p:cNvPr id="3" name="AutoShape 3"/>
          <p:cNvSpPr/>
          <p:nvPr/>
        </p:nvSpPr>
        <p:spPr>
          <a:xfrm>
            <a:off x="4471252" y="2722637"/>
            <a:ext cx="9598901" cy="0"/>
          </a:xfrm>
          <a:prstGeom prst="line">
            <a:avLst/>
          </a:prstGeom>
          <a:ln w="9525" cap="rnd">
            <a:solidFill>
              <a:srgbClr val="FFFFFF"/>
            </a:solidFill>
            <a:prstDash val="solid"/>
            <a:headEnd type="none" w="sm" len="sm"/>
            <a:tailEnd type="none" w="sm" len="sm"/>
          </a:ln>
        </p:spPr>
      </p:sp>
      <p:sp>
        <p:nvSpPr>
          <p:cNvPr id="4" name="AutoShape 4"/>
          <p:cNvSpPr/>
          <p:nvPr/>
        </p:nvSpPr>
        <p:spPr>
          <a:xfrm>
            <a:off x="4138624" y="6070807"/>
            <a:ext cx="9598901" cy="0"/>
          </a:xfrm>
          <a:prstGeom prst="line">
            <a:avLst/>
          </a:prstGeom>
          <a:ln w="9525" cap="rnd">
            <a:solidFill>
              <a:srgbClr val="FFFFFF"/>
            </a:solidFill>
            <a:prstDash val="solid"/>
            <a:headEnd type="none" w="sm" len="sm"/>
            <a:tailEnd type="none" w="sm" len="sm"/>
          </a:ln>
        </p:spPr>
      </p:sp>
      <p:sp>
        <p:nvSpPr>
          <p:cNvPr id="5" name="AutoShape 5"/>
          <p:cNvSpPr/>
          <p:nvPr/>
        </p:nvSpPr>
        <p:spPr>
          <a:xfrm>
            <a:off x="-228600" y="-409591"/>
            <a:ext cx="4367224" cy="11343303"/>
          </a:xfrm>
          <a:prstGeom prst="rect">
            <a:avLst/>
          </a:prstGeom>
          <a:solidFill>
            <a:srgbClr val="FFFFFF"/>
          </a:solidFill>
        </p:spPr>
      </p:sp>
      <p:sp>
        <p:nvSpPr>
          <p:cNvPr id="6" name="TextBox 6"/>
          <p:cNvSpPr txBox="1"/>
          <p:nvPr/>
        </p:nvSpPr>
        <p:spPr>
          <a:xfrm>
            <a:off x="4290544" y="1149111"/>
            <a:ext cx="13476439" cy="1278574"/>
          </a:xfrm>
          <a:prstGeom prst="rect">
            <a:avLst/>
          </a:prstGeom>
        </p:spPr>
        <p:txBody>
          <a:bodyPr lIns="0" tIns="0" rIns="0" bIns="0" rtlCol="0" anchor="t">
            <a:spAutoFit/>
          </a:bodyPr>
          <a:lstStyle/>
          <a:p>
            <a:pPr algn="l">
              <a:lnSpc>
                <a:spcPts val="5127"/>
              </a:lnSpc>
            </a:pPr>
            <a:r>
              <a:rPr lang="en-US" sz="3662">
                <a:solidFill>
                  <a:srgbClr val="FFFFFF"/>
                </a:solidFill>
                <a:latin typeface="Forum"/>
                <a:ea typeface="Forum"/>
                <a:cs typeface="Forum"/>
                <a:sym typeface="Forum"/>
              </a:rPr>
              <a:t>The notion of consumer welfare is not clearly defined under competition law. Is a clean environment part of the welfare equation?</a:t>
            </a:r>
          </a:p>
        </p:txBody>
      </p:sp>
      <p:sp>
        <p:nvSpPr>
          <p:cNvPr id="7" name="TextBox 7"/>
          <p:cNvSpPr txBox="1"/>
          <p:nvPr/>
        </p:nvSpPr>
        <p:spPr>
          <a:xfrm>
            <a:off x="4290544" y="423994"/>
            <a:ext cx="11865449" cy="604706"/>
          </a:xfrm>
          <a:prstGeom prst="rect">
            <a:avLst/>
          </a:prstGeom>
        </p:spPr>
        <p:txBody>
          <a:bodyPr lIns="0" tIns="0" rIns="0" bIns="0" rtlCol="0" anchor="t">
            <a:spAutoFit/>
          </a:bodyPr>
          <a:lstStyle/>
          <a:p>
            <a:pPr algn="l">
              <a:lnSpc>
                <a:spcPts val="4994"/>
              </a:lnSpc>
              <a:spcBef>
                <a:spcPct val="0"/>
              </a:spcBef>
            </a:pPr>
            <a:r>
              <a:rPr lang="en-US" sz="3567">
                <a:solidFill>
                  <a:srgbClr val="FFFFFF"/>
                </a:solidFill>
                <a:latin typeface="Libre Baskerville"/>
                <a:ea typeface="Libre Baskerville"/>
                <a:cs typeface="Libre Baskerville"/>
                <a:sym typeface="Libre Baskerville"/>
              </a:rPr>
              <a:t>Consumer welfare</a:t>
            </a:r>
          </a:p>
        </p:txBody>
      </p:sp>
      <p:sp>
        <p:nvSpPr>
          <p:cNvPr id="8" name="TextBox 8"/>
          <p:cNvSpPr txBox="1"/>
          <p:nvPr/>
        </p:nvSpPr>
        <p:spPr>
          <a:xfrm>
            <a:off x="4471252" y="2946474"/>
            <a:ext cx="12104142" cy="588329"/>
          </a:xfrm>
          <a:prstGeom prst="rect">
            <a:avLst/>
          </a:prstGeom>
        </p:spPr>
        <p:txBody>
          <a:bodyPr lIns="0" tIns="0" rIns="0" bIns="0" rtlCol="0" anchor="t">
            <a:spAutoFit/>
          </a:bodyPr>
          <a:lstStyle/>
          <a:p>
            <a:pPr algn="l">
              <a:lnSpc>
                <a:spcPts val="4847"/>
              </a:lnSpc>
              <a:spcBef>
                <a:spcPct val="0"/>
              </a:spcBef>
            </a:pPr>
            <a:r>
              <a:rPr lang="en-US" sz="3462">
                <a:solidFill>
                  <a:srgbClr val="FFFFFF"/>
                </a:solidFill>
                <a:latin typeface="Libre Baskerville"/>
                <a:ea typeface="Libre Baskerville"/>
                <a:cs typeface="Libre Baskerville"/>
                <a:sym typeface="Libre Baskerville"/>
              </a:rPr>
              <a:t>Therelationship between systems</a:t>
            </a:r>
          </a:p>
        </p:txBody>
      </p:sp>
      <p:sp>
        <p:nvSpPr>
          <p:cNvPr id="9" name="TextBox 9"/>
          <p:cNvSpPr txBox="1"/>
          <p:nvPr/>
        </p:nvSpPr>
        <p:spPr>
          <a:xfrm>
            <a:off x="4290544" y="7251776"/>
            <a:ext cx="13115023" cy="3036122"/>
          </a:xfrm>
          <a:prstGeom prst="rect">
            <a:avLst/>
          </a:prstGeom>
        </p:spPr>
        <p:txBody>
          <a:bodyPr lIns="0" tIns="0" rIns="0" bIns="0" rtlCol="0" anchor="t">
            <a:spAutoFit/>
          </a:bodyPr>
          <a:lstStyle/>
          <a:p>
            <a:pPr algn="l">
              <a:lnSpc>
                <a:spcPts val="4854"/>
              </a:lnSpc>
            </a:pPr>
            <a:r>
              <a:rPr lang="en-US" sz="3467">
                <a:solidFill>
                  <a:srgbClr val="FFFFFF"/>
                </a:solidFill>
                <a:latin typeface="Forum"/>
                <a:ea typeface="Forum"/>
                <a:cs typeface="Forum"/>
                <a:sym typeface="Forum"/>
              </a:rPr>
              <a:t>Too much intervention may harm business flexibility and innovation to the detriment of the consumer; too little intervention may open up the prospect of a market that operates in an anti-competitive manner to the disadvantage of consumers (sustainability agreements that lead to price increases).</a:t>
            </a:r>
          </a:p>
        </p:txBody>
      </p:sp>
      <p:sp>
        <p:nvSpPr>
          <p:cNvPr id="10" name="TextBox 10"/>
          <p:cNvSpPr txBox="1"/>
          <p:nvPr/>
        </p:nvSpPr>
        <p:spPr>
          <a:xfrm>
            <a:off x="4290544" y="6437519"/>
            <a:ext cx="12104142" cy="604706"/>
          </a:xfrm>
          <a:prstGeom prst="rect">
            <a:avLst/>
          </a:prstGeom>
        </p:spPr>
        <p:txBody>
          <a:bodyPr lIns="0" tIns="0" rIns="0" bIns="0" rtlCol="0" anchor="t">
            <a:spAutoFit/>
          </a:bodyPr>
          <a:lstStyle/>
          <a:p>
            <a:pPr algn="l">
              <a:lnSpc>
                <a:spcPts val="4994"/>
              </a:lnSpc>
              <a:spcBef>
                <a:spcPct val="0"/>
              </a:spcBef>
            </a:pPr>
            <a:r>
              <a:rPr lang="en-US" sz="3567">
                <a:solidFill>
                  <a:srgbClr val="FFFFFF"/>
                </a:solidFill>
                <a:latin typeface="Libre Baskerville"/>
                <a:ea typeface="Libre Baskerville"/>
                <a:cs typeface="Libre Baskerville"/>
                <a:sym typeface="Libre Baskerville"/>
              </a:rPr>
              <a:t>How much intervention is too much?</a:t>
            </a:r>
          </a:p>
        </p:txBody>
      </p:sp>
      <p:sp>
        <p:nvSpPr>
          <p:cNvPr id="11" name="TextBox 11"/>
          <p:cNvSpPr txBox="1"/>
          <p:nvPr/>
        </p:nvSpPr>
        <p:spPr>
          <a:xfrm>
            <a:off x="332459" y="2802772"/>
            <a:ext cx="3245105" cy="4206240"/>
          </a:xfrm>
          <a:prstGeom prst="rect">
            <a:avLst/>
          </a:prstGeom>
        </p:spPr>
        <p:txBody>
          <a:bodyPr lIns="0" tIns="0" rIns="0" bIns="0" rtlCol="0" anchor="t">
            <a:spAutoFit/>
          </a:bodyPr>
          <a:lstStyle/>
          <a:p>
            <a:pPr algn="l">
              <a:lnSpc>
                <a:spcPts val="4157"/>
              </a:lnSpc>
            </a:pPr>
            <a:r>
              <a:rPr lang="en-US" sz="3779" spc="-37">
                <a:solidFill>
                  <a:srgbClr val="000000"/>
                </a:solidFill>
                <a:latin typeface="Libre Baskerville"/>
                <a:ea typeface="Libre Baskerville"/>
                <a:cs typeface="Libre Baskerville"/>
                <a:sym typeface="Libre Baskerville"/>
              </a:rPr>
              <a:t>Competition law-consumer protection</a:t>
            </a:r>
          </a:p>
          <a:p>
            <a:pPr algn="l">
              <a:lnSpc>
                <a:spcPts val="4157"/>
              </a:lnSpc>
            </a:pPr>
            <a:endParaRPr lang="en-US" sz="3779" spc="-37">
              <a:solidFill>
                <a:srgbClr val="000000"/>
              </a:solidFill>
              <a:latin typeface="Libre Baskerville"/>
              <a:ea typeface="Libre Baskerville"/>
              <a:cs typeface="Libre Baskerville"/>
              <a:sym typeface="Libre Baskerville"/>
            </a:endParaRPr>
          </a:p>
          <a:p>
            <a:pPr algn="l">
              <a:lnSpc>
                <a:spcPts val="4157"/>
              </a:lnSpc>
            </a:pPr>
            <a:endParaRPr lang="en-US" sz="3779" spc="-37">
              <a:solidFill>
                <a:srgbClr val="000000"/>
              </a:solidFill>
              <a:latin typeface="Libre Baskerville"/>
              <a:ea typeface="Libre Baskerville"/>
              <a:cs typeface="Libre Baskerville"/>
              <a:sym typeface="Libre Baskerville"/>
            </a:endParaRPr>
          </a:p>
          <a:p>
            <a:pPr algn="l">
              <a:lnSpc>
                <a:spcPts val="4157"/>
              </a:lnSpc>
            </a:pPr>
            <a:r>
              <a:rPr lang="en-US" sz="3779" spc="-37">
                <a:solidFill>
                  <a:srgbClr val="000000"/>
                </a:solidFill>
                <a:latin typeface="Libre Baskerville"/>
                <a:ea typeface="Libre Baskerville"/>
                <a:cs typeface="Libre Baskerville"/>
                <a:sym typeface="Libre Baskerville"/>
              </a:rPr>
              <a:t>Common issues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95043" y="5143500"/>
            <a:ext cx="476681" cy="476681"/>
          </a:xfrm>
          <a:custGeom>
            <a:avLst/>
            <a:gdLst/>
            <a:ahLst/>
            <a:cxnLst/>
            <a:rect l="l" t="t" r="r" b="b"/>
            <a:pathLst>
              <a:path w="476681" h="476681">
                <a:moveTo>
                  <a:pt x="0" y="0"/>
                </a:moveTo>
                <a:lnTo>
                  <a:pt x="476681" y="0"/>
                </a:lnTo>
                <a:lnTo>
                  <a:pt x="476681" y="476681"/>
                </a:lnTo>
                <a:lnTo>
                  <a:pt x="0" y="47668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2685137" y="5143500"/>
            <a:ext cx="364011" cy="476681"/>
          </a:xfrm>
          <a:custGeom>
            <a:avLst/>
            <a:gdLst/>
            <a:ahLst/>
            <a:cxnLst/>
            <a:rect l="l" t="t" r="r" b="b"/>
            <a:pathLst>
              <a:path w="364011" h="476681">
                <a:moveTo>
                  <a:pt x="0" y="0"/>
                </a:moveTo>
                <a:lnTo>
                  <a:pt x="364011" y="0"/>
                </a:lnTo>
                <a:lnTo>
                  <a:pt x="364011" y="476681"/>
                </a:lnTo>
                <a:lnTo>
                  <a:pt x="0" y="476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500250" y="5143500"/>
            <a:ext cx="473214" cy="476681"/>
          </a:xfrm>
          <a:custGeom>
            <a:avLst/>
            <a:gdLst/>
            <a:ahLst/>
            <a:cxnLst/>
            <a:rect l="l" t="t" r="r" b="b"/>
            <a:pathLst>
              <a:path w="473214" h="476681">
                <a:moveTo>
                  <a:pt x="0" y="0"/>
                </a:moveTo>
                <a:lnTo>
                  <a:pt x="473214" y="0"/>
                </a:lnTo>
                <a:lnTo>
                  <a:pt x="473214" y="476681"/>
                </a:lnTo>
                <a:lnTo>
                  <a:pt x="0" y="4766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5" name="Group 5"/>
          <p:cNvGrpSpPr/>
          <p:nvPr/>
        </p:nvGrpSpPr>
        <p:grpSpPr>
          <a:xfrm>
            <a:off x="1500250" y="1471355"/>
            <a:ext cx="13157955" cy="2879467"/>
            <a:chOff x="0" y="0"/>
            <a:chExt cx="17543941" cy="3839289"/>
          </a:xfrm>
        </p:grpSpPr>
        <p:sp>
          <p:nvSpPr>
            <p:cNvPr id="6" name="TextBox 6"/>
            <p:cNvSpPr txBox="1"/>
            <p:nvPr/>
          </p:nvSpPr>
          <p:spPr>
            <a:xfrm>
              <a:off x="0" y="57150"/>
              <a:ext cx="9704027" cy="2652183"/>
            </a:xfrm>
            <a:prstGeom prst="rect">
              <a:avLst/>
            </a:prstGeom>
          </p:spPr>
          <p:txBody>
            <a:bodyPr lIns="0" tIns="0" rIns="0" bIns="0" rtlCol="0" anchor="t">
              <a:spAutoFit/>
            </a:bodyPr>
            <a:lstStyle/>
            <a:p>
              <a:pPr algn="l">
                <a:lnSpc>
                  <a:spcPts val="7700"/>
                </a:lnSpc>
              </a:pPr>
              <a:r>
                <a:rPr lang="en-US" sz="7000" spc="-70">
                  <a:solidFill>
                    <a:srgbClr val="000000"/>
                  </a:solidFill>
                  <a:latin typeface="Libre Baskerville"/>
                  <a:ea typeface="Libre Baskerville"/>
                  <a:cs typeface="Libre Baskerville"/>
                  <a:sym typeface="Libre Baskerville"/>
                </a:rPr>
                <a:t>Linking policy objectives</a:t>
              </a:r>
            </a:p>
          </p:txBody>
        </p:sp>
        <p:sp>
          <p:nvSpPr>
            <p:cNvPr id="7" name="TextBox 7"/>
            <p:cNvSpPr txBox="1"/>
            <p:nvPr/>
          </p:nvSpPr>
          <p:spPr>
            <a:xfrm>
              <a:off x="0" y="3197516"/>
              <a:ext cx="17543941" cy="641773"/>
            </a:xfrm>
            <a:prstGeom prst="rect">
              <a:avLst/>
            </a:prstGeom>
          </p:spPr>
          <p:txBody>
            <a:bodyPr lIns="0" tIns="0" rIns="0" bIns="0" rtlCol="0" anchor="t">
              <a:spAutoFit/>
            </a:bodyPr>
            <a:lstStyle/>
            <a:p>
              <a:pPr algn="l">
                <a:lnSpc>
                  <a:spcPts val="3919"/>
                </a:lnSpc>
              </a:pPr>
              <a:r>
                <a:rPr lang="en-US" sz="2799">
                  <a:solidFill>
                    <a:srgbClr val="000000"/>
                  </a:solidFill>
                  <a:latin typeface="Forum"/>
                  <a:ea typeface="Forum"/>
                  <a:cs typeface="Forum"/>
                  <a:sym typeface="Forum"/>
                </a:rPr>
                <a:t>Environmental protection as an EU objective</a:t>
              </a:r>
            </a:p>
          </p:txBody>
        </p:sp>
      </p:grpSp>
      <p:sp>
        <p:nvSpPr>
          <p:cNvPr id="8" name="TextBox 8"/>
          <p:cNvSpPr txBox="1"/>
          <p:nvPr/>
        </p:nvSpPr>
        <p:spPr>
          <a:xfrm>
            <a:off x="1500250" y="6837034"/>
            <a:ext cx="4097913" cy="3322320"/>
          </a:xfrm>
          <a:prstGeom prst="rect">
            <a:avLst/>
          </a:prstGeom>
        </p:spPr>
        <p:txBody>
          <a:bodyPr lIns="0" tIns="0" rIns="0" bIns="0" rtlCol="0" anchor="t">
            <a:spAutoFit/>
          </a:bodyPr>
          <a:lstStyle/>
          <a:p>
            <a:pPr algn="ctr">
              <a:lnSpc>
                <a:spcPts val="3779"/>
              </a:lnSpc>
            </a:pPr>
            <a:r>
              <a:rPr lang="en-US" sz="2700">
                <a:solidFill>
                  <a:srgbClr val="000000"/>
                </a:solidFill>
                <a:latin typeface="Forum"/>
                <a:ea typeface="Forum"/>
                <a:cs typeface="Forum"/>
                <a:sym typeface="Forum"/>
              </a:rPr>
              <a:t>‘The Union . . . shall work for the sustainable development of Europe . . . and a high level of protection and improvement of the quality of the environment’</a:t>
            </a:r>
          </a:p>
          <a:p>
            <a:pPr algn="just">
              <a:lnSpc>
                <a:spcPts val="3779"/>
              </a:lnSpc>
            </a:pPr>
            <a:endParaRPr lang="en-US" sz="2700">
              <a:solidFill>
                <a:srgbClr val="000000"/>
              </a:solidFill>
              <a:latin typeface="Forum"/>
              <a:ea typeface="Forum"/>
              <a:cs typeface="Forum"/>
              <a:sym typeface="Forum"/>
            </a:endParaRPr>
          </a:p>
        </p:txBody>
      </p:sp>
      <p:sp>
        <p:nvSpPr>
          <p:cNvPr id="9" name="TextBox 9"/>
          <p:cNvSpPr txBox="1"/>
          <p:nvPr/>
        </p:nvSpPr>
        <p:spPr>
          <a:xfrm>
            <a:off x="1500250" y="6080654"/>
            <a:ext cx="3946137" cy="976630"/>
          </a:xfrm>
          <a:prstGeom prst="rect">
            <a:avLst/>
          </a:prstGeom>
        </p:spPr>
        <p:txBody>
          <a:bodyPr lIns="0" tIns="0" rIns="0" bIns="0" rtlCol="0" anchor="t">
            <a:spAutoFit/>
          </a:bodyPr>
          <a:lstStyle/>
          <a:p>
            <a:pPr algn="l">
              <a:lnSpc>
                <a:spcPts val="3919"/>
              </a:lnSpc>
            </a:pPr>
            <a:r>
              <a:rPr lang="en-US" sz="2799">
                <a:solidFill>
                  <a:srgbClr val="000000"/>
                </a:solidFill>
                <a:latin typeface="Libre Baskerville Bold"/>
                <a:ea typeface="Libre Baskerville Bold"/>
                <a:cs typeface="Libre Baskerville Bold"/>
                <a:sym typeface="Libre Baskerville Bold"/>
              </a:rPr>
              <a:t>Article 3(3) TEU</a:t>
            </a:r>
          </a:p>
          <a:p>
            <a:pPr algn="l">
              <a:lnSpc>
                <a:spcPts val="3919"/>
              </a:lnSpc>
              <a:spcBef>
                <a:spcPct val="0"/>
              </a:spcBef>
            </a:pPr>
            <a:endParaRPr lang="en-US" sz="2799">
              <a:solidFill>
                <a:srgbClr val="000000"/>
              </a:solidFill>
              <a:latin typeface="Libre Baskerville Bold"/>
              <a:ea typeface="Libre Baskerville Bold"/>
              <a:cs typeface="Libre Baskerville Bold"/>
              <a:sym typeface="Libre Baskerville Bold"/>
            </a:endParaRPr>
          </a:p>
        </p:txBody>
      </p:sp>
      <p:sp>
        <p:nvSpPr>
          <p:cNvPr id="10" name="TextBox 10"/>
          <p:cNvSpPr txBox="1"/>
          <p:nvPr/>
        </p:nvSpPr>
        <p:spPr>
          <a:xfrm>
            <a:off x="6931296" y="6817984"/>
            <a:ext cx="3946137" cy="2976880"/>
          </a:xfrm>
          <a:prstGeom prst="rect">
            <a:avLst/>
          </a:prstGeom>
        </p:spPr>
        <p:txBody>
          <a:bodyPr lIns="0" tIns="0" rIns="0" bIns="0" rtlCol="0" anchor="t">
            <a:spAutoFit/>
          </a:bodyPr>
          <a:lstStyle/>
          <a:p>
            <a:pPr algn="ctr">
              <a:lnSpc>
                <a:spcPts val="3919"/>
              </a:lnSpc>
            </a:pPr>
            <a:r>
              <a:rPr lang="en-US" sz="2799">
                <a:solidFill>
                  <a:srgbClr val="000000"/>
                </a:solidFill>
                <a:latin typeface="Forum"/>
                <a:ea typeface="Forum"/>
                <a:cs typeface="Forum"/>
                <a:sym typeface="Forum"/>
              </a:rPr>
              <a:t>‘The Union shall ensure consistency between its policies and activities taking all of its objectives into account’.</a:t>
            </a:r>
          </a:p>
          <a:p>
            <a:pPr algn="just">
              <a:lnSpc>
                <a:spcPts val="3920"/>
              </a:lnSpc>
            </a:pPr>
            <a:endParaRPr lang="en-US" sz="2799">
              <a:solidFill>
                <a:srgbClr val="000000"/>
              </a:solidFill>
              <a:latin typeface="Forum"/>
              <a:ea typeface="Forum"/>
              <a:cs typeface="Forum"/>
              <a:sym typeface="Forum"/>
            </a:endParaRPr>
          </a:p>
        </p:txBody>
      </p:sp>
      <p:sp>
        <p:nvSpPr>
          <p:cNvPr id="11" name="TextBox 11"/>
          <p:cNvSpPr txBox="1"/>
          <p:nvPr/>
        </p:nvSpPr>
        <p:spPr>
          <a:xfrm>
            <a:off x="7095043" y="6080654"/>
            <a:ext cx="3946137" cy="976630"/>
          </a:xfrm>
          <a:prstGeom prst="rect">
            <a:avLst/>
          </a:prstGeom>
        </p:spPr>
        <p:txBody>
          <a:bodyPr lIns="0" tIns="0" rIns="0" bIns="0" rtlCol="0" anchor="t">
            <a:spAutoFit/>
          </a:bodyPr>
          <a:lstStyle/>
          <a:p>
            <a:pPr algn="l">
              <a:lnSpc>
                <a:spcPts val="3919"/>
              </a:lnSpc>
            </a:pPr>
            <a:r>
              <a:rPr lang="en-US" sz="2799">
                <a:solidFill>
                  <a:srgbClr val="000000"/>
                </a:solidFill>
                <a:latin typeface="Libre Baskerville Bold"/>
                <a:ea typeface="Libre Baskerville Bold"/>
                <a:cs typeface="Libre Baskerville Bold"/>
                <a:sym typeface="Libre Baskerville Bold"/>
              </a:rPr>
              <a:t>Article 7 TFEU</a:t>
            </a:r>
          </a:p>
          <a:p>
            <a:pPr algn="l">
              <a:lnSpc>
                <a:spcPts val="3919"/>
              </a:lnSpc>
              <a:spcBef>
                <a:spcPct val="0"/>
              </a:spcBef>
            </a:pPr>
            <a:endParaRPr lang="en-US" sz="2799">
              <a:solidFill>
                <a:srgbClr val="000000"/>
              </a:solidFill>
              <a:latin typeface="Libre Baskerville Bold"/>
              <a:ea typeface="Libre Baskerville Bold"/>
              <a:cs typeface="Libre Baskerville Bold"/>
              <a:sym typeface="Libre Baskerville Bold"/>
            </a:endParaRPr>
          </a:p>
        </p:txBody>
      </p:sp>
      <p:sp>
        <p:nvSpPr>
          <p:cNvPr id="12" name="TextBox 12"/>
          <p:cNvSpPr txBox="1"/>
          <p:nvPr/>
        </p:nvSpPr>
        <p:spPr>
          <a:xfrm>
            <a:off x="11362017" y="6530869"/>
            <a:ext cx="5600720" cy="3557905"/>
          </a:xfrm>
          <a:prstGeom prst="rect">
            <a:avLst/>
          </a:prstGeom>
        </p:spPr>
        <p:txBody>
          <a:bodyPr lIns="0" tIns="0" rIns="0" bIns="0" rtlCol="0" anchor="t">
            <a:spAutoFit/>
          </a:bodyPr>
          <a:lstStyle/>
          <a:p>
            <a:pPr algn="ctr">
              <a:lnSpc>
                <a:spcPts val="4059"/>
              </a:lnSpc>
            </a:pPr>
            <a:r>
              <a:rPr lang="en-US" sz="2899">
                <a:solidFill>
                  <a:srgbClr val="000000"/>
                </a:solidFill>
                <a:latin typeface="Forum"/>
                <a:ea typeface="Forum"/>
                <a:cs typeface="Forum"/>
                <a:sym typeface="Forum"/>
              </a:rPr>
              <a:t>‘Environmental protection requirements must be integrated into the definition and interpretation of the Union policies and activities, in particular with a view to promoting sustainable development’</a:t>
            </a:r>
          </a:p>
          <a:p>
            <a:pPr algn="just">
              <a:lnSpc>
                <a:spcPts val="3779"/>
              </a:lnSpc>
            </a:pPr>
            <a:endParaRPr lang="en-US" sz="2899">
              <a:solidFill>
                <a:srgbClr val="000000"/>
              </a:solidFill>
              <a:latin typeface="Forum"/>
              <a:ea typeface="Forum"/>
              <a:cs typeface="Forum"/>
              <a:sym typeface="Forum"/>
            </a:endParaRPr>
          </a:p>
        </p:txBody>
      </p:sp>
      <p:sp>
        <p:nvSpPr>
          <p:cNvPr id="13" name="TextBox 13"/>
          <p:cNvSpPr txBox="1"/>
          <p:nvPr/>
        </p:nvSpPr>
        <p:spPr>
          <a:xfrm>
            <a:off x="12685137" y="6080654"/>
            <a:ext cx="3946137" cy="976630"/>
          </a:xfrm>
          <a:prstGeom prst="rect">
            <a:avLst/>
          </a:prstGeom>
        </p:spPr>
        <p:txBody>
          <a:bodyPr lIns="0" tIns="0" rIns="0" bIns="0" rtlCol="0" anchor="t">
            <a:spAutoFit/>
          </a:bodyPr>
          <a:lstStyle/>
          <a:p>
            <a:pPr algn="l">
              <a:lnSpc>
                <a:spcPts val="3919"/>
              </a:lnSpc>
            </a:pPr>
            <a:r>
              <a:rPr lang="en-US" sz="2799">
                <a:solidFill>
                  <a:srgbClr val="000000"/>
                </a:solidFill>
                <a:latin typeface="Libre Baskerville Bold"/>
                <a:ea typeface="Libre Baskerville Bold"/>
                <a:cs typeface="Libre Baskerville Bold"/>
                <a:sym typeface="Libre Baskerville Bold"/>
              </a:rPr>
              <a:t>Art. 11 TFEU</a:t>
            </a:r>
          </a:p>
          <a:p>
            <a:pPr algn="l">
              <a:lnSpc>
                <a:spcPts val="3919"/>
              </a:lnSpc>
              <a:spcBef>
                <a:spcPct val="0"/>
              </a:spcBef>
            </a:pPr>
            <a:endParaRPr lang="en-US" sz="2799">
              <a:solidFill>
                <a:srgbClr val="000000"/>
              </a:solidFill>
              <a:latin typeface="Libre Baskerville Bold"/>
              <a:ea typeface="Libre Baskerville Bold"/>
              <a:cs typeface="Libre Baskerville Bold"/>
              <a:sym typeface="Libre Baskerville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14739" y="750897"/>
            <a:ext cx="15677572" cy="8785205"/>
            <a:chOff x="0" y="0"/>
            <a:chExt cx="20903430" cy="11713607"/>
          </a:xfrm>
        </p:grpSpPr>
        <p:sp>
          <p:nvSpPr>
            <p:cNvPr id="3" name="TextBox 3"/>
            <p:cNvSpPr txBox="1"/>
            <p:nvPr/>
          </p:nvSpPr>
          <p:spPr>
            <a:xfrm>
              <a:off x="0" y="76200"/>
              <a:ext cx="20903430" cy="1628261"/>
            </a:xfrm>
            <a:prstGeom prst="rect">
              <a:avLst/>
            </a:prstGeom>
          </p:spPr>
          <p:txBody>
            <a:bodyPr lIns="0" tIns="0" rIns="0" bIns="0" rtlCol="0" anchor="t">
              <a:spAutoFit/>
            </a:bodyPr>
            <a:lstStyle/>
            <a:p>
              <a:pPr algn="l">
                <a:lnSpc>
                  <a:spcPts val="9247"/>
                </a:lnSpc>
              </a:pPr>
              <a:r>
                <a:rPr lang="en-US" sz="8407" spc="-84">
                  <a:solidFill>
                    <a:srgbClr val="000000"/>
                  </a:solidFill>
                  <a:latin typeface="Libre Baskerville"/>
                  <a:ea typeface="Libre Baskerville"/>
                  <a:cs typeface="Libre Baskerville"/>
                  <a:sym typeface="Libre Baskerville"/>
                </a:rPr>
                <a:t>Consumer welfare</a:t>
              </a:r>
            </a:p>
          </p:txBody>
        </p:sp>
        <p:sp>
          <p:nvSpPr>
            <p:cNvPr id="4" name="TextBox 4"/>
            <p:cNvSpPr txBox="1"/>
            <p:nvPr/>
          </p:nvSpPr>
          <p:spPr>
            <a:xfrm>
              <a:off x="0" y="3192766"/>
              <a:ext cx="20903430" cy="8520841"/>
            </a:xfrm>
            <a:prstGeom prst="rect">
              <a:avLst/>
            </a:prstGeom>
          </p:spPr>
          <p:txBody>
            <a:bodyPr lIns="0" tIns="0" rIns="0" bIns="0" rtlCol="0" anchor="t">
              <a:spAutoFit/>
            </a:bodyPr>
            <a:lstStyle/>
            <a:p>
              <a:pPr algn="just">
                <a:lnSpc>
                  <a:spcPts val="5679"/>
                </a:lnSpc>
              </a:pPr>
              <a:r>
                <a:rPr lang="en-US" sz="4056">
                  <a:solidFill>
                    <a:srgbClr val="000000"/>
                  </a:solidFill>
                  <a:latin typeface="Forum"/>
                  <a:ea typeface="Forum"/>
                  <a:cs typeface="Forum"/>
                  <a:sym typeface="Forum"/>
                </a:rPr>
                <a:t>There are conflicting views regarding the “consumer welfare test” adopted under the EU competition law framework. While some authors, such as  Simon Holmes argue that this standard needs to be reframed in order to accommodate the moral imperative of climate change, others such as  Albertina Albors-Llorens and Alison Jones claim that the interests of consumers are insufficiently protected nowadays in the EU. Their analysis suggests that the meaning of consumer welfare should be located in contrast to other fundamental policy concepts of competition law, such as market efficiency or ‘ fair ’ competition.  </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AutoShape 2"/>
          <p:cNvSpPr/>
          <p:nvPr/>
        </p:nvSpPr>
        <p:spPr>
          <a:xfrm>
            <a:off x="0" y="-528151"/>
            <a:ext cx="8757640" cy="11343303"/>
          </a:xfrm>
          <a:prstGeom prst="rect">
            <a:avLst/>
          </a:prstGeom>
          <a:solidFill>
            <a:srgbClr val="FFFFFF"/>
          </a:solidFill>
        </p:spPr>
      </p:sp>
      <p:sp>
        <p:nvSpPr>
          <p:cNvPr id="3" name="Freeform 3"/>
          <p:cNvSpPr/>
          <p:nvPr/>
        </p:nvSpPr>
        <p:spPr>
          <a:xfrm rot="5286386">
            <a:off x="12330020" y="6283090"/>
            <a:ext cx="2075788" cy="627926"/>
          </a:xfrm>
          <a:custGeom>
            <a:avLst/>
            <a:gdLst/>
            <a:ahLst/>
            <a:cxnLst/>
            <a:rect l="l" t="t" r="r" b="b"/>
            <a:pathLst>
              <a:path w="2075788" h="627926">
                <a:moveTo>
                  <a:pt x="0" y="0"/>
                </a:moveTo>
                <a:lnTo>
                  <a:pt x="2075787" y="0"/>
                </a:lnTo>
                <a:lnTo>
                  <a:pt x="2075787" y="627926"/>
                </a:lnTo>
                <a:lnTo>
                  <a:pt x="0" y="6279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9144000" y="3772532"/>
            <a:ext cx="8442889" cy="1725489"/>
          </a:xfrm>
          <a:prstGeom prst="rect">
            <a:avLst/>
          </a:prstGeom>
        </p:spPr>
        <p:txBody>
          <a:bodyPr lIns="0" tIns="0" rIns="0" bIns="0" rtlCol="0" anchor="t">
            <a:spAutoFit/>
          </a:bodyPr>
          <a:lstStyle/>
          <a:p>
            <a:pPr algn="ctr">
              <a:lnSpc>
                <a:spcPts val="4644"/>
              </a:lnSpc>
            </a:pPr>
            <a:r>
              <a:rPr lang="en-US" sz="3317">
                <a:solidFill>
                  <a:srgbClr val="FFFFFF"/>
                </a:solidFill>
                <a:latin typeface="Libre Baskerville"/>
                <a:ea typeface="Libre Baskerville"/>
                <a:cs typeface="Libre Baskerville"/>
                <a:sym typeface="Libre Baskerville"/>
              </a:rPr>
              <a:t>all those on the consumer (buyer) side, whether direct or indirect users. </a:t>
            </a:r>
          </a:p>
          <a:p>
            <a:pPr algn="ctr">
              <a:lnSpc>
                <a:spcPts val="4644"/>
              </a:lnSpc>
              <a:spcBef>
                <a:spcPct val="0"/>
              </a:spcBef>
            </a:pPr>
            <a:endParaRPr lang="en-US" sz="3317">
              <a:solidFill>
                <a:srgbClr val="FFFFFF"/>
              </a:solidFill>
              <a:latin typeface="Libre Baskerville"/>
              <a:ea typeface="Libre Baskerville"/>
              <a:cs typeface="Libre Baskerville"/>
              <a:sym typeface="Libre Baskerville"/>
            </a:endParaRPr>
          </a:p>
        </p:txBody>
      </p:sp>
      <p:sp>
        <p:nvSpPr>
          <p:cNvPr id="5" name="TextBox 5"/>
          <p:cNvSpPr txBox="1"/>
          <p:nvPr/>
        </p:nvSpPr>
        <p:spPr>
          <a:xfrm>
            <a:off x="315185" y="728881"/>
            <a:ext cx="7557864" cy="1761939"/>
          </a:xfrm>
          <a:prstGeom prst="rect">
            <a:avLst/>
          </a:prstGeom>
        </p:spPr>
        <p:txBody>
          <a:bodyPr lIns="0" tIns="0" rIns="0" bIns="0" rtlCol="0" anchor="t">
            <a:spAutoFit/>
          </a:bodyPr>
          <a:lstStyle/>
          <a:p>
            <a:pPr algn="l">
              <a:lnSpc>
                <a:spcPts val="6893"/>
              </a:lnSpc>
            </a:pPr>
            <a:r>
              <a:rPr lang="en-US" sz="6266" spc="-62">
                <a:solidFill>
                  <a:srgbClr val="000000"/>
                </a:solidFill>
                <a:latin typeface="Libre Baskerville"/>
                <a:ea typeface="Libre Baskerville"/>
                <a:cs typeface="Libre Baskerville"/>
                <a:sym typeface="Libre Baskerville"/>
              </a:rPr>
              <a:t>Consumer protection</a:t>
            </a:r>
          </a:p>
        </p:txBody>
      </p:sp>
      <p:sp>
        <p:nvSpPr>
          <p:cNvPr id="6" name="TextBox 6"/>
          <p:cNvSpPr txBox="1"/>
          <p:nvPr/>
        </p:nvSpPr>
        <p:spPr>
          <a:xfrm>
            <a:off x="412507" y="3772532"/>
            <a:ext cx="7932626" cy="178054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Libre Baskerville Italics"/>
                <a:ea typeface="Libre Baskerville Italics"/>
                <a:cs typeface="Libre Baskerville Italics"/>
                <a:sym typeface="Libre Baskerville Italics"/>
              </a:rPr>
              <a:t>any natural person who…is acting for purposes which are outside his trade, business, craft or profession</a:t>
            </a:r>
          </a:p>
        </p:txBody>
      </p:sp>
      <p:sp>
        <p:nvSpPr>
          <p:cNvPr id="7" name="TextBox 7"/>
          <p:cNvSpPr txBox="1"/>
          <p:nvPr/>
        </p:nvSpPr>
        <p:spPr>
          <a:xfrm>
            <a:off x="9074683" y="7972418"/>
            <a:ext cx="9080268" cy="516398"/>
          </a:xfrm>
          <a:prstGeom prst="rect">
            <a:avLst/>
          </a:prstGeom>
        </p:spPr>
        <p:txBody>
          <a:bodyPr lIns="0" tIns="0" rIns="0" bIns="0" rtlCol="0" anchor="t">
            <a:spAutoFit/>
          </a:bodyPr>
          <a:lstStyle/>
          <a:p>
            <a:pPr algn="ctr">
              <a:lnSpc>
                <a:spcPts val="3961"/>
              </a:lnSpc>
              <a:spcBef>
                <a:spcPct val="0"/>
              </a:spcBef>
            </a:pPr>
            <a:r>
              <a:rPr lang="en-US" sz="3601" spc="-36">
                <a:solidFill>
                  <a:srgbClr val="FFFFFF"/>
                </a:solidFill>
                <a:latin typeface="Libre Baskerville"/>
                <a:ea typeface="Libre Baskerville"/>
                <a:cs typeface="Libre Baskerville"/>
                <a:sym typeface="Libre Baskerville"/>
              </a:rPr>
              <a:t>Natural and legal persons</a:t>
            </a:r>
          </a:p>
        </p:txBody>
      </p:sp>
      <p:sp>
        <p:nvSpPr>
          <p:cNvPr id="8" name="Freeform 8"/>
          <p:cNvSpPr/>
          <p:nvPr/>
        </p:nvSpPr>
        <p:spPr>
          <a:xfrm rot="5286386">
            <a:off x="3194281" y="6328722"/>
            <a:ext cx="1774087" cy="536661"/>
          </a:xfrm>
          <a:custGeom>
            <a:avLst/>
            <a:gdLst/>
            <a:ahLst/>
            <a:cxnLst/>
            <a:rect l="l" t="t" r="r" b="b"/>
            <a:pathLst>
              <a:path w="1774087" h="536661">
                <a:moveTo>
                  <a:pt x="0" y="0"/>
                </a:moveTo>
                <a:lnTo>
                  <a:pt x="1774088" y="0"/>
                </a:lnTo>
                <a:lnTo>
                  <a:pt x="1774088" y="536662"/>
                </a:lnTo>
                <a:lnTo>
                  <a:pt x="0" y="5366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163808" y="7601949"/>
            <a:ext cx="8430023" cy="512554"/>
          </a:xfrm>
          <a:prstGeom prst="rect">
            <a:avLst/>
          </a:prstGeom>
        </p:spPr>
        <p:txBody>
          <a:bodyPr lIns="0" tIns="0" rIns="0" bIns="0" rtlCol="0" anchor="t">
            <a:spAutoFit/>
          </a:bodyPr>
          <a:lstStyle/>
          <a:p>
            <a:pPr algn="ctr">
              <a:lnSpc>
                <a:spcPts val="3969"/>
              </a:lnSpc>
              <a:spcBef>
                <a:spcPct val="0"/>
              </a:spcBef>
            </a:pPr>
            <a:r>
              <a:rPr lang="en-US" sz="3608" spc="-36">
                <a:solidFill>
                  <a:srgbClr val="000000"/>
                </a:solidFill>
                <a:latin typeface="Libre Baskerville"/>
                <a:ea typeface="Libre Baskerville"/>
                <a:cs typeface="Libre Baskerville"/>
                <a:sym typeface="Libre Baskerville"/>
              </a:rPr>
              <a:t>Only natural persons</a:t>
            </a:r>
          </a:p>
        </p:txBody>
      </p:sp>
      <p:sp>
        <p:nvSpPr>
          <p:cNvPr id="10" name="TextBox 10"/>
          <p:cNvSpPr txBox="1"/>
          <p:nvPr/>
        </p:nvSpPr>
        <p:spPr>
          <a:xfrm>
            <a:off x="9240895" y="1165246"/>
            <a:ext cx="7557864" cy="889210"/>
          </a:xfrm>
          <a:prstGeom prst="rect">
            <a:avLst/>
          </a:prstGeom>
        </p:spPr>
        <p:txBody>
          <a:bodyPr lIns="0" tIns="0" rIns="0" bIns="0" rtlCol="0" anchor="t">
            <a:spAutoFit/>
          </a:bodyPr>
          <a:lstStyle/>
          <a:p>
            <a:pPr algn="l">
              <a:lnSpc>
                <a:spcPts val="6893"/>
              </a:lnSpc>
            </a:pPr>
            <a:r>
              <a:rPr lang="en-US" sz="6266" spc="-62">
                <a:solidFill>
                  <a:srgbClr val="FFFFFF"/>
                </a:solidFill>
                <a:latin typeface="Libre Baskerville"/>
                <a:ea typeface="Libre Baskerville"/>
                <a:cs typeface="Libre Baskerville"/>
                <a:sym typeface="Libre Baskerville"/>
              </a:rPr>
              <a:t>Competition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14739" y="587067"/>
            <a:ext cx="15677572" cy="9112866"/>
            <a:chOff x="0" y="0"/>
            <a:chExt cx="20903430" cy="12150489"/>
          </a:xfrm>
        </p:grpSpPr>
        <p:sp>
          <p:nvSpPr>
            <p:cNvPr id="3" name="TextBox 3"/>
            <p:cNvSpPr txBox="1"/>
            <p:nvPr/>
          </p:nvSpPr>
          <p:spPr>
            <a:xfrm>
              <a:off x="0" y="76200"/>
              <a:ext cx="20903430" cy="3137868"/>
            </a:xfrm>
            <a:prstGeom prst="rect">
              <a:avLst/>
            </a:prstGeom>
          </p:spPr>
          <p:txBody>
            <a:bodyPr lIns="0" tIns="0" rIns="0" bIns="0" rtlCol="0" anchor="t">
              <a:spAutoFit/>
            </a:bodyPr>
            <a:lstStyle/>
            <a:p>
              <a:pPr algn="l">
                <a:lnSpc>
                  <a:spcPts val="9137"/>
                </a:lnSpc>
              </a:pPr>
              <a:r>
                <a:rPr lang="en-US" sz="8307" spc="-83">
                  <a:solidFill>
                    <a:srgbClr val="000000"/>
                  </a:solidFill>
                  <a:latin typeface="Libre Baskerville"/>
                  <a:ea typeface="Libre Baskerville"/>
                  <a:cs typeface="Libre Baskerville"/>
                  <a:sym typeface="Libre Baskerville"/>
                </a:rPr>
                <a:t>Consumer protection and the environment</a:t>
              </a:r>
            </a:p>
          </p:txBody>
        </p:sp>
        <p:sp>
          <p:nvSpPr>
            <p:cNvPr id="4" name="TextBox 4"/>
            <p:cNvSpPr txBox="1"/>
            <p:nvPr/>
          </p:nvSpPr>
          <p:spPr>
            <a:xfrm>
              <a:off x="0" y="4683323"/>
              <a:ext cx="20903430" cy="7467165"/>
            </a:xfrm>
            <a:prstGeom prst="rect">
              <a:avLst/>
            </a:prstGeom>
          </p:spPr>
          <p:txBody>
            <a:bodyPr lIns="0" tIns="0" rIns="0" bIns="0" rtlCol="0" anchor="t">
              <a:spAutoFit/>
            </a:bodyPr>
            <a:lstStyle/>
            <a:p>
              <a:pPr algn="ctr">
                <a:lnSpc>
                  <a:spcPts val="7499"/>
                </a:lnSpc>
              </a:pPr>
              <a:r>
                <a:rPr lang="en-US" sz="5356">
                  <a:solidFill>
                    <a:srgbClr val="000000"/>
                  </a:solidFill>
                  <a:latin typeface="Forum"/>
                  <a:ea typeface="Forum"/>
                  <a:cs typeface="Forum"/>
                  <a:sym typeface="Forum"/>
                </a:rPr>
                <a:t>The goal of consumer protection is securing the exercise of individual rights.</a:t>
              </a:r>
            </a:p>
            <a:p>
              <a:pPr algn="ctr">
                <a:lnSpc>
                  <a:spcPts val="7499"/>
                </a:lnSpc>
              </a:pPr>
              <a:r>
                <a:rPr lang="en-US" sz="5356">
                  <a:solidFill>
                    <a:srgbClr val="000000"/>
                  </a:solidFill>
                  <a:latin typeface="Forum"/>
                  <a:ea typeface="Forum"/>
                  <a:cs typeface="Forum"/>
                  <a:sym typeface="Forum"/>
                </a:rPr>
                <a:t>Environmental protection seeks to ensure collective welfare. </a:t>
              </a:r>
            </a:p>
            <a:p>
              <a:pPr algn="ctr">
                <a:lnSpc>
                  <a:spcPts val="7499"/>
                </a:lnSpc>
              </a:pPr>
              <a:r>
                <a:rPr lang="en-US" sz="5356">
                  <a:solidFill>
                    <a:srgbClr val="000000"/>
                  </a:solidFill>
                  <a:latin typeface="Forum"/>
                  <a:ea typeface="Forum"/>
                  <a:cs typeface="Forum"/>
                  <a:sym typeface="Forum"/>
                </a:rPr>
                <a:t>=</a:t>
              </a:r>
            </a:p>
            <a:p>
              <a:pPr algn="ctr">
                <a:lnSpc>
                  <a:spcPts val="7499"/>
                </a:lnSpc>
              </a:pPr>
              <a:r>
                <a:rPr lang="en-US" sz="5356">
                  <a:solidFill>
                    <a:srgbClr val="000000"/>
                  </a:solidFill>
                  <a:latin typeface="Forum"/>
                  <a:ea typeface="Forum"/>
                  <a:cs typeface="Forum"/>
                  <a:sym typeface="Forum"/>
                </a:rPr>
                <a:t>An inherent tension</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71717"/>
        </a:solidFill>
        <a:effectLst/>
      </p:bgPr>
    </p:bg>
    <p:spTree>
      <p:nvGrpSpPr>
        <p:cNvPr id="1" name=""/>
        <p:cNvGrpSpPr/>
        <p:nvPr/>
      </p:nvGrpSpPr>
      <p:grpSpPr>
        <a:xfrm>
          <a:off x="0" y="0"/>
          <a:ext cx="0" cy="0"/>
          <a:chOff x="0" y="0"/>
          <a:chExt cx="0" cy="0"/>
        </a:xfrm>
      </p:grpSpPr>
      <p:sp>
        <p:nvSpPr>
          <p:cNvPr id="2" name="AutoShape 2"/>
          <p:cNvSpPr/>
          <p:nvPr/>
        </p:nvSpPr>
        <p:spPr>
          <a:xfrm rot="-5400000">
            <a:off x="503481" y="4172259"/>
            <a:ext cx="35651" cy="1978134"/>
          </a:xfrm>
          <a:prstGeom prst="rect">
            <a:avLst/>
          </a:prstGeom>
          <a:solidFill>
            <a:srgbClr val="FFFFFF"/>
          </a:solidFill>
        </p:spPr>
      </p:sp>
      <p:sp>
        <p:nvSpPr>
          <p:cNvPr id="3" name="AutoShape 3"/>
          <p:cNvSpPr/>
          <p:nvPr/>
        </p:nvSpPr>
        <p:spPr>
          <a:xfrm rot="-5400000">
            <a:off x="17748868" y="4136608"/>
            <a:ext cx="35651" cy="1978134"/>
          </a:xfrm>
          <a:prstGeom prst="rect">
            <a:avLst/>
          </a:prstGeom>
          <a:solidFill>
            <a:srgbClr val="FFFFFF"/>
          </a:solidFill>
        </p:spPr>
      </p:sp>
      <p:sp>
        <p:nvSpPr>
          <p:cNvPr id="4" name="TextBox 4"/>
          <p:cNvSpPr txBox="1"/>
          <p:nvPr/>
        </p:nvSpPr>
        <p:spPr>
          <a:xfrm>
            <a:off x="1861476" y="3910095"/>
            <a:ext cx="5270895" cy="2828925"/>
          </a:xfrm>
          <a:prstGeom prst="rect">
            <a:avLst/>
          </a:prstGeom>
        </p:spPr>
        <p:txBody>
          <a:bodyPr lIns="0" tIns="0" rIns="0" bIns="0" rtlCol="0" anchor="t">
            <a:spAutoFit/>
          </a:bodyPr>
          <a:lstStyle/>
          <a:p>
            <a:pPr marL="0" lvl="0" indent="0" algn="l">
              <a:lnSpc>
                <a:spcPts val="7275"/>
              </a:lnSpc>
              <a:spcBef>
                <a:spcPct val="0"/>
              </a:spcBef>
            </a:pPr>
            <a:r>
              <a:rPr lang="en-US" sz="7500" u="none">
                <a:solidFill>
                  <a:srgbClr val="FFDE59"/>
                </a:solidFill>
                <a:latin typeface="HK Grotesk Bold"/>
                <a:ea typeface="HK Grotesk Bold"/>
                <a:cs typeface="HK Grotesk Bold"/>
                <a:sym typeface="HK Grotesk Bold"/>
              </a:rPr>
              <a:t>Consumer willingness to pay</a:t>
            </a:r>
          </a:p>
        </p:txBody>
      </p:sp>
      <p:sp>
        <p:nvSpPr>
          <p:cNvPr id="5" name="TextBox 5"/>
          <p:cNvSpPr txBox="1"/>
          <p:nvPr/>
        </p:nvSpPr>
        <p:spPr>
          <a:xfrm>
            <a:off x="8514646" y="3738645"/>
            <a:ext cx="7835900" cy="3200400"/>
          </a:xfrm>
          <a:prstGeom prst="rect">
            <a:avLst/>
          </a:prstGeom>
        </p:spPr>
        <p:txBody>
          <a:bodyPr lIns="0" tIns="0" rIns="0" bIns="0" rtlCol="0" anchor="t">
            <a:spAutoFit/>
          </a:bodyPr>
          <a:lstStyle/>
          <a:p>
            <a:pPr marL="0" lvl="0" indent="0" algn="l">
              <a:lnSpc>
                <a:spcPts val="5040"/>
              </a:lnSpc>
            </a:pPr>
            <a:r>
              <a:rPr lang="en-US" sz="4200" u="none">
                <a:solidFill>
                  <a:srgbClr val="FFFFFF"/>
                </a:solidFill>
                <a:latin typeface="HK Grotesk"/>
                <a:ea typeface="HK Grotesk"/>
                <a:cs typeface="HK Grotesk"/>
                <a:sym typeface="HK Grotesk"/>
              </a:rPr>
              <a:t>Consumers are unlikely to be willing to take upon themselves the costs of circularity, imposed by businesses as a result of the initial investment cost increase.</a:t>
            </a:r>
          </a:p>
        </p:txBody>
      </p:sp>
      <p:sp>
        <p:nvSpPr>
          <p:cNvPr id="6" name="AutoShape 6"/>
          <p:cNvSpPr/>
          <p:nvPr/>
        </p:nvSpPr>
        <p:spPr>
          <a:xfrm flipV="1">
            <a:off x="7507288" y="-5060398"/>
            <a:ext cx="0" cy="20407796"/>
          </a:xfrm>
          <a:prstGeom prst="line">
            <a:avLst/>
          </a:prstGeom>
          <a:ln w="47625" cap="flat">
            <a:solidFill>
              <a:srgbClr val="FFFFFF"/>
            </a:solidFill>
            <a:prstDash val="solid"/>
            <a:headEnd type="none" w="sm" len="sm"/>
            <a:tailEnd type="none" w="sm" len="sm"/>
          </a:ln>
        </p:spPr>
      </p:sp>
      <p:sp>
        <p:nvSpPr>
          <p:cNvPr id="7" name="AutoShape 7"/>
          <p:cNvSpPr/>
          <p:nvPr/>
        </p:nvSpPr>
        <p:spPr>
          <a:xfrm flipH="1">
            <a:off x="-1737905" y="1585967"/>
            <a:ext cx="20407796" cy="0"/>
          </a:xfrm>
          <a:prstGeom prst="line">
            <a:avLst/>
          </a:prstGeom>
          <a:ln w="47625" cap="flat">
            <a:solidFill>
              <a:srgbClr val="FFFFFF"/>
            </a:solidFill>
            <a:prstDash val="solid"/>
            <a:headEnd type="none" w="sm" len="sm"/>
            <a:tailEnd type="none" w="sm" len="sm"/>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6154042" y="8561647"/>
            <a:ext cx="368190" cy="368190"/>
          </a:xfrm>
          <a:custGeom>
            <a:avLst/>
            <a:gdLst/>
            <a:ahLst/>
            <a:cxnLst/>
            <a:rect l="l" t="t" r="r" b="b"/>
            <a:pathLst>
              <a:path w="368190" h="368190">
                <a:moveTo>
                  <a:pt x="0" y="0"/>
                </a:moveTo>
                <a:lnTo>
                  <a:pt x="368191" y="0"/>
                </a:lnTo>
                <a:lnTo>
                  <a:pt x="368191" y="368190"/>
                </a:lnTo>
                <a:lnTo>
                  <a:pt x="0" y="3681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0100965" y="5793809"/>
            <a:ext cx="6237172" cy="4114800"/>
            <a:chOff x="0" y="0"/>
            <a:chExt cx="1642712" cy="1083733"/>
          </a:xfrm>
        </p:grpSpPr>
        <p:sp>
          <p:nvSpPr>
            <p:cNvPr id="4" name="Freeform 4"/>
            <p:cNvSpPr/>
            <p:nvPr/>
          </p:nvSpPr>
          <p:spPr>
            <a:xfrm>
              <a:off x="0" y="0"/>
              <a:ext cx="1642712" cy="1083733"/>
            </a:xfrm>
            <a:custGeom>
              <a:avLst/>
              <a:gdLst/>
              <a:ahLst/>
              <a:cxnLst/>
              <a:rect l="l" t="t" r="r" b="b"/>
              <a:pathLst>
                <a:path w="1642712" h="1083733">
                  <a:moveTo>
                    <a:pt x="0" y="0"/>
                  </a:moveTo>
                  <a:lnTo>
                    <a:pt x="1642712" y="0"/>
                  </a:lnTo>
                  <a:lnTo>
                    <a:pt x="1642712" y="1083733"/>
                  </a:lnTo>
                  <a:lnTo>
                    <a:pt x="0" y="1083733"/>
                  </a:lnTo>
                  <a:close/>
                </a:path>
              </a:pathLst>
            </a:custGeom>
            <a:solidFill>
              <a:srgbClr val="FFDE59"/>
            </a:solidFill>
          </p:spPr>
        </p:sp>
        <p:sp>
          <p:nvSpPr>
            <p:cNvPr id="5" name="TextBox 5"/>
            <p:cNvSpPr txBox="1"/>
            <p:nvPr/>
          </p:nvSpPr>
          <p:spPr>
            <a:xfrm>
              <a:off x="0" y="-85725"/>
              <a:ext cx="1642712" cy="1169458"/>
            </a:xfrm>
            <a:prstGeom prst="rect">
              <a:avLst/>
            </a:prstGeom>
          </p:spPr>
          <p:txBody>
            <a:bodyPr lIns="50800" tIns="50800" rIns="50800" bIns="50800" rtlCol="0" anchor="ctr"/>
            <a:lstStyle/>
            <a:p>
              <a:pPr algn="ctr">
                <a:lnSpc>
                  <a:spcPts val="6299"/>
                </a:lnSpc>
              </a:pPr>
              <a:r>
                <a:rPr lang="en-US" sz="4499">
                  <a:solidFill>
                    <a:srgbClr val="000000"/>
                  </a:solidFill>
                  <a:latin typeface="Forum"/>
                  <a:ea typeface="Forum"/>
                  <a:cs typeface="Forum"/>
                  <a:sym typeface="Forum"/>
                </a:rPr>
                <a:t>Enforcement mechanisms put at their disposal by consumer protection legislation</a:t>
              </a:r>
            </a:p>
          </p:txBody>
        </p:sp>
      </p:grpSp>
      <p:grpSp>
        <p:nvGrpSpPr>
          <p:cNvPr id="6" name="Group 6"/>
          <p:cNvGrpSpPr/>
          <p:nvPr/>
        </p:nvGrpSpPr>
        <p:grpSpPr>
          <a:xfrm>
            <a:off x="1316155" y="1029622"/>
            <a:ext cx="14837888" cy="4372641"/>
            <a:chOff x="0" y="0"/>
            <a:chExt cx="19783850" cy="5830188"/>
          </a:xfrm>
        </p:grpSpPr>
        <p:sp>
          <p:nvSpPr>
            <p:cNvPr id="7" name="TextBox 7"/>
            <p:cNvSpPr txBox="1"/>
            <p:nvPr/>
          </p:nvSpPr>
          <p:spPr>
            <a:xfrm>
              <a:off x="0" y="66675"/>
              <a:ext cx="19783850" cy="1332958"/>
            </a:xfrm>
            <a:prstGeom prst="rect">
              <a:avLst/>
            </a:prstGeom>
          </p:spPr>
          <p:txBody>
            <a:bodyPr lIns="0" tIns="0" rIns="0" bIns="0" rtlCol="0" anchor="t">
              <a:spAutoFit/>
            </a:bodyPr>
            <a:lstStyle/>
            <a:p>
              <a:pPr algn="ctr">
                <a:lnSpc>
                  <a:spcPts val="7596"/>
                </a:lnSpc>
              </a:pPr>
              <a:r>
                <a:rPr lang="en-US" sz="6905" spc="-69">
                  <a:solidFill>
                    <a:srgbClr val="000000"/>
                  </a:solidFill>
                  <a:latin typeface="Libre Baskerville"/>
                  <a:ea typeface="Libre Baskerville"/>
                  <a:cs typeface="Libre Baskerville"/>
                  <a:sym typeface="Libre Baskerville"/>
                </a:rPr>
                <a:t>Consumers as market regulators</a:t>
              </a:r>
            </a:p>
          </p:txBody>
        </p:sp>
        <p:sp>
          <p:nvSpPr>
            <p:cNvPr id="8" name="TextBox 8"/>
            <p:cNvSpPr txBox="1"/>
            <p:nvPr/>
          </p:nvSpPr>
          <p:spPr>
            <a:xfrm>
              <a:off x="0" y="2459716"/>
              <a:ext cx="19783850" cy="3370471"/>
            </a:xfrm>
            <a:prstGeom prst="rect">
              <a:avLst/>
            </a:prstGeom>
          </p:spPr>
          <p:txBody>
            <a:bodyPr lIns="0" tIns="0" rIns="0" bIns="0" rtlCol="0" anchor="t">
              <a:spAutoFit/>
            </a:bodyPr>
            <a:lstStyle/>
            <a:p>
              <a:pPr algn="ctr">
                <a:lnSpc>
                  <a:spcPts val="6750"/>
                </a:lnSpc>
              </a:pPr>
              <a:r>
                <a:rPr lang="en-US" sz="4821">
                  <a:solidFill>
                    <a:srgbClr val="000000"/>
                  </a:solidFill>
                  <a:latin typeface="Forum"/>
                  <a:ea typeface="Forum"/>
                  <a:cs typeface="Forum"/>
                  <a:sym typeface="Forum"/>
                </a:rPr>
                <a:t>As argued by Christopher Hodges, consumer pressure on businesses can lead, under certain conditions, to them becoming direct regulators on the market. </a:t>
              </a:r>
            </a:p>
          </p:txBody>
        </p:sp>
      </p:grpSp>
      <p:grpSp>
        <p:nvGrpSpPr>
          <p:cNvPr id="9" name="Group 9"/>
          <p:cNvGrpSpPr/>
          <p:nvPr/>
        </p:nvGrpSpPr>
        <p:grpSpPr>
          <a:xfrm>
            <a:off x="1316155" y="5793809"/>
            <a:ext cx="6237172" cy="4114800"/>
            <a:chOff x="0" y="0"/>
            <a:chExt cx="1642712" cy="1083733"/>
          </a:xfrm>
        </p:grpSpPr>
        <p:sp>
          <p:nvSpPr>
            <p:cNvPr id="10" name="Freeform 10"/>
            <p:cNvSpPr/>
            <p:nvPr/>
          </p:nvSpPr>
          <p:spPr>
            <a:xfrm>
              <a:off x="0" y="0"/>
              <a:ext cx="1642712" cy="1083733"/>
            </a:xfrm>
            <a:custGeom>
              <a:avLst/>
              <a:gdLst/>
              <a:ahLst/>
              <a:cxnLst/>
              <a:rect l="l" t="t" r="r" b="b"/>
              <a:pathLst>
                <a:path w="1642712" h="1083733">
                  <a:moveTo>
                    <a:pt x="0" y="0"/>
                  </a:moveTo>
                  <a:lnTo>
                    <a:pt x="1642712" y="0"/>
                  </a:lnTo>
                  <a:lnTo>
                    <a:pt x="1642712" y="1083733"/>
                  </a:lnTo>
                  <a:lnTo>
                    <a:pt x="0" y="1083733"/>
                  </a:lnTo>
                  <a:close/>
                </a:path>
              </a:pathLst>
            </a:custGeom>
            <a:solidFill>
              <a:srgbClr val="FFDE59"/>
            </a:solidFill>
          </p:spPr>
        </p:sp>
        <p:sp>
          <p:nvSpPr>
            <p:cNvPr id="11" name="TextBox 11"/>
            <p:cNvSpPr txBox="1"/>
            <p:nvPr/>
          </p:nvSpPr>
          <p:spPr>
            <a:xfrm>
              <a:off x="0" y="-85725"/>
              <a:ext cx="1642712" cy="1169458"/>
            </a:xfrm>
            <a:prstGeom prst="rect">
              <a:avLst/>
            </a:prstGeom>
          </p:spPr>
          <p:txBody>
            <a:bodyPr lIns="50800" tIns="50800" rIns="50800" bIns="50800" rtlCol="0" anchor="ctr"/>
            <a:lstStyle/>
            <a:p>
              <a:pPr algn="ctr">
                <a:lnSpc>
                  <a:spcPts val="6299"/>
                </a:lnSpc>
              </a:pPr>
              <a:r>
                <a:rPr lang="en-US" sz="4499">
                  <a:solidFill>
                    <a:srgbClr val="000000"/>
                  </a:solidFill>
                  <a:latin typeface="Forum"/>
                  <a:ea typeface="Forum"/>
                  <a:cs typeface="Forum"/>
                  <a:sym typeface="Forum"/>
                </a:rPr>
                <a:t>Individual purchasing decisions for circular products</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Backspace Keyboard "/>
          <p:cNvSpPr/>
          <p:nvPr/>
        </p:nvSpPr>
        <p:spPr>
          <a:xfrm rot="-10800000">
            <a:off x="16154042" y="8561647"/>
            <a:ext cx="368190" cy="368190"/>
          </a:xfrm>
          <a:custGeom>
            <a:avLst/>
            <a:gdLst/>
            <a:ahLst/>
            <a:cxnLst/>
            <a:rect l="l" t="t" r="r" b="b"/>
            <a:pathLst>
              <a:path w="368190" h="368190">
                <a:moveTo>
                  <a:pt x="0" y="0"/>
                </a:moveTo>
                <a:lnTo>
                  <a:pt x="368191" y="0"/>
                </a:lnTo>
                <a:lnTo>
                  <a:pt x="368191" y="368190"/>
                </a:lnTo>
                <a:lnTo>
                  <a:pt x="0" y="3681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384312" y="4815037"/>
            <a:ext cx="6143058" cy="4114800"/>
          </a:xfrm>
          <a:custGeom>
            <a:avLst/>
            <a:gdLst/>
            <a:ahLst/>
            <a:cxnLst/>
            <a:rect l="l" t="t" r="r" b="b"/>
            <a:pathLst>
              <a:path w="6143058" h="4114800">
                <a:moveTo>
                  <a:pt x="0" y="0"/>
                </a:moveTo>
                <a:lnTo>
                  <a:pt x="6143058" y="0"/>
                </a:lnTo>
                <a:lnTo>
                  <a:pt x="614305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931285" y="1546601"/>
            <a:ext cx="6423340" cy="2447925"/>
          </a:xfrm>
          <a:prstGeom prst="rect">
            <a:avLst/>
          </a:prstGeom>
        </p:spPr>
        <p:txBody>
          <a:bodyPr lIns="0" tIns="0" rIns="0" bIns="0" rtlCol="0" anchor="t">
            <a:spAutoFit/>
          </a:bodyPr>
          <a:lstStyle/>
          <a:p>
            <a:pPr marL="0" lvl="0" indent="0" algn="l">
              <a:lnSpc>
                <a:spcPts val="9600"/>
              </a:lnSpc>
              <a:spcBef>
                <a:spcPct val="0"/>
              </a:spcBef>
            </a:pPr>
            <a:r>
              <a:rPr lang="en-US" sz="8000" spc="-80">
                <a:solidFill>
                  <a:srgbClr val="000000"/>
                </a:solidFill>
                <a:latin typeface="Libre Baskerville"/>
                <a:ea typeface="Libre Baskerville"/>
                <a:cs typeface="Libre Baskerville"/>
                <a:sym typeface="Libre Baskerville"/>
              </a:rPr>
              <a:t>Creating synergies</a:t>
            </a:r>
          </a:p>
        </p:txBody>
      </p:sp>
      <p:sp>
        <p:nvSpPr>
          <p:cNvPr id="5" name="TextBox 5"/>
          <p:cNvSpPr txBox="1"/>
          <p:nvPr/>
        </p:nvSpPr>
        <p:spPr>
          <a:xfrm>
            <a:off x="9144000" y="785191"/>
            <a:ext cx="8288495" cy="9450706"/>
          </a:xfrm>
          <a:prstGeom prst="rect">
            <a:avLst/>
          </a:prstGeom>
        </p:spPr>
        <p:txBody>
          <a:bodyPr lIns="0" tIns="0" rIns="0" bIns="0" rtlCol="0" anchor="t">
            <a:spAutoFit/>
          </a:bodyPr>
          <a:lstStyle/>
          <a:p>
            <a:pPr algn="l">
              <a:lnSpc>
                <a:spcPts val="6299"/>
              </a:lnSpc>
            </a:pPr>
            <a:r>
              <a:rPr lang="en-US" sz="4199">
                <a:solidFill>
                  <a:srgbClr val="000000"/>
                </a:solidFill>
                <a:latin typeface="Forum"/>
                <a:ea typeface="Forum"/>
                <a:cs typeface="Forum"/>
                <a:sym typeface="Forum"/>
              </a:rPr>
              <a:t>Consumers may be easily dissuaded to claim their individual rights before national courts in private litigation.</a:t>
            </a:r>
          </a:p>
          <a:p>
            <a:pPr algn="l">
              <a:lnSpc>
                <a:spcPts val="6299"/>
              </a:lnSpc>
            </a:pPr>
            <a:endParaRPr lang="en-US" sz="4199">
              <a:solidFill>
                <a:srgbClr val="000000"/>
              </a:solidFill>
              <a:latin typeface="Forum"/>
              <a:ea typeface="Forum"/>
              <a:cs typeface="Forum"/>
              <a:sym typeface="Forum"/>
            </a:endParaRPr>
          </a:p>
          <a:p>
            <a:pPr algn="l">
              <a:lnSpc>
                <a:spcPts val="6299"/>
              </a:lnSpc>
            </a:pPr>
            <a:r>
              <a:rPr lang="en-US" sz="4199">
                <a:solidFill>
                  <a:srgbClr val="000000"/>
                </a:solidFill>
                <a:latin typeface="Forum"/>
                <a:ea typeface="Forum"/>
                <a:cs typeface="Forum"/>
                <a:sym typeface="Forum"/>
              </a:rPr>
              <a:t>Enforcement by a competition authority is more likely to persuade businesses towards circular practices (higher penalties and possibility of being obliged to issue a public statement.</a:t>
            </a:r>
          </a:p>
          <a:p>
            <a:pPr algn="l">
              <a:lnSpc>
                <a:spcPts val="6299"/>
              </a:lnSpc>
            </a:pPr>
            <a:endParaRPr lang="en-US" sz="4199">
              <a:solidFill>
                <a:srgbClr val="000000"/>
              </a:solidFill>
              <a:latin typeface="Forum"/>
              <a:ea typeface="Forum"/>
              <a:cs typeface="Forum"/>
              <a:sym typeface="Forum"/>
            </a:endParaRPr>
          </a:p>
          <a:p>
            <a:pPr marL="0" lvl="1" indent="0" algn="l">
              <a:lnSpc>
                <a:spcPts val="6299"/>
              </a:lnSpc>
              <a:spcBef>
                <a:spcPct val="0"/>
              </a:spcBef>
            </a:pPr>
            <a:endParaRPr lang="en-US" sz="4199">
              <a:solidFill>
                <a:srgbClr val="000000"/>
              </a:solidFill>
              <a:latin typeface="Forum"/>
              <a:ea typeface="Forum"/>
              <a:cs typeface="Forum"/>
              <a:sym typeface="Forum"/>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Backspace Keyboard "/>
          <p:cNvSpPr/>
          <p:nvPr/>
        </p:nvSpPr>
        <p:spPr>
          <a:xfrm rot="-10800000">
            <a:off x="16154042" y="8561647"/>
            <a:ext cx="368190" cy="368190"/>
          </a:xfrm>
          <a:custGeom>
            <a:avLst/>
            <a:gdLst/>
            <a:ahLst/>
            <a:cxnLst/>
            <a:rect l="l" t="t" r="r" b="b"/>
            <a:pathLst>
              <a:path w="368190" h="368190">
                <a:moveTo>
                  <a:pt x="0" y="0"/>
                </a:moveTo>
                <a:lnTo>
                  <a:pt x="368191" y="0"/>
                </a:lnTo>
                <a:lnTo>
                  <a:pt x="368191" y="368190"/>
                </a:lnTo>
                <a:lnTo>
                  <a:pt x="0" y="3681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916388" y="4815037"/>
            <a:ext cx="3156676" cy="4114800"/>
          </a:xfrm>
          <a:custGeom>
            <a:avLst/>
            <a:gdLst/>
            <a:ahLst/>
            <a:cxnLst/>
            <a:rect l="l" t="t" r="r" b="b"/>
            <a:pathLst>
              <a:path w="3156676" h="4114800">
                <a:moveTo>
                  <a:pt x="0" y="0"/>
                </a:moveTo>
                <a:lnTo>
                  <a:pt x="3156676" y="0"/>
                </a:lnTo>
                <a:lnTo>
                  <a:pt x="315667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931285" y="1556126"/>
            <a:ext cx="6423340" cy="3000375"/>
          </a:xfrm>
          <a:prstGeom prst="rect">
            <a:avLst/>
          </a:prstGeom>
        </p:spPr>
        <p:txBody>
          <a:bodyPr lIns="0" tIns="0" rIns="0" bIns="0" rtlCol="0" anchor="t">
            <a:spAutoFit/>
          </a:bodyPr>
          <a:lstStyle/>
          <a:p>
            <a:pPr marL="0" lvl="0" indent="0" algn="l">
              <a:lnSpc>
                <a:spcPts val="7920"/>
              </a:lnSpc>
              <a:spcBef>
                <a:spcPct val="0"/>
              </a:spcBef>
            </a:pPr>
            <a:r>
              <a:rPr lang="en-US" sz="6600" spc="-66">
                <a:solidFill>
                  <a:srgbClr val="000000"/>
                </a:solidFill>
                <a:latin typeface="Libre Baskerville"/>
                <a:ea typeface="Libre Baskerville"/>
                <a:cs typeface="Libre Baskerville"/>
                <a:sym typeface="Libre Baskerville"/>
              </a:rPr>
              <a:t>The Apple and Samsung  Cases</a:t>
            </a:r>
          </a:p>
        </p:txBody>
      </p:sp>
      <p:sp>
        <p:nvSpPr>
          <p:cNvPr id="5" name="TextBox 5"/>
          <p:cNvSpPr txBox="1"/>
          <p:nvPr/>
        </p:nvSpPr>
        <p:spPr>
          <a:xfrm>
            <a:off x="9144000" y="585807"/>
            <a:ext cx="8288495" cy="11031856"/>
          </a:xfrm>
          <a:prstGeom prst="rect">
            <a:avLst/>
          </a:prstGeom>
        </p:spPr>
        <p:txBody>
          <a:bodyPr lIns="0" tIns="0" rIns="0" bIns="0" rtlCol="0" anchor="t">
            <a:spAutoFit/>
          </a:bodyPr>
          <a:lstStyle/>
          <a:p>
            <a:pPr marL="906772" lvl="1" indent="-453386" algn="l">
              <a:lnSpc>
                <a:spcPts val="6299"/>
              </a:lnSpc>
              <a:buFont typeface="Arial"/>
              <a:buChar char="•"/>
            </a:pPr>
            <a:r>
              <a:rPr lang="en-US" sz="4199">
                <a:solidFill>
                  <a:srgbClr val="000000"/>
                </a:solidFill>
                <a:latin typeface="Forum"/>
                <a:ea typeface="Forum"/>
                <a:cs typeface="Forum"/>
                <a:sym typeface="Forum"/>
              </a:rPr>
              <a:t>misleading and aggressive commercial practices;</a:t>
            </a:r>
          </a:p>
          <a:p>
            <a:pPr marL="906772" lvl="1" indent="-453386" algn="l">
              <a:lnSpc>
                <a:spcPts val="6299"/>
              </a:lnSpc>
              <a:buFont typeface="Arial"/>
              <a:buChar char="•"/>
            </a:pPr>
            <a:r>
              <a:rPr lang="en-US" sz="4199">
                <a:solidFill>
                  <a:srgbClr val="000000"/>
                </a:solidFill>
                <a:latin typeface="Forum"/>
                <a:ea typeface="Forum"/>
                <a:cs typeface="Forum"/>
                <a:sym typeface="Forum"/>
              </a:rPr>
              <a:t>mandatory software updates that modified functional characteristics and significantly reduced the performances;</a:t>
            </a:r>
          </a:p>
          <a:p>
            <a:pPr marL="906772" lvl="1" indent="-453386" algn="l">
              <a:lnSpc>
                <a:spcPts val="6299"/>
              </a:lnSpc>
              <a:buFont typeface="Arial"/>
              <a:buChar char="•"/>
            </a:pPr>
            <a:r>
              <a:rPr lang="en-US" sz="4199">
                <a:solidFill>
                  <a:srgbClr val="000000"/>
                </a:solidFill>
                <a:latin typeface="Forum"/>
                <a:ea typeface="Forum"/>
                <a:cs typeface="Forum"/>
                <a:sym typeface="Forum"/>
              </a:rPr>
              <a:t>no prior notice regarding the effects of updates;</a:t>
            </a:r>
          </a:p>
          <a:p>
            <a:pPr marL="906772" lvl="1" indent="-453386" algn="l">
              <a:lnSpc>
                <a:spcPts val="6299"/>
              </a:lnSpc>
              <a:buFont typeface="Arial"/>
              <a:buChar char="•"/>
            </a:pPr>
            <a:r>
              <a:rPr lang="en-US" sz="4199">
                <a:solidFill>
                  <a:srgbClr val="000000"/>
                </a:solidFill>
                <a:latin typeface="Forum"/>
                <a:ea typeface="Forum"/>
                <a:cs typeface="Forum"/>
                <a:sym typeface="Forum"/>
              </a:rPr>
              <a:t>limited information for fixing the problems created by the updates.</a:t>
            </a:r>
          </a:p>
          <a:p>
            <a:pPr marL="906772" lvl="1" indent="-453386" algn="l">
              <a:lnSpc>
                <a:spcPts val="6299"/>
              </a:lnSpc>
              <a:buFont typeface="Arial"/>
              <a:buChar char="•"/>
            </a:pPr>
            <a:r>
              <a:rPr lang="en-US" sz="4199">
                <a:solidFill>
                  <a:srgbClr val="000000"/>
                </a:solidFill>
                <a:latin typeface="Forum"/>
                <a:ea typeface="Forum"/>
                <a:cs typeface="Forum"/>
                <a:sym typeface="Forum"/>
              </a:rPr>
              <a:t>intentional acceleration of replacement.</a:t>
            </a:r>
          </a:p>
          <a:p>
            <a:pPr algn="l">
              <a:lnSpc>
                <a:spcPts val="6299"/>
              </a:lnSpc>
            </a:pPr>
            <a:endParaRPr lang="en-US" sz="4199">
              <a:solidFill>
                <a:srgbClr val="000000"/>
              </a:solidFill>
              <a:latin typeface="Forum"/>
              <a:ea typeface="Forum"/>
              <a:cs typeface="Forum"/>
              <a:sym typeface="Forum"/>
            </a:endParaRPr>
          </a:p>
          <a:p>
            <a:pPr marL="0" lvl="1" indent="0" algn="l">
              <a:lnSpc>
                <a:spcPts val="6299"/>
              </a:lnSpc>
              <a:spcBef>
                <a:spcPct val="0"/>
              </a:spcBef>
            </a:pPr>
            <a:endParaRPr lang="en-US" sz="4199">
              <a:solidFill>
                <a:srgbClr val="000000"/>
              </a:solidFill>
              <a:latin typeface="Forum"/>
              <a:ea typeface="Forum"/>
              <a:cs typeface="Forum"/>
              <a:sym typeface="Forum"/>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Backspace Keyboard "/>
          <p:cNvSpPr/>
          <p:nvPr/>
        </p:nvSpPr>
        <p:spPr>
          <a:xfrm rot="-10800000">
            <a:off x="16154042" y="8561647"/>
            <a:ext cx="368190" cy="368190"/>
          </a:xfrm>
          <a:custGeom>
            <a:avLst/>
            <a:gdLst/>
            <a:ahLst/>
            <a:cxnLst/>
            <a:rect l="l" t="t" r="r" b="b"/>
            <a:pathLst>
              <a:path w="368190" h="368190">
                <a:moveTo>
                  <a:pt x="0" y="0"/>
                </a:moveTo>
                <a:lnTo>
                  <a:pt x="368191" y="0"/>
                </a:lnTo>
                <a:lnTo>
                  <a:pt x="368191" y="368190"/>
                </a:lnTo>
                <a:lnTo>
                  <a:pt x="0" y="3681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657799" y="4281468"/>
            <a:ext cx="6787989" cy="3467100"/>
          </a:xfrm>
          <a:prstGeom prst="rect">
            <a:avLst/>
          </a:prstGeom>
        </p:spPr>
        <p:txBody>
          <a:bodyPr lIns="0" tIns="0" rIns="0" bIns="0" rtlCol="0" anchor="t">
            <a:spAutoFit/>
          </a:bodyPr>
          <a:lstStyle/>
          <a:p>
            <a:pPr marL="0" lvl="0" indent="0" algn="l">
              <a:lnSpc>
                <a:spcPts val="9120"/>
              </a:lnSpc>
              <a:spcBef>
                <a:spcPct val="0"/>
              </a:spcBef>
            </a:pPr>
            <a:r>
              <a:rPr lang="en-US" sz="7600" spc="-76">
                <a:solidFill>
                  <a:srgbClr val="000000"/>
                </a:solidFill>
                <a:latin typeface="Libre Baskerville"/>
                <a:ea typeface="Libre Baskerville"/>
                <a:cs typeface="Libre Baskerville"/>
                <a:sym typeface="Libre Baskerville"/>
              </a:rPr>
              <a:t>The Apple and Samsung Cases</a:t>
            </a:r>
          </a:p>
        </p:txBody>
      </p:sp>
      <p:sp>
        <p:nvSpPr>
          <p:cNvPr id="4" name="TextBox 4"/>
          <p:cNvSpPr txBox="1"/>
          <p:nvPr/>
        </p:nvSpPr>
        <p:spPr>
          <a:xfrm>
            <a:off x="9144000" y="1695450"/>
            <a:ext cx="8525530" cy="7869556"/>
          </a:xfrm>
          <a:prstGeom prst="rect">
            <a:avLst/>
          </a:prstGeom>
        </p:spPr>
        <p:txBody>
          <a:bodyPr lIns="0" tIns="0" rIns="0" bIns="0" rtlCol="0" anchor="t">
            <a:spAutoFit/>
          </a:bodyPr>
          <a:lstStyle/>
          <a:p>
            <a:pPr algn="l">
              <a:lnSpc>
                <a:spcPts val="6299"/>
              </a:lnSpc>
            </a:pPr>
            <a:r>
              <a:rPr lang="en-US" sz="4199">
                <a:solidFill>
                  <a:srgbClr val="000000"/>
                </a:solidFill>
                <a:latin typeface="Forum"/>
                <a:ea typeface="Forum"/>
                <a:cs typeface="Forum"/>
                <a:sym typeface="Forum"/>
              </a:rPr>
              <a:t>The Italian Competition Authority held that the two manufacturers breached Arts. 5, 6, 7 and 8 of Directive 2005/29/EC on Unfair Commercial Practices. It applied sanctions more typical for competition law rather than consumer protection (fine and obligation to publish the decision). </a:t>
            </a:r>
          </a:p>
          <a:p>
            <a:pPr algn="l">
              <a:lnSpc>
                <a:spcPts val="6299"/>
              </a:lnSpc>
            </a:pPr>
            <a:endParaRPr lang="en-US" sz="4199">
              <a:solidFill>
                <a:srgbClr val="000000"/>
              </a:solidFill>
              <a:latin typeface="Forum"/>
              <a:ea typeface="Forum"/>
              <a:cs typeface="Forum"/>
              <a:sym typeface="Forum"/>
            </a:endParaRPr>
          </a:p>
          <a:p>
            <a:pPr algn="l">
              <a:lnSpc>
                <a:spcPts val="6299"/>
              </a:lnSpc>
              <a:spcBef>
                <a:spcPct val="0"/>
              </a:spcBef>
            </a:pPr>
            <a:r>
              <a:rPr lang="en-US" sz="4199">
                <a:solidFill>
                  <a:srgbClr val="000000"/>
                </a:solidFill>
                <a:latin typeface="Forum"/>
                <a:ea typeface="Forum"/>
                <a:cs typeface="Forum"/>
                <a:sym typeface="Forum"/>
              </a:rPr>
              <a:t>Both modified their policies as a result.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DE59"/>
        </a:solidFill>
        <a:effectLst/>
      </p:bgPr>
    </p:bg>
    <p:spTree>
      <p:nvGrpSpPr>
        <p:cNvPr id="1" name=""/>
        <p:cNvGrpSpPr/>
        <p:nvPr/>
      </p:nvGrpSpPr>
      <p:grpSpPr>
        <a:xfrm>
          <a:off x="0" y="0"/>
          <a:ext cx="0" cy="0"/>
          <a:chOff x="0" y="0"/>
          <a:chExt cx="0" cy="0"/>
        </a:xfrm>
      </p:grpSpPr>
      <p:grpSp>
        <p:nvGrpSpPr>
          <p:cNvPr id="2" name="Group 2"/>
          <p:cNvGrpSpPr/>
          <p:nvPr/>
        </p:nvGrpSpPr>
        <p:grpSpPr>
          <a:xfrm>
            <a:off x="1527105" y="1686891"/>
            <a:ext cx="14431687" cy="6545144"/>
            <a:chOff x="0" y="0"/>
            <a:chExt cx="19242250" cy="8726858"/>
          </a:xfrm>
        </p:grpSpPr>
        <p:sp>
          <p:nvSpPr>
            <p:cNvPr id="3" name="TextBox 3"/>
            <p:cNvSpPr txBox="1"/>
            <p:nvPr/>
          </p:nvSpPr>
          <p:spPr>
            <a:xfrm>
              <a:off x="1192" y="2578937"/>
              <a:ext cx="19241058" cy="814705"/>
            </a:xfrm>
            <a:prstGeom prst="rect">
              <a:avLst/>
            </a:prstGeom>
          </p:spPr>
          <p:txBody>
            <a:bodyPr lIns="0" tIns="0" rIns="0" bIns="0" rtlCol="0" anchor="t">
              <a:spAutoFit/>
            </a:bodyPr>
            <a:lstStyle/>
            <a:p>
              <a:pPr algn="l">
                <a:lnSpc>
                  <a:spcPts val="5039"/>
                </a:lnSpc>
                <a:spcBef>
                  <a:spcPct val="0"/>
                </a:spcBef>
              </a:pPr>
              <a:r>
                <a:rPr lang="en-US" sz="3599">
                  <a:solidFill>
                    <a:srgbClr val="000000"/>
                  </a:solidFill>
                  <a:latin typeface="Forum"/>
                  <a:ea typeface="Forum"/>
                  <a:cs typeface="Forum"/>
                  <a:sym typeface="Forum"/>
                </a:rPr>
                <a:t>Alexandra Burdulea</a:t>
              </a:r>
            </a:p>
          </p:txBody>
        </p:sp>
        <p:sp>
          <p:nvSpPr>
            <p:cNvPr id="4" name="TextBox 4"/>
            <p:cNvSpPr txBox="1"/>
            <p:nvPr/>
          </p:nvSpPr>
          <p:spPr>
            <a:xfrm>
              <a:off x="1192" y="5080061"/>
              <a:ext cx="19241058" cy="814705"/>
            </a:xfrm>
            <a:prstGeom prst="rect">
              <a:avLst/>
            </a:prstGeom>
          </p:spPr>
          <p:txBody>
            <a:bodyPr lIns="0" tIns="0" rIns="0" bIns="0" rtlCol="0" anchor="t">
              <a:spAutoFit/>
            </a:bodyPr>
            <a:lstStyle/>
            <a:p>
              <a:pPr algn="l">
                <a:lnSpc>
                  <a:spcPts val="5039"/>
                </a:lnSpc>
                <a:spcBef>
                  <a:spcPct val="0"/>
                </a:spcBef>
              </a:pPr>
              <a:r>
                <a:rPr lang="en-US" sz="3599">
                  <a:solidFill>
                    <a:srgbClr val="000000"/>
                  </a:solidFill>
                  <a:latin typeface="Forum"/>
                  <a:ea typeface="Forum"/>
                  <a:cs typeface="Forum"/>
                  <a:sym typeface="Forum"/>
                </a:rPr>
                <a:t>West University of Timișoara, Université de Pau et des Pays de l'Adour</a:t>
              </a:r>
            </a:p>
          </p:txBody>
        </p:sp>
        <p:sp>
          <p:nvSpPr>
            <p:cNvPr id="5" name="TextBox 5"/>
            <p:cNvSpPr txBox="1"/>
            <p:nvPr/>
          </p:nvSpPr>
          <p:spPr>
            <a:xfrm>
              <a:off x="1192" y="7581185"/>
              <a:ext cx="19241058" cy="814705"/>
            </a:xfrm>
            <a:prstGeom prst="rect">
              <a:avLst/>
            </a:prstGeom>
          </p:spPr>
          <p:txBody>
            <a:bodyPr lIns="0" tIns="0" rIns="0" bIns="0" rtlCol="0" anchor="t">
              <a:spAutoFit/>
            </a:bodyPr>
            <a:lstStyle/>
            <a:p>
              <a:pPr algn="l">
                <a:lnSpc>
                  <a:spcPts val="5039"/>
                </a:lnSpc>
                <a:spcBef>
                  <a:spcPct val="0"/>
                </a:spcBef>
              </a:pPr>
              <a:r>
                <a:rPr lang="en-US" sz="3599">
                  <a:solidFill>
                    <a:srgbClr val="000000"/>
                  </a:solidFill>
                  <a:latin typeface="Forum"/>
                  <a:ea typeface="Forum"/>
                  <a:cs typeface="Forum"/>
                  <a:sym typeface="Forum"/>
                </a:rPr>
                <a:t>alexandra.burdulea@e-uvt.ro</a:t>
              </a:r>
            </a:p>
          </p:txBody>
        </p:sp>
        <p:sp>
          <p:nvSpPr>
            <p:cNvPr id="6" name="TextBox 6"/>
            <p:cNvSpPr txBox="1"/>
            <p:nvPr/>
          </p:nvSpPr>
          <p:spPr>
            <a:xfrm>
              <a:off x="0" y="57150"/>
              <a:ext cx="19242250" cy="1356783"/>
            </a:xfrm>
            <a:prstGeom prst="rect">
              <a:avLst/>
            </a:prstGeom>
          </p:spPr>
          <p:txBody>
            <a:bodyPr lIns="0" tIns="0" rIns="0" bIns="0" rtlCol="0" anchor="t">
              <a:spAutoFit/>
            </a:bodyPr>
            <a:lstStyle/>
            <a:p>
              <a:pPr algn="l">
                <a:lnSpc>
                  <a:spcPts val="7700"/>
                </a:lnSpc>
              </a:pPr>
              <a:r>
                <a:rPr lang="en-US" sz="7000" spc="-70">
                  <a:solidFill>
                    <a:srgbClr val="000000"/>
                  </a:solidFill>
                  <a:latin typeface="Libre Baskerville"/>
                  <a:ea typeface="Libre Baskerville"/>
                  <a:cs typeface="Libre Baskerville"/>
                  <a:sym typeface="Libre Baskerville"/>
                </a:rPr>
                <a:t>Thank you</a:t>
              </a:r>
            </a:p>
          </p:txBody>
        </p:sp>
        <p:sp>
          <p:nvSpPr>
            <p:cNvPr id="7" name="AutoShape 7"/>
            <p:cNvSpPr/>
            <p:nvPr/>
          </p:nvSpPr>
          <p:spPr>
            <a:xfrm>
              <a:off x="1192" y="8707808"/>
              <a:ext cx="2003128" cy="0"/>
            </a:xfrm>
            <a:prstGeom prst="line">
              <a:avLst/>
            </a:prstGeom>
            <a:ln w="38100" cap="rnd">
              <a:solidFill>
                <a:srgbClr val="FFFFFF"/>
              </a:solidFill>
              <a:prstDash val="solid"/>
              <a:headEnd type="none" w="sm" len="sm"/>
              <a:tailEnd type="none" w="sm" len="sm"/>
            </a:ln>
          </p:spPr>
        </p:sp>
        <p:sp>
          <p:nvSpPr>
            <p:cNvPr id="8" name="AutoShape 8"/>
            <p:cNvSpPr/>
            <p:nvPr/>
          </p:nvSpPr>
          <p:spPr>
            <a:xfrm>
              <a:off x="1192" y="7139860"/>
              <a:ext cx="2003128" cy="0"/>
            </a:xfrm>
            <a:prstGeom prst="line">
              <a:avLst/>
            </a:prstGeom>
            <a:ln w="38100" cap="rnd">
              <a:solidFill>
                <a:srgbClr val="FFFFFF"/>
              </a:solidFill>
              <a:prstDash val="solid"/>
              <a:headEnd type="none" w="sm" len="sm"/>
              <a:tailEnd type="none" w="sm" len="sm"/>
            </a:ln>
          </p:spPr>
        </p:sp>
        <p:sp>
          <p:nvSpPr>
            <p:cNvPr id="9" name="AutoShape 9"/>
            <p:cNvSpPr/>
            <p:nvPr/>
          </p:nvSpPr>
          <p:spPr>
            <a:xfrm>
              <a:off x="1192" y="3738862"/>
              <a:ext cx="2003128" cy="0"/>
            </a:xfrm>
            <a:prstGeom prst="line">
              <a:avLst/>
            </a:prstGeom>
            <a:ln w="38100" cap="rnd">
              <a:solidFill>
                <a:srgbClr val="FFFFFF"/>
              </a:solidFill>
              <a:prstDash val="solid"/>
              <a:headEnd type="none" w="sm" len="sm"/>
              <a:tailEnd type="none" w="sm" len="sm"/>
            </a:ln>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677</Words>
  <Application>Microsoft Office PowerPoint</Application>
  <PresentationFormat>Custom</PresentationFormat>
  <Paragraphs>57</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Calibri</vt:lpstr>
      <vt:lpstr>Libre Baskerville Italics</vt:lpstr>
      <vt:lpstr>HK Grotesk Bold</vt:lpstr>
      <vt:lpstr>HK Grotesk</vt:lpstr>
      <vt:lpstr>Forum</vt:lpstr>
      <vt:lpstr>Arial</vt:lpstr>
      <vt:lpstr>Libre Baskerville</vt:lpstr>
      <vt:lpstr>Libre Baskerville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interplay between Competition law and Consumers in the EU Circular Economy</dc:title>
  <dc:creator>Alexandra Burdulea</dc:creator>
  <cp:lastModifiedBy>Alexandra Burdulea</cp:lastModifiedBy>
  <cp:revision>1</cp:revision>
  <dcterms:created xsi:type="dcterms:W3CDTF">2006-08-16T00:00:00Z</dcterms:created>
  <dcterms:modified xsi:type="dcterms:W3CDTF">2024-09-01T06:19:19Z</dcterms:modified>
  <dc:identifier>DAGKXZyC09o</dc:identifier>
</cp:coreProperties>
</file>