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4" r:id="rId7"/>
    <p:sldId id="266" r:id="rId8"/>
    <p:sldId id="265" r:id="rId9"/>
    <p:sldId id="261" r:id="rId10"/>
    <p:sldId id="267" r:id="rId11"/>
    <p:sldId id="268" r:id="rId12"/>
    <p:sldId id="269" r:id="rId13"/>
  </p:sldIdLst>
  <p:sldSz cx="12192000" cy="6858000"/>
  <p:notesSz cx="6799263" cy="99298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4632" autoAdjust="0"/>
  </p:normalViewPr>
  <p:slideViewPr>
    <p:cSldViewPr snapToGrid="0">
      <p:cViewPr varScale="1">
        <p:scale>
          <a:sx n="119" d="100"/>
          <a:sy n="119" d="100"/>
        </p:scale>
        <p:origin x="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DAB39-AD3D-4969-BBF3-48ACCDC3116C}" type="datetimeFigureOut">
              <a:rPr lang="sv-SE" smtClean="0"/>
              <a:t>2024-09-15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26377-D2A5-4EA8-96B4-26E567EDB5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484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26377-D2A5-4EA8-96B4-26E567EDB5C8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45960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26377-D2A5-4EA8-96B4-26E567EDB5C8}" type="slidenum">
              <a:rPr lang="sv-SE" smtClean="0"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20742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Umeå Universitet Logotyp&#10;">
            <a:extLst>
              <a:ext uri="{FF2B5EF4-FFF2-40B4-BE49-F238E27FC236}">
                <a16:creationId xmlns:a16="http://schemas.microsoft.com/office/drawing/2014/main" id="{7E57C8B5-EC70-D918-2EB5-A0FA5D39B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4000" y="569702"/>
            <a:ext cx="2844000" cy="908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00" y="2015067"/>
            <a:ext cx="10969200" cy="1512480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D6100D2-DFCF-EDD4-1637-CBF15E00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00" y="3813054"/>
            <a:ext cx="10969200" cy="102271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17B5F62B-F422-9B48-F7F7-AD094BC04D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2000" y="6086643"/>
            <a:ext cx="10969200" cy="49136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Ange datum, Enhet/fakultet/institution/projekt, Namn</a:t>
            </a:r>
          </a:p>
        </p:txBody>
      </p:sp>
    </p:spTree>
    <p:extLst>
      <p:ext uri="{BB962C8B-B14F-4D97-AF65-F5344CB8AC3E}">
        <p14:creationId xmlns:p14="http://schemas.microsoft.com/office/powerpoint/2010/main" val="2554023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umesamisk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Umeå Universitet Logotyp&#10;">
            <a:extLst>
              <a:ext uri="{FF2B5EF4-FFF2-40B4-BE49-F238E27FC236}">
                <a16:creationId xmlns:a16="http://schemas.microsoft.com/office/drawing/2014/main" id="{ECBEF057-6550-1C4D-827D-D342F3BF4E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439" y="546400"/>
            <a:ext cx="3879122" cy="100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00" y="2015067"/>
            <a:ext cx="10969200" cy="1512480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D6100D2-DFCF-EDD4-1637-CBF15E00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00" y="3813054"/>
            <a:ext cx="10969200" cy="102271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17B5F62B-F422-9B48-F7F7-AD094BC04D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2000" y="6086643"/>
            <a:ext cx="10969200" cy="49136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Ange datum, Enhet/fakultet/institution/projekt, Namn</a:t>
            </a:r>
          </a:p>
        </p:txBody>
      </p:sp>
    </p:spTree>
    <p:extLst>
      <p:ext uri="{BB962C8B-B14F-4D97-AF65-F5344CB8AC3E}">
        <p14:creationId xmlns:p14="http://schemas.microsoft.com/office/powerpoint/2010/main" val="3855586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773354-CA18-33FB-CD86-1C0D593547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7E17AE-4DB3-459F-5C7F-EE713AB1BDB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1256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16BD677-BCDC-72C0-B958-072FF5B7F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998" y="271101"/>
            <a:ext cx="109692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C13C4F-7BC5-F6D9-18B5-D2A4CDACD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12000" y="1620000"/>
            <a:ext cx="5040000" cy="403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13F041F-784B-F457-8AEC-FDF2AFB1FD1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41198" y="1620000"/>
            <a:ext cx="5040000" cy="403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33742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16BD677-BCDC-72C0-B958-072FF5B7F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998" y="271101"/>
            <a:ext cx="109692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C13C4F-7BC5-F6D9-18B5-D2A4CDACD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12000" y="1620000"/>
            <a:ext cx="5040000" cy="403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7A7CF765-689D-4910-FBF1-6FE96A290A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2473" y="1620000"/>
            <a:ext cx="5038725" cy="403225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Klicka på ikonen och lägg till bild</a:t>
            </a:r>
          </a:p>
        </p:txBody>
      </p:sp>
    </p:spTree>
    <p:extLst>
      <p:ext uri="{BB962C8B-B14F-4D97-AF65-F5344CB8AC3E}">
        <p14:creationId xmlns:p14="http://schemas.microsoft.com/office/powerpoint/2010/main" val="60070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16BD677-BCDC-72C0-B958-072FF5B7F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998" y="271101"/>
            <a:ext cx="109692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7A7CF765-689D-4910-FBF1-6FE96A290A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1998" y="1620000"/>
            <a:ext cx="5038725" cy="403225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Klicka på ikonen och lägg till bild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C13C4F-7BC5-F6D9-18B5-D2A4CDACD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41198" y="1620000"/>
            <a:ext cx="5040000" cy="403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61203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ög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16BD677-BCDC-72C0-B958-072FF5B7F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998" y="271101"/>
            <a:ext cx="503753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C13C4F-7BC5-F6D9-18B5-D2A4CDACD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12000" y="1620000"/>
            <a:ext cx="5040000" cy="403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7A7CF765-689D-4910-FBF1-6FE96A290A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2473" y="0"/>
            <a:ext cx="564952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Klicka på ikonen och lägg till bild</a:t>
            </a:r>
          </a:p>
        </p:txBody>
      </p:sp>
    </p:spTree>
    <p:extLst>
      <p:ext uri="{BB962C8B-B14F-4D97-AF65-F5344CB8AC3E}">
        <p14:creationId xmlns:p14="http://schemas.microsoft.com/office/powerpoint/2010/main" val="830407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7A7CF765-689D-4910-FBF1-6FE96A290A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4960871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Klicka på ikonen och lägg till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65CAE92-2CF2-3D63-184C-398AB77C9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8" y="5075274"/>
            <a:ext cx="10969200" cy="58322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4412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text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9F5E8F33-AD01-232E-1FF1-738E26B144A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0075 w 12193200"/>
              <a:gd name="connsiteY0" fmla="*/ 642444 h 6858000"/>
              <a:gd name="connsiteX1" fmla="*/ 600075 w 12193200"/>
              <a:gd name="connsiteY1" fmla="*/ 5654675 h 6858000"/>
              <a:gd name="connsiteX2" fmla="*/ 5897526 w 12193200"/>
              <a:gd name="connsiteY2" fmla="*/ 5654675 h 6858000"/>
              <a:gd name="connsiteX3" fmla="*/ 5897526 w 12193200"/>
              <a:gd name="connsiteY3" fmla="*/ 642444 h 6858000"/>
              <a:gd name="connsiteX4" fmla="*/ 0 w 12193200"/>
              <a:gd name="connsiteY4" fmla="*/ 0 h 6858000"/>
              <a:gd name="connsiteX5" fmla="*/ 12193200 w 12193200"/>
              <a:gd name="connsiteY5" fmla="*/ 0 h 6858000"/>
              <a:gd name="connsiteX6" fmla="*/ 12193200 w 12193200"/>
              <a:gd name="connsiteY6" fmla="*/ 6858000 h 6858000"/>
              <a:gd name="connsiteX7" fmla="*/ 0 w 121932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3200" h="6858000">
                <a:moveTo>
                  <a:pt x="600075" y="642444"/>
                </a:moveTo>
                <a:lnTo>
                  <a:pt x="600075" y="5654675"/>
                </a:lnTo>
                <a:lnTo>
                  <a:pt x="5897526" y="5654675"/>
                </a:lnTo>
                <a:lnTo>
                  <a:pt x="5897526" y="642444"/>
                </a:lnTo>
                <a:close/>
                <a:moveTo>
                  <a:pt x="0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Klicka på ikonen och lägg till bild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116BD677-BCDC-72C0-B958-072FF5B7F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5043" y="992070"/>
            <a:ext cx="4655904" cy="10440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C13C4F-7BC5-F6D9-18B5-D2A4CDACD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25198" y="2347478"/>
            <a:ext cx="4658187" cy="29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20201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med text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581D8E0-AA1D-3978-88F8-7D53EDB558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383214 w 12193200"/>
              <a:gd name="connsiteY0" fmla="*/ 668215 h 6858000"/>
              <a:gd name="connsiteX1" fmla="*/ 6383214 w 12193200"/>
              <a:gd name="connsiteY1" fmla="*/ 5654675 h 6858000"/>
              <a:gd name="connsiteX2" fmla="*/ 11588265 w 12193200"/>
              <a:gd name="connsiteY2" fmla="*/ 5654675 h 6858000"/>
              <a:gd name="connsiteX3" fmla="*/ 11588265 w 12193200"/>
              <a:gd name="connsiteY3" fmla="*/ 668215 h 6858000"/>
              <a:gd name="connsiteX4" fmla="*/ 0 w 12193200"/>
              <a:gd name="connsiteY4" fmla="*/ 0 h 6858000"/>
              <a:gd name="connsiteX5" fmla="*/ 12193200 w 12193200"/>
              <a:gd name="connsiteY5" fmla="*/ 0 h 6858000"/>
              <a:gd name="connsiteX6" fmla="*/ 12193200 w 12193200"/>
              <a:gd name="connsiteY6" fmla="*/ 6858000 h 6858000"/>
              <a:gd name="connsiteX7" fmla="*/ 0 w 121932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3200" h="6858000">
                <a:moveTo>
                  <a:pt x="6383214" y="668215"/>
                </a:moveTo>
                <a:lnTo>
                  <a:pt x="6383214" y="5654675"/>
                </a:lnTo>
                <a:lnTo>
                  <a:pt x="11588265" y="5654675"/>
                </a:lnTo>
                <a:lnTo>
                  <a:pt x="11588265" y="668215"/>
                </a:lnTo>
                <a:close/>
                <a:moveTo>
                  <a:pt x="0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Klicka på ikonen och lägg till bild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116BD677-BCDC-72C0-B958-072FF5B7F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5212" y="992070"/>
            <a:ext cx="4655904" cy="10440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C13C4F-7BC5-F6D9-18B5-D2A4CDACD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675367" y="2347478"/>
            <a:ext cx="4658187" cy="29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4967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581D8E0-AA1D-3978-88F8-7D53EDB558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80000" anchor="ctr" anchorCtr="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Klicka på ikonen och lägg till bild</a:t>
            </a:r>
          </a:p>
        </p:txBody>
      </p:sp>
    </p:spTree>
    <p:extLst>
      <p:ext uri="{BB962C8B-B14F-4D97-AF65-F5344CB8AC3E}">
        <p14:creationId xmlns:p14="http://schemas.microsoft.com/office/powerpoint/2010/main" val="56422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0F5FC61C-3894-5BF6-4A40-0C63B511C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</p:spTree>
    <p:extLst>
      <p:ext uri="{BB962C8B-B14F-4D97-AF65-F5344CB8AC3E}">
        <p14:creationId xmlns:p14="http://schemas.microsoft.com/office/powerpoint/2010/main" val="3826639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9098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sv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7E57C8B5-EC70-D918-2EB5-A0FA5D39B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000" y="5493394"/>
            <a:ext cx="2556000" cy="81608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00" y="773723"/>
            <a:ext cx="10969200" cy="2215662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D6100D2-DFCF-EDD4-1637-CBF15E00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00" y="3274892"/>
            <a:ext cx="10969200" cy="11212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</p:spTree>
    <p:extLst>
      <p:ext uri="{BB962C8B-B14F-4D97-AF65-F5344CB8AC3E}">
        <p14:creationId xmlns:p14="http://schemas.microsoft.com/office/powerpoint/2010/main" val="214631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ros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00" y="773723"/>
            <a:ext cx="10969200" cy="2215662"/>
          </a:xfrm>
        </p:spPr>
        <p:txBody>
          <a:bodyPr anchor="b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D6100D2-DFCF-EDD4-1637-CBF15E00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00" y="3274892"/>
            <a:ext cx="10969200" cy="11212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788D49A-337C-E744-6FE8-70D62657F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4507" y="5492281"/>
            <a:ext cx="2559493" cy="81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87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grö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00" y="773723"/>
            <a:ext cx="10969200" cy="2215662"/>
          </a:xfrm>
        </p:spPr>
        <p:txBody>
          <a:bodyPr anchor="b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D6100D2-DFCF-EDD4-1637-CBF15E00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00" y="3274892"/>
            <a:ext cx="10969200" cy="11212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788D49A-337C-E744-6FE8-70D62657F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4507" y="5492281"/>
            <a:ext cx="2559493" cy="81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32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bei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00" y="773723"/>
            <a:ext cx="10969200" cy="2215662"/>
          </a:xfrm>
        </p:spPr>
        <p:txBody>
          <a:bodyPr anchor="b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D6100D2-DFCF-EDD4-1637-CBF15E00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00" y="3274892"/>
            <a:ext cx="10969200" cy="11212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788D49A-337C-E744-6FE8-70D62657F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4507" y="5492281"/>
            <a:ext cx="2559493" cy="81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31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grå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00" y="773723"/>
            <a:ext cx="10969200" cy="2215662"/>
          </a:xfrm>
        </p:spPr>
        <p:txBody>
          <a:bodyPr anchor="b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D6100D2-DFCF-EDD4-1637-CBF15E00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00" y="3274892"/>
            <a:ext cx="10969200" cy="11212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788D49A-337C-E744-6FE8-70D62657F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4507" y="5492281"/>
            <a:ext cx="2559493" cy="81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83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bi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66368CA0-4F0D-9E8B-6BB5-BEEC3380C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7E57C8B5-EC70-D918-2EB5-A0FA5D39B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000" y="5493394"/>
            <a:ext cx="2556000" cy="81608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00" y="773723"/>
            <a:ext cx="10969200" cy="2215662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D6100D2-DFCF-EDD4-1637-CBF15E00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00" y="3274892"/>
            <a:ext cx="10969200" cy="11212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</p:spTree>
    <p:extLst>
      <p:ext uri="{BB962C8B-B14F-4D97-AF65-F5344CB8AC3E}">
        <p14:creationId xmlns:p14="http://schemas.microsoft.com/office/powerpoint/2010/main" val="4034654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7E57C8B5-EC70-D918-2EB5-A0FA5D39B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4000" y="569702"/>
            <a:ext cx="2844000" cy="908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1400" y="2672760"/>
            <a:ext cx="10969200" cy="1512480"/>
          </a:xfrm>
        </p:spPr>
        <p:txBody>
          <a:bodyPr anchor="ctr" anchorCtr="0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och skriv tackfras</a:t>
            </a:r>
          </a:p>
        </p:txBody>
      </p:sp>
    </p:spTree>
    <p:extLst>
      <p:ext uri="{BB962C8B-B14F-4D97-AF65-F5344CB8AC3E}">
        <p14:creationId xmlns:p14="http://schemas.microsoft.com/office/powerpoint/2010/main" val="2048550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umesamisk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ECBEF057-6550-1C4D-827D-D342F3BF4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439" y="546400"/>
            <a:ext cx="3879122" cy="100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5762F03-3ABF-C9FF-C569-C2402F2528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1400" y="2672760"/>
            <a:ext cx="10969200" cy="1512480"/>
          </a:xfrm>
        </p:spPr>
        <p:txBody>
          <a:bodyPr anchor="ctr" anchorCtr="0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och skriv tackfras</a:t>
            </a:r>
          </a:p>
        </p:txBody>
      </p:sp>
    </p:spTree>
    <p:extLst>
      <p:ext uri="{BB962C8B-B14F-4D97-AF65-F5344CB8AC3E}">
        <p14:creationId xmlns:p14="http://schemas.microsoft.com/office/powerpoint/2010/main" val="410552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BE65A68-A2E8-A3E5-490F-DADD4C6E1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8" y="271101"/>
            <a:ext cx="10969200" cy="1044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CA00A3-ED0A-8C2F-4317-1E50FF694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620000"/>
            <a:ext cx="8640000" cy="403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D306764-62BD-F254-9296-0A37585D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00" y="6025072"/>
            <a:ext cx="1905772" cy="415805"/>
          </a:xfrm>
          <a:prstGeom prst="rect">
            <a:avLst/>
          </a:prstGeom>
        </p:spPr>
      </p:pic>
      <p:sp>
        <p:nvSpPr>
          <p:cNvPr id="8" name="xxLanguageTextBox">
            <a:extLst>
              <a:ext uri="{FF2B5EF4-FFF2-40B4-BE49-F238E27FC236}">
                <a16:creationId xmlns:a16="http://schemas.microsoft.com/office/drawing/2014/main" id="{3F01CA0A-DC90-E0FD-EDFE-4270BCC8CA9A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22B3848-7EED-1F08-14B0-C4C8240A1D7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363325" y="63500"/>
            <a:ext cx="78740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Begränsad delning</a:t>
            </a:r>
          </a:p>
        </p:txBody>
      </p:sp>
    </p:spTree>
    <p:extLst>
      <p:ext uri="{BB962C8B-B14F-4D97-AF65-F5344CB8AC3E}">
        <p14:creationId xmlns:p14="http://schemas.microsoft.com/office/powerpoint/2010/main" val="217692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0" r:id="rId3"/>
    <p:sldLayoutId id="2147483652" r:id="rId4"/>
    <p:sldLayoutId id="2147483656" r:id="rId5"/>
    <p:sldLayoutId id="2147483658" r:id="rId6"/>
    <p:sldLayoutId id="2147483659" r:id="rId7"/>
    <p:sldLayoutId id="2147483669" r:id="rId8"/>
    <p:sldLayoutId id="2147483670" r:id="rId9"/>
    <p:sldLayoutId id="2147483671" r:id="rId10"/>
    <p:sldLayoutId id="2147483672" r:id="rId11"/>
    <p:sldLayoutId id="2147483654" r:id="rId12"/>
    <p:sldLayoutId id="2147483655" r:id="rId13"/>
    <p:sldLayoutId id="2147483674" r:id="rId14"/>
    <p:sldLayoutId id="2147483663" r:id="rId15"/>
    <p:sldLayoutId id="2147483665" r:id="rId16"/>
    <p:sldLayoutId id="2147483666" r:id="rId17"/>
    <p:sldLayoutId id="2147483667" r:id="rId18"/>
    <p:sldLayoutId id="2147483668" r:id="rId19"/>
    <p:sldLayoutId id="2147483673" r:id="rId20"/>
    <p:sldLayoutId id="214748366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016" userDrawn="1">
          <p15:clr>
            <a:srgbClr val="F26B43"/>
          </p15:clr>
        </p15:guide>
        <p15:guide id="3" orient="horz" pos="168" userDrawn="1">
          <p15:clr>
            <a:srgbClr val="F26B43"/>
          </p15:clr>
        </p15:guide>
        <p15:guide id="4" orient="horz" pos="356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78" userDrawn="1">
          <p15:clr>
            <a:srgbClr val="F26B43"/>
          </p15:clr>
        </p15:guide>
        <p15:guide id="7" pos="7299" userDrawn="1">
          <p15:clr>
            <a:srgbClr val="F26B43"/>
          </p15:clr>
        </p15:guide>
        <p15:guide id="8" orient="horz" pos="8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918CBC1-AF90-E460-579D-E885FF45A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000" y="2015066"/>
            <a:ext cx="10969200" cy="2099733"/>
          </a:xfrm>
        </p:spPr>
        <p:txBody>
          <a:bodyPr/>
          <a:lstStyle/>
          <a:p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Electronic </a:t>
            </a:r>
            <a:r>
              <a:rPr lang="sv-SE" dirty="0" err="1"/>
              <a:t>identification</a:t>
            </a:r>
            <a:br>
              <a:rPr lang="sv-SE" dirty="0"/>
            </a:br>
            <a:r>
              <a:rPr lang="sv-SE" dirty="0"/>
              <a:t>as </a:t>
            </a:r>
            <a:r>
              <a:rPr lang="sv-SE" dirty="0" err="1"/>
              <a:t>aTool</a:t>
            </a:r>
            <a:r>
              <a:rPr lang="sv-SE" dirty="0"/>
              <a:t> for </a:t>
            </a:r>
            <a:r>
              <a:rPr lang="sv-SE" dirty="0" err="1"/>
              <a:t>Economic</a:t>
            </a:r>
            <a:r>
              <a:rPr lang="sv-SE" dirty="0"/>
              <a:t> </a:t>
            </a:r>
            <a:r>
              <a:rPr lang="sv-SE" dirty="0" err="1"/>
              <a:t>Violence</a:t>
            </a:r>
            <a:endParaRPr lang="sv-SE" dirty="0"/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EB40109-3CDD-9FCB-C34D-633244240F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LL.D &amp; </a:t>
            </a:r>
            <a:r>
              <a:rPr lang="sv-SE" dirty="0" err="1"/>
              <a:t>associate</a:t>
            </a:r>
            <a:r>
              <a:rPr lang="sv-SE" dirty="0"/>
              <a:t> prof. Ann-Sofie Henrikson </a:t>
            </a:r>
          </a:p>
          <a:p>
            <a:r>
              <a:rPr lang="sv-SE" dirty="0" err="1"/>
              <a:t>Associate</a:t>
            </a:r>
            <a:r>
              <a:rPr lang="sv-SE" dirty="0"/>
              <a:t> prof. Charlott Nyman</a:t>
            </a:r>
          </a:p>
          <a:p>
            <a:r>
              <a:rPr lang="sv-SE" dirty="0"/>
              <a:t>Prof. Lars Evertsson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1FE1D6C8-E32B-5DA6-7574-2F0929A787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IACL 17th September 2024</a:t>
            </a:r>
          </a:p>
        </p:txBody>
      </p:sp>
    </p:spTree>
    <p:extLst>
      <p:ext uri="{BB962C8B-B14F-4D97-AF65-F5344CB8AC3E}">
        <p14:creationId xmlns:p14="http://schemas.microsoft.com/office/powerpoint/2010/main" val="14971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7718C0-177D-898B-2649-B86CC789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74" y="324678"/>
            <a:ext cx="10969198" cy="1802296"/>
          </a:xfrm>
        </p:spPr>
        <p:txBody>
          <a:bodyPr/>
          <a:lstStyle/>
          <a:p>
            <a:pPr algn="ctr"/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en-US" b="1" dirty="0"/>
              <a:t>A three-year interdisciplinary research project</a:t>
            </a:r>
            <a:br>
              <a:rPr lang="en-US" b="1" dirty="0"/>
            </a:br>
            <a:br>
              <a:rPr lang="en-US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A7B4BD-AF6E-C41C-1BD0-33127344A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00" y="1619999"/>
            <a:ext cx="10962572" cy="4237461"/>
          </a:xfrm>
        </p:spPr>
        <p:txBody>
          <a:bodyPr vert="horz" lIns="0" tIns="0" rIns="0" bIns="0" rtlCol="0" anchor="t">
            <a:noAutofit/>
          </a:bodyPr>
          <a:lstStyle/>
          <a:p>
            <a:pPr marL="457200" lvl="1" indent="0" algn="ctr">
              <a:buNone/>
            </a:pPr>
            <a:r>
              <a:rPr lang="en-US" b="1" dirty="0"/>
              <a:t>Economic violence among women who have been victims of intimate partner violence</a:t>
            </a:r>
          </a:p>
          <a:p>
            <a:pPr lvl="1"/>
            <a:endParaRPr lang="en-US" b="0" i="0" dirty="0">
              <a:solidFill>
                <a:srgbClr val="3C4043"/>
              </a:solidFill>
              <a:effectLst/>
              <a:highlight>
                <a:srgbClr val="D2E3FC"/>
              </a:highlight>
              <a:latin typeface="Roboto" panose="02000000000000000000" pitchFamily="2" charset="0"/>
            </a:endParaRPr>
          </a:p>
          <a:p>
            <a:pPr marR="0" lvl="1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A jurisprudential and sociological study</a:t>
            </a:r>
          </a:p>
          <a:p>
            <a:pPr marL="457200" marR="0" lvl="1" indent="0" fontAlgn="auto"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dirty="0"/>
          </a:p>
          <a:p>
            <a:pPr lvl="1"/>
            <a:r>
              <a:rPr lang="en-US" dirty="0"/>
              <a:t>Aim of the study: </a:t>
            </a:r>
          </a:p>
          <a:p>
            <a:pPr lvl="2"/>
            <a:r>
              <a:rPr lang="en-US" dirty="0"/>
              <a:t>to better understand whether and how money can be used to inflict harm on a partner and what consequences this had for the woman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Based on in-depth interviews with 18 women about their economic situation before, during and after the end of the relationship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077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91DC800-4557-1DEA-C259-8F1FE8528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Financial situation 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345AF0D-C2F5-B939-A192-C8CE061C1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00" y="1620000"/>
            <a:ext cx="11288452" cy="4032000"/>
          </a:xfrm>
        </p:spPr>
        <p:txBody>
          <a:bodyPr/>
          <a:lstStyle/>
          <a:p>
            <a:endParaRPr lang="sv-SE" dirty="0"/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Before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relationship or the fraudulent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behaviour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began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Char char="–"/>
              <a:tabLst/>
              <a:defRPr/>
            </a:pP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Balanced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economy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having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a budget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that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made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ends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meet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man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began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to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take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control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of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her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finances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early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in the relationship</a:t>
            </a:r>
          </a:p>
          <a:p>
            <a:pPr marL="685800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Char char="–"/>
              <a:tabLst/>
              <a:defRPr/>
            </a:pPr>
            <a:r>
              <a:rPr lang="en-US" dirty="0">
                <a:solidFill>
                  <a:prstClr val="black"/>
                </a:solidFill>
                <a:latin typeface="Verdana"/>
              </a:rPr>
              <a:t>N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as isolated acts but followed a pattern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Char char="–"/>
              <a:tabLst/>
              <a:defRPr/>
            </a:pP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Usually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exercised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through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digital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device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Char char="–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By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using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her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eID (BankID)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he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gained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clear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access to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her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personal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economy</a:t>
            </a:r>
            <a:endParaRPr lang="sv-SE" dirty="0"/>
          </a:p>
          <a:p>
            <a:pPr lvl="1"/>
            <a:endParaRPr lang="sv-SE" dirty="0"/>
          </a:p>
          <a:p>
            <a:pPr lvl="1"/>
            <a:endParaRPr lang="sv-SE" dirty="0"/>
          </a:p>
          <a:p>
            <a:pPr lvl="1"/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68474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A8F3C2-B132-ECDC-19EB-025B130B6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00" y="343988"/>
            <a:ext cx="10969200" cy="1044000"/>
          </a:xfrm>
        </p:spPr>
        <p:txBody>
          <a:bodyPr/>
          <a:lstStyle/>
          <a:p>
            <a:pPr algn="ctr"/>
            <a:r>
              <a:rPr lang="sv-SE" dirty="0"/>
              <a:t>	eID in Sweden</a:t>
            </a:r>
            <a:br>
              <a:rPr lang="sv-SE" dirty="0"/>
            </a:br>
            <a:r>
              <a:rPr lang="sv-SE" dirty="0"/>
              <a:t>BankID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216C79-86C8-D5AB-7FFA-0FDBF6BA4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808" y="1387987"/>
            <a:ext cx="10751740" cy="4655003"/>
          </a:xfrm>
        </p:spPr>
        <p:txBody>
          <a:bodyPr/>
          <a:lstStyle/>
          <a:p>
            <a:r>
              <a:rPr lang="sv-SE" dirty="0" err="1"/>
              <a:t>Proof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ID for </a:t>
            </a:r>
            <a:r>
              <a:rPr lang="sv-SE" dirty="0" err="1"/>
              <a:t>oneself</a:t>
            </a:r>
            <a:r>
              <a:rPr lang="sv-SE" dirty="0"/>
              <a:t> </a:t>
            </a:r>
            <a:r>
              <a:rPr lang="sv-SE" dirty="0" err="1"/>
              <a:t>allows</a:t>
            </a:r>
            <a:r>
              <a:rPr lang="sv-SE" dirty="0"/>
              <a:t> </a:t>
            </a:r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into</a:t>
            </a:r>
            <a:r>
              <a:rPr lang="sv-SE" dirty="0"/>
              <a:t> </a:t>
            </a:r>
            <a:r>
              <a:rPr lang="sv-SE" dirty="0" err="1"/>
              <a:t>agreements</a:t>
            </a:r>
            <a:endParaRPr lang="sv-SE" dirty="0"/>
          </a:p>
          <a:p>
            <a:r>
              <a:rPr lang="en-US" dirty="0"/>
              <a:t>Security level 3 (advanced), art. 3 (11) and 26 </a:t>
            </a:r>
            <a:r>
              <a:rPr lang="en-US" dirty="0" err="1"/>
              <a:t>eIDAS</a:t>
            </a:r>
            <a:r>
              <a:rPr lang="en-US" dirty="0"/>
              <a:t>  </a:t>
            </a:r>
          </a:p>
          <a:p>
            <a:r>
              <a:rPr lang="en-US" dirty="0"/>
              <a:t>No need to visit a bank </a:t>
            </a:r>
          </a:p>
          <a:p>
            <a:r>
              <a:rPr lang="en-US" dirty="0"/>
              <a:t>Just to accept the terms of the agreement, </a:t>
            </a:r>
            <a:r>
              <a:rPr lang="en-US" dirty="0" err="1"/>
              <a:t>i.a</a:t>
            </a:r>
            <a:r>
              <a:rPr lang="en-US" dirty="0"/>
              <a:t> to protect the login details </a:t>
            </a:r>
            <a:endParaRPr lang="sv-SE" dirty="0"/>
          </a:p>
          <a:p>
            <a:r>
              <a:rPr lang="sv-SE" dirty="0" err="1"/>
              <a:t>Download</a:t>
            </a:r>
            <a:r>
              <a:rPr lang="sv-SE" dirty="0"/>
              <a:t> the BankID </a:t>
            </a:r>
            <a:r>
              <a:rPr lang="sv-SE" dirty="0" err="1"/>
              <a:t>app</a:t>
            </a:r>
            <a:r>
              <a:rPr lang="sv-SE" dirty="0"/>
              <a:t> from the Internet bank </a:t>
            </a:r>
            <a:r>
              <a:rPr lang="sv-SE" dirty="0" err="1"/>
              <a:t>with</a:t>
            </a:r>
            <a:r>
              <a:rPr lang="sv-SE" dirty="0"/>
              <a:t> a bank </a:t>
            </a:r>
            <a:r>
              <a:rPr lang="sv-SE" dirty="0" err="1"/>
              <a:t>card</a:t>
            </a:r>
            <a:r>
              <a:rPr lang="sv-SE" dirty="0"/>
              <a:t> and </a:t>
            </a:r>
            <a:r>
              <a:rPr lang="sv-SE" dirty="0" err="1"/>
              <a:t>associated</a:t>
            </a:r>
            <a:r>
              <a:rPr lang="sv-SE" dirty="0"/>
              <a:t> PIN </a:t>
            </a:r>
            <a:r>
              <a:rPr lang="sv-SE" dirty="0" err="1"/>
              <a:t>code</a:t>
            </a:r>
            <a:endParaRPr lang="en-US" dirty="0"/>
          </a:p>
          <a:p>
            <a:endParaRPr lang="sv-SE" dirty="0"/>
          </a:p>
          <a:p>
            <a:r>
              <a:rPr lang="sv-SE" dirty="0" err="1"/>
              <a:t>With</a:t>
            </a:r>
            <a:r>
              <a:rPr lang="sv-SE" dirty="0"/>
              <a:t> an </a:t>
            </a:r>
            <a:r>
              <a:rPr lang="sv-SE" dirty="0" err="1"/>
              <a:t>individual’s</a:t>
            </a:r>
            <a:r>
              <a:rPr lang="sv-SE" dirty="0"/>
              <a:t> BankID it is </a:t>
            </a:r>
            <a:r>
              <a:rPr lang="sv-SE" dirty="0" err="1"/>
              <a:t>possible</a:t>
            </a:r>
            <a:r>
              <a:rPr lang="sv-SE" dirty="0"/>
              <a:t> to </a:t>
            </a:r>
            <a:r>
              <a:rPr lang="sv-SE" dirty="0" err="1"/>
              <a:t>download</a:t>
            </a:r>
            <a:r>
              <a:rPr lang="sv-SE" dirty="0"/>
              <a:t> </a:t>
            </a:r>
            <a:r>
              <a:rPr lang="sv-SE" dirty="0" err="1"/>
              <a:t>four</a:t>
            </a:r>
            <a:r>
              <a:rPr lang="sv-SE" dirty="0"/>
              <a:t> </a:t>
            </a:r>
            <a:r>
              <a:rPr lang="sv-SE" dirty="0" err="1"/>
              <a:t>additional</a:t>
            </a:r>
            <a:r>
              <a:rPr lang="sv-SE" dirty="0"/>
              <a:t> </a:t>
            </a:r>
            <a:r>
              <a:rPr lang="sv-SE" dirty="0" err="1"/>
              <a:t>BankIDs</a:t>
            </a:r>
            <a:r>
              <a:rPr lang="sv-SE" dirty="0"/>
              <a:t> on different </a:t>
            </a:r>
            <a:r>
              <a:rPr lang="sv-SE" dirty="0" err="1"/>
              <a:t>devices</a:t>
            </a:r>
            <a:endParaRPr lang="sv-SE" dirty="0"/>
          </a:p>
          <a:p>
            <a:r>
              <a:rPr lang="en-US" b="1" dirty="0"/>
              <a:t>Problem! It is not possible to know who is actually using the BankID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69968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D53733-3AFE-7163-20E2-6FB167010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8" y="271100"/>
            <a:ext cx="10969200" cy="1348899"/>
          </a:xfrm>
        </p:spPr>
        <p:txBody>
          <a:bodyPr/>
          <a:lstStyle/>
          <a:p>
            <a:pPr algn="ctr"/>
            <a:r>
              <a:rPr lang="sv-SE" dirty="0" err="1"/>
              <a:t>Gaining</a:t>
            </a:r>
            <a:r>
              <a:rPr lang="sv-SE" dirty="0"/>
              <a:t> access to a </a:t>
            </a:r>
            <a:r>
              <a:rPr lang="sv-SE" dirty="0" err="1"/>
              <a:t>partner’s</a:t>
            </a:r>
            <a:r>
              <a:rPr lang="sv-SE" dirty="0"/>
              <a:t> digital </a:t>
            </a:r>
            <a:r>
              <a:rPr lang="sv-SE" dirty="0" err="1"/>
              <a:t>financial</a:t>
            </a:r>
            <a:r>
              <a:rPr lang="sv-SE" dirty="0"/>
              <a:t> services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8587BD-93BA-35D9-65A3-F665F941D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99" y="1619999"/>
            <a:ext cx="8675219" cy="424097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Indirect access - threats and violence make her disclose her personal data</a:t>
            </a:r>
          </a:p>
          <a:p>
            <a:r>
              <a:rPr lang="en-US" dirty="0"/>
              <a:t>Direct access - he learned her PIN code without her knowing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cuts her off from her own use by creates a new </a:t>
            </a:r>
            <a:r>
              <a:rPr lang="en-US" dirty="0" err="1"/>
              <a:t>BankId</a:t>
            </a:r>
            <a:r>
              <a:rPr lang="en-US" dirty="0"/>
              <a:t> with a new code that she does not know</a:t>
            </a:r>
          </a:p>
          <a:p>
            <a:r>
              <a:rPr lang="en-US" dirty="0"/>
              <a:t>Voluntary sharing – “natural” within the context of an intimate couple relationship – sharing economic info an expression of trust, commitment, love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3778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DBC0D8-2180-45B6-149C-AB856A647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LEGAL PROTECTION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4B61A6-905D-5279-D9A6-DB42713BE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99" y="1620000"/>
            <a:ext cx="10731861" cy="4032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UNAUTHORISED TRANSACTIONS from the user´s account:</a:t>
            </a:r>
            <a:endParaRPr lang="en-US" dirty="0"/>
          </a:p>
          <a:p>
            <a:r>
              <a:rPr lang="en-US" dirty="0"/>
              <a:t>Debit card or transfer money with payment service Swish (like </a:t>
            </a:r>
            <a:r>
              <a:rPr lang="en-US" dirty="0" err="1"/>
              <a:t>PayM</a:t>
            </a:r>
            <a:r>
              <a:rPr lang="en-US" dirty="0"/>
              <a:t> or Venmo)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Art. 60 and 74 of Payment service in the internal market directive (2015/2366)</a:t>
            </a:r>
          </a:p>
          <a:p>
            <a:endParaRPr lang="sv-SE" dirty="0"/>
          </a:p>
          <a:p>
            <a:pPr lvl="1"/>
            <a:r>
              <a:rPr lang="en-US" dirty="0"/>
              <a:t>In Sweden: Consumer liability according to the extent of negligence, (payment responsibility from 33 € to the entire amount in event of gross negligence)</a:t>
            </a:r>
          </a:p>
          <a:p>
            <a:r>
              <a:rPr lang="en-US" dirty="0"/>
              <a:t>The consumer is obliged to protect their personal login details (PIN code)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371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DB2AA3-5E66-A16B-E25E-A5F05708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LEGAL PROTECTION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00A459-4B21-670B-9E75-16EC55ABA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/>
              <a:t>UNAUTHORISED CREDIT AGREEMENTS</a:t>
            </a:r>
          </a:p>
          <a:p>
            <a:r>
              <a:rPr lang="sv-SE" dirty="0"/>
              <a:t>For </a:t>
            </a:r>
            <a:r>
              <a:rPr lang="sv-SE" dirty="0" err="1"/>
              <a:t>example</a:t>
            </a:r>
            <a:r>
              <a:rPr lang="sv-SE" dirty="0"/>
              <a:t>: </a:t>
            </a:r>
            <a:r>
              <a:rPr lang="sv-SE" dirty="0" err="1"/>
              <a:t>purchase</a:t>
            </a:r>
            <a:r>
              <a:rPr lang="sv-SE" dirty="0"/>
              <a:t> or online </a:t>
            </a:r>
            <a:r>
              <a:rPr lang="sv-SE" dirty="0" err="1"/>
              <a:t>credits</a:t>
            </a:r>
            <a:endParaRPr lang="sv-SE" dirty="0"/>
          </a:p>
          <a:p>
            <a:r>
              <a:rPr lang="en-US" dirty="0"/>
              <a:t>No agreement due to lack of willingness of the parties</a:t>
            </a:r>
          </a:p>
          <a:p>
            <a:r>
              <a:rPr lang="en-US" i="1" dirty="0"/>
              <a:t>Condictio in </a:t>
            </a:r>
            <a:r>
              <a:rPr lang="en-US" i="1" dirty="0" err="1"/>
              <a:t>debiti</a:t>
            </a:r>
            <a:r>
              <a:rPr lang="en-US" i="1" dirty="0"/>
              <a:t> </a:t>
            </a:r>
            <a:r>
              <a:rPr lang="en-US" dirty="0"/>
              <a:t>– not directly applicable, but has been applied by the courts</a:t>
            </a:r>
          </a:p>
          <a:p>
            <a:r>
              <a:rPr lang="en-US" dirty="0"/>
              <a:t>The holder of the </a:t>
            </a:r>
            <a:r>
              <a:rPr lang="en-US" dirty="0" err="1"/>
              <a:t>eID</a:t>
            </a:r>
            <a:r>
              <a:rPr lang="en-US" dirty="0"/>
              <a:t> and the account has thus become liable for the repayment, even though the money was usually in the account for a very short time</a:t>
            </a:r>
          </a:p>
        </p:txBody>
      </p:sp>
    </p:spTree>
    <p:extLst>
      <p:ext uri="{BB962C8B-B14F-4D97-AF65-F5344CB8AC3E}">
        <p14:creationId xmlns:p14="http://schemas.microsoft.com/office/powerpoint/2010/main" val="330909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BD5966-2035-C458-29EA-DE90B07E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CONCLUSIONS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D214F5-459E-1548-1DB5-2B4F9D17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99" y="1620000"/>
            <a:ext cx="10705357" cy="4032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The woman's financial situation after leaving the relationship: </a:t>
            </a:r>
          </a:p>
          <a:p>
            <a:pPr lvl="1"/>
            <a:r>
              <a:rPr lang="en-US" dirty="0"/>
              <a:t>many are in debt</a:t>
            </a:r>
          </a:p>
          <a:p>
            <a:pPr lvl="1"/>
            <a:r>
              <a:rPr lang="en-US" dirty="0"/>
              <a:t>a new economic situation that means financial uncertainty</a:t>
            </a:r>
          </a:p>
          <a:p>
            <a:pPr lvl="1"/>
            <a:r>
              <a:rPr lang="en-US" dirty="0" err="1"/>
              <a:t>Unfamilar</a:t>
            </a:r>
            <a:r>
              <a:rPr lang="en-US" dirty="0"/>
              <a:t> terrain, lack of financial control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/>
              <a:t>financial uncertainty</a:t>
            </a:r>
          </a:p>
          <a:p>
            <a:pPr lvl="1"/>
            <a:endParaRPr lang="en-US" dirty="0"/>
          </a:p>
          <a:p>
            <a:r>
              <a:rPr lang="en-US" dirty="0"/>
              <a:t>The legal protection against </a:t>
            </a:r>
            <a:r>
              <a:rPr lang="en-US" dirty="0" err="1"/>
              <a:t>unauthorised</a:t>
            </a:r>
            <a:r>
              <a:rPr lang="en-US" dirty="0"/>
              <a:t> use is based on the assumption that primary threats to our financial security come from outside the family</a:t>
            </a:r>
          </a:p>
          <a:p>
            <a:r>
              <a:rPr lang="en-US" dirty="0"/>
              <a:t>The requirements to keep the PIN code secret or use biometric identification are difficult to enforce for those living with a partner/relative with dishonest intentions 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9456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874B8B-5EA2-4B5E-12B0-2F440656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READ MORE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8E13B4-B7EC-DC71-1766-AFB46630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Digitally facilitated economic abuse in the age of digital financial services – new risks for economic abuse in intimate partner violence, Journal of Gender-Based Violence, ISSN 2398-6808, Vol. 7, nr 3, s. 368-382 </a:t>
            </a:r>
          </a:p>
          <a:p>
            <a:endParaRPr lang="en-US" dirty="0"/>
          </a:p>
          <a:p>
            <a:r>
              <a:rPr lang="sv-SE" dirty="0"/>
              <a:t>E-legitimation som verktyg för ekonomiskt våld, (E-</a:t>
            </a:r>
            <a:r>
              <a:rPr lang="sv-SE" dirty="0" err="1"/>
              <a:t>identification</a:t>
            </a:r>
            <a:r>
              <a:rPr lang="sv-SE" dirty="0"/>
              <a:t> as a </a:t>
            </a:r>
            <a:r>
              <a:rPr lang="sv-SE" dirty="0" err="1"/>
              <a:t>tool</a:t>
            </a:r>
            <a:r>
              <a:rPr lang="sv-SE" dirty="0"/>
              <a:t> for </a:t>
            </a:r>
            <a:r>
              <a:rPr lang="sv-SE" dirty="0" err="1"/>
              <a:t>economic</a:t>
            </a:r>
            <a:r>
              <a:rPr lang="sv-SE" dirty="0"/>
              <a:t> </a:t>
            </a:r>
            <a:r>
              <a:rPr lang="sv-SE" dirty="0" err="1"/>
              <a:t>violence</a:t>
            </a:r>
            <a:r>
              <a:rPr lang="sv-SE" dirty="0"/>
              <a:t>), Svensk Juristtidning), ISSN 0039-6591, s. 579-596 </a:t>
            </a:r>
          </a:p>
        </p:txBody>
      </p:sp>
    </p:spTree>
    <p:extLst>
      <p:ext uri="{BB962C8B-B14F-4D97-AF65-F5344CB8AC3E}">
        <p14:creationId xmlns:p14="http://schemas.microsoft.com/office/powerpoint/2010/main" val="20344057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Sv"/>
</p:tagLst>
</file>

<file path=ppt/theme/theme1.xml><?xml version="1.0" encoding="utf-8"?>
<a:theme xmlns:a="http://schemas.openxmlformats.org/drawingml/2006/main" name="Umeå Universitet">
  <a:themeElements>
    <a:clrScheme name="Umeå Universitet">
      <a:dk1>
        <a:sysClr val="windowText" lastClr="000000"/>
      </a:dk1>
      <a:lt1>
        <a:sysClr val="window" lastClr="FFFFFF"/>
      </a:lt1>
      <a:dk2>
        <a:srgbClr val="5F5F5F"/>
      </a:dk2>
      <a:lt2>
        <a:srgbClr val="E6E6E6"/>
      </a:lt2>
      <a:accent1>
        <a:srgbClr val="2A4765"/>
      </a:accent1>
      <a:accent2>
        <a:srgbClr val="EABAB9"/>
      </a:accent2>
      <a:accent3>
        <a:srgbClr val="73A790"/>
      </a:accent3>
      <a:accent4>
        <a:srgbClr val="D7B17C"/>
      </a:accent4>
      <a:accent5>
        <a:srgbClr val="F1EFE4"/>
      </a:accent5>
      <a:accent6>
        <a:srgbClr val="EDDDDB"/>
      </a:accent6>
      <a:hlink>
        <a:srgbClr val="000000"/>
      </a:hlink>
      <a:folHlink>
        <a:srgbClr val="000000"/>
      </a:folHlink>
    </a:clrScheme>
    <a:fontScheme name="Umeå Universite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meå Universitet.potx" id="{A7D5170A-6E05-45CA-B935-22722AA193A3}" vid="{C54B3E37-254C-4B00-BAFB-BFE0B5ED6F6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364F286F6A474BA3A70920570BA7DB" ma:contentTypeVersion="8" ma:contentTypeDescription="Skapa ett nytt dokument." ma:contentTypeScope="" ma:versionID="6a6d198e245ca2c01966b7c12b9a1e5a">
  <xsd:schema xmlns:xsd="http://www.w3.org/2001/XMLSchema" xmlns:xs="http://www.w3.org/2001/XMLSchema" xmlns:p="http://schemas.microsoft.com/office/2006/metadata/properties" xmlns:ns2="110be2f1-720e-486f-9cc7-6c4b591793e1" targetNamespace="http://schemas.microsoft.com/office/2006/metadata/properties" ma:root="true" ma:fieldsID="f4fede16f9f8745d1db6dfb6c052b813" ns2:_="">
    <xsd:import namespace="110be2f1-720e-486f-9cc7-6c4b591793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be2f1-720e-486f-9cc7-6c4b591793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BC73641-AC5D-4F95-A669-65139047871E}">
  <ds:schemaRefs>
    <ds:schemaRef ds:uri="110be2f1-720e-486f-9cc7-6c4b591793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49B4831-4BB3-4BA8-92A6-C8F0123519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FBA08D-5972-4E8F-84AD-F72F03FC5879}">
  <ds:schemaRefs>
    <ds:schemaRef ds:uri="http://schemas.microsoft.com/office/2006/metadata/properties"/>
    <ds:schemaRef ds:uri="http://purl.org/dc/terms/"/>
    <ds:schemaRef ds:uri="http://purl.org/dc/dcmitype/"/>
    <ds:schemaRef ds:uri="110be2f1-720e-486f-9cc7-6c4b591793e1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13b610e-d3b5-490f-b165-988100e8232a}" enabled="1" method="Standard" siteId="{5a4ba6f9-f531-4f32-9467-398f19e69de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UMU_Presentation_SE</Template>
  <TotalTime>11185</TotalTime>
  <Words>659</Words>
  <Application>Microsoft Office PowerPoint</Application>
  <PresentationFormat>Bredbild</PresentationFormat>
  <Paragraphs>80</Paragraphs>
  <Slides>9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4" baseType="lpstr">
      <vt:lpstr>Arial</vt:lpstr>
      <vt:lpstr>Calibri</vt:lpstr>
      <vt:lpstr>Roboto</vt:lpstr>
      <vt:lpstr>Verdana</vt:lpstr>
      <vt:lpstr>Umeå Universitet</vt:lpstr>
      <vt:lpstr>  Electronic identification as aTool for Economic Violence</vt:lpstr>
      <vt:lpstr>           A three-year interdisciplinary research project  </vt:lpstr>
      <vt:lpstr>Financial situation </vt:lpstr>
      <vt:lpstr> eID in Sweden BankID </vt:lpstr>
      <vt:lpstr>Gaining access to a partner’s digital financial services</vt:lpstr>
      <vt:lpstr>LEGAL PROTECTION</vt:lpstr>
      <vt:lpstr>LEGAL PROTECTION</vt:lpstr>
      <vt:lpstr>CONCLUSIONS</vt:lpstr>
      <vt:lpstr>READ MORE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för Powerpoint</dc:title>
  <dc:creator>Ann-Sofie Henrikson</dc:creator>
  <cp:lastModifiedBy>Ann-Sofie Henrikson</cp:lastModifiedBy>
  <cp:revision>7</cp:revision>
  <cp:lastPrinted>2024-09-12T12:26:21Z</cp:lastPrinted>
  <dcterms:created xsi:type="dcterms:W3CDTF">2023-10-31T08:59:22Z</dcterms:created>
  <dcterms:modified xsi:type="dcterms:W3CDTF">2024-09-15T17:19:05Z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0x01010087364F286F6A474BA3A70920570BA7DB</vt:lpwstr>
  </property>
  <property fmtid="{D5CDD505-2E9C-101B-9397-08002B2CF9AE}" pid="3" name="ClassificationContentMarkingHeaderLocations">
    <vt:lpwstr>Umeå Universitet:5\Galleri:11</vt:lpwstr>
  </property>
  <property fmtid="{D5CDD505-2E9C-101B-9397-08002B2CF9AE}" pid="4" name="ClassificationContentMarkingHeaderText">
    <vt:lpwstr>Begränsad delning</vt:lpwstr>
  </property>
</Properties>
</file>