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3"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95"/>
  </p:normalViewPr>
  <p:slideViewPr>
    <p:cSldViewPr snapToGrid="0">
      <p:cViewPr varScale="1">
        <p:scale>
          <a:sx n="103" d="100"/>
          <a:sy n="103" d="100"/>
        </p:scale>
        <p:origin x="8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7" name="Date Placeholder 6"/>
          <p:cNvSpPr>
            <a:spLocks noGrp="1"/>
          </p:cNvSpPr>
          <p:nvPr>
            <p:ph type="dt" sz="half" idx="10"/>
          </p:nvPr>
        </p:nvSpPr>
        <p:spPr/>
        <p:txBody>
          <a:bodyPr/>
          <a:lstStyle/>
          <a:p>
            <a:fld id="{99256523-9F9C-AD48-977B-330703504A42}" type="datetimeFigureOut">
              <a:rPr lang="tr-TR" smtClean="0"/>
              <a:t>13.09.2024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16240673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9256523-9F9C-AD48-977B-330703504A42}" type="datetimeFigureOut">
              <a:rPr lang="tr-TR" smtClean="0"/>
              <a:t>13.09.2024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3229487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7" name="Date Placeholder 6"/>
          <p:cNvSpPr>
            <a:spLocks noGrp="1"/>
          </p:cNvSpPr>
          <p:nvPr>
            <p:ph type="dt" sz="half" idx="10"/>
          </p:nvPr>
        </p:nvSpPr>
        <p:spPr/>
        <p:txBody>
          <a:bodyPr/>
          <a:lstStyle/>
          <a:p>
            <a:fld id="{99256523-9F9C-AD48-977B-330703504A42}" type="datetimeFigureOut">
              <a:rPr lang="tr-TR" smtClean="0"/>
              <a:t>13.09.2024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208671193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8" name="Date Placeholder 7"/>
          <p:cNvSpPr>
            <a:spLocks noGrp="1"/>
          </p:cNvSpPr>
          <p:nvPr>
            <p:ph type="dt" sz="half" idx="10"/>
          </p:nvPr>
        </p:nvSpPr>
        <p:spPr/>
        <p:txBody>
          <a:bodyPr/>
          <a:lstStyle/>
          <a:p>
            <a:fld id="{99256523-9F9C-AD48-977B-330703504A42}" type="datetimeFigureOut">
              <a:rPr lang="tr-TR" smtClean="0"/>
              <a:t>13.09.2024</a:t>
            </a:fld>
            <a:endParaRPr lang="tr-TR"/>
          </a:p>
        </p:txBody>
      </p:sp>
      <p:sp>
        <p:nvSpPr>
          <p:cNvPr id="9" name="Footer Placeholder 8"/>
          <p:cNvSpPr>
            <a:spLocks noGrp="1"/>
          </p:cNvSpPr>
          <p:nvPr>
            <p:ph type="ftr" sz="quarter" idx="11"/>
          </p:nvPr>
        </p:nvSpPr>
        <p:spPr/>
        <p:txBody>
          <a:bodyPr/>
          <a:lstStyle/>
          <a:p>
            <a:endParaRPr lang="tr-TR"/>
          </a:p>
        </p:txBody>
      </p:sp>
      <p:sp>
        <p:nvSpPr>
          <p:cNvPr id="10" name="Slide Number Placeholder 9"/>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1858310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583436" y="3143250"/>
            <a:ext cx="4270248" cy="259677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7" name="Date Placeholder 6"/>
          <p:cNvSpPr>
            <a:spLocks noGrp="1"/>
          </p:cNvSpPr>
          <p:nvPr>
            <p:ph type="dt" sz="half" idx="10"/>
          </p:nvPr>
        </p:nvSpPr>
        <p:spPr/>
        <p:txBody>
          <a:bodyPr/>
          <a:lstStyle/>
          <a:p>
            <a:fld id="{99256523-9F9C-AD48-977B-330703504A42}" type="datetimeFigureOut">
              <a:rPr lang="tr-TR" smtClean="0"/>
              <a:t>13.09.2024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2AB2315-270B-9147-8DDD-31305C071E99}"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2956916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9256523-9F9C-AD48-977B-330703504A42}" type="datetimeFigureOut">
              <a:rPr lang="tr-TR" smtClean="0"/>
              <a:t>13.09.2024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203017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256523-9F9C-AD48-977B-330703504A42}" type="datetimeFigureOut">
              <a:rPr lang="tr-TR" smtClean="0"/>
              <a:t>13.09.2024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416080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9" name="Date Placeholder 8"/>
          <p:cNvSpPr>
            <a:spLocks noGrp="1"/>
          </p:cNvSpPr>
          <p:nvPr>
            <p:ph type="dt" sz="half" idx="10"/>
          </p:nvPr>
        </p:nvSpPr>
        <p:spPr/>
        <p:txBody>
          <a:bodyPr/>
          <a:lstStyle/>
          <a:p>
            <a:fld id="{99256523-9F9C-AD48-977B-330703504A42}" type="datetimeFigureOut">
              <a:rPr lang="tr-TR" smtClean="0"/>
              <a:t>13.09.2024</a:t>
            </a:fld>
            <a:endParaRPr lang="tr-T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tr-TR"/>
          </a:p>
        </p:txBody>
      </p:sp>
      <p:sp>
        <p:nvSpPr>
          <p:cNvPr id="11" name="Slide Number Placeholder 10"/>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3298382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9256523-9F9C-AD48-977B-330703504A42}" type="datetimeFigureOut">
              <a:rPr lang="tr-TR" smtClean="0"/>
              <a:t>13.09.2024</a:t>
            </a:fld>
            <a:endParaRPr lang="tr-T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tr-TR"/>
          </a:p>
        </p:txBody>
      </p:sp>
      <p:sp>
        <p:nvSpPr>
          <p:cNvPr id="10" name="Slide Number Placeholder 9"/>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420075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9256523-9F9C-AD48-977B-330703504A42}" type="datetimeFigureOut">
              <a:rPr lang="tr-TR" smtClean="0"/>
              <a:t>13.09.2024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1237756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9256523-9F9C-AD48-977B-330703504A42}" type="datetimeFigureOut">
              <a:rPr lang="tr-TR" smtClean="0"/>
              <a:t>13.09.2024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3301830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9256523-9F9C-AD48-977B-330703504A42}" type="datetimeFigureOut">
              <a:rPr lang="tr-TR" smtClean="0"/>
              <a:t>13.09.2024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2AB2315-270B-9147-8DDD-31305C071E99}" type="slidenum">
              <a:rPr lang="tr-TR" smtClean="0"/>
              <a:t>‹#›</a:t>
            </a:fld>
            <a:endParaRPr lang="tr-TR"/>
          </a:p>
        </p:txBody>
      </p:sp>
    </p:spTree>
    <p:extLst>
      <p:ext uri="{BB962C8B-B14F-4D97-AF65-F5344CB8AC3E}">
        <p14:creationId xmlns:p14="http://schemas.microsoft.com/office/powerpoint/2010/main" val="2745025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9256523-9F9C-AD48-977B-330703504A42}" type="datetimeFigureOut">
              <a:rPr lang="tr-TR" smtClean="0"/>
              <a:t>13.09.2024</a:t>
            </a:fld>
            <a:endParaRPr lang="tr-T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tr-T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2AB2315-270B-9147-8DDD-31305C071E99}" type="slidenum">
              <a:rPr lang="tr-TR" smtClean="0"/>
              <a:t>‹#›</a:t>
            </a:fld>
            <a:endParaRPr lang="tr-TR"/>
          </a:p>
        </p:txBody>
      </p:sp>
    </p:spTree>
    <p:extLst>
      <p:ext uri="{BB962C8B-B14F-4D97-AF65-F5344CB8AC3E}">
        <p14:creationId xmlns:p14="http://schemas.microsoft.com/office/powerpoint/2010/main" val="1238456136"/>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B97DB4-EE23-8923-26BF-3DF4B699D2DF}"/>
              </a:ext>
            </a:extLst>
          </p:cNvPr>
          <p:cNvSpPr>
            <a:spLocks noGrp="1"/>
          </p:cNvSpPr>
          <p:nvPr>
            <p:ph type="ctrTitle"/>
          </p:nvPr>
        </p:nvSpPr>
        <p:spPr>
          <a:xfrm>
            <a:off x="1405581" y="2386744"/>
            <a:ext cx="9380838" cy="1645920"/>
          </a:xfrm>
        </p:spPr>
        <p:txBody>
          <a:bodyPr>
            <a:normAutofit fontScale="90000"/>
          </a:bodyPr>
          <a:lstStyle/>
          <a:p>
            <a:r>
              <a:rPr lang="en-GB" dirty="0"/>
              <a:t>Consumers’ Right of Withdrawal: </a:t>
            </a:r>
            <a:br>
              <a:rPr lang="en-GB" dirty="0"/>
            </a:br>
            <a:r>
              <a:rPr lang="en-GB" dirty="0"/>
              <a:t>A Determent for Digital Markets?</a:t>
            </a:r>
          </a:p>
        </p:txBody>
      </p:sp>
      <p:sp>
        <p:nvSpPr>
          <p:cNvPr id="3" name="Alt Başlık 2">
            <a:extLst>
              <a:ext uri="{FF2B5EF4-FFF2-40B4-BE49-F238E27FC236}">
                <a16:creationId xmlns:a16="http://schemas.microsoft.com/office/drawing/2014/main" id="{3F146EB1-583D-6C68-15ED-0A19EDFA22E7}"/>
              </a:ext>
            </a:extLst>
          </p:cNvPr>
          <p:cNvSpPr>
            <a:spLocks noGrp="1"/>
          </p:cNvSpPr>
          <p:nvPr>
            <p:ph type="subTitle" idx="1"/>
          </p:nvPr>
        </p:nvSpPr>
        <p:spPr/>
        <p:txBody>
          <a:bodyPr/>
          <a:lstStyle/>
          <a:p>
            <a:r>
              <a:rPr lang="tr-TR" dirty="0"/>
              <a:t>Dr. Ayşen Çilenti Konuralp</a:t>
            </a:r>
          </a:p>
        </p:txBody>
      </p:sp>
    </p:spTree>
    <p:extLst>
      <p:ext uri="{BB962C8B-B14F-4D97-AF65-F5344CB8AC3E}">
        <p14:creationId xmlns:p14="http://schemas.microsoft.com/office/powerpoint/2010/main" val="1995934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98B16A-59C1-4C29-B29B-B9598FF53325}"/>
              </a:ext>
            </a:extLst>
          </p:cNvPr>
          <p:cNvSpPr>
            <a:spLocks noGrp="1"/>
          </p:cNvSpPr>
          <p:nvPr>
            <p:ph type="title"/>
          </p:nvPr>
        </p:nvSpPr>
        <p:spPr/>
        <p:txBody>
          <a:bodyPr/>
          <a:lstStyle/>
          <a:p>
            <a:r>
              <a:rPr lang="en-GB" dirty="0"/>
              <a:t>Consumer Protection Policy</a:t>
            </a:r>
          </a:p>
        </p:txBody>
      </p:sp>
      <p:sp>
        <p:nvSpPr>
          <p:cNvPr id="3" name="İçerik Yer Tutucusu 2">
            <a:extLst>
              <a:ext uri="{FF2B5EF4-FFF2-40B4-BE49-F238E27FC236}">
                <a16:creationId xmlns:a16="http://schemas.microsoft.com/office/drawing/2014/main" id="{14BBE490-1A1A-5FF2-5ADC-11A2B6B0E0C5}"/>
              </a:ext>
            </a:extLst>
          </p:cNvPr>
          <p:cNvSpPr>
            <a:spLocks noGrp="1"/>
          </p:cNvSpPr>
          <p:nvPr>
            <p:ph sz="quarter" idx="13"/>
          </p:nvPr>
        </p:nvSpPr>
        <p:spPr/>
        <p:txBody>
          <a:bodyPr/>
          <a:lstStyle/>
          <a:p>
            <a:r>
              <a:rPr lang="en-GB" dirty="0"/>
              <a:t>Distance contract</a:t>
            </a:r>
          </a:p>
          <a:p>
            <a:r>
              <a:rPr lang="en-GB" dirty="0"/>
              <a:t>Electronic contract</a:t>
            </a:r>
          </a:p>
          <a:p>
            <a:r>
              <a:rPr lang="en-GB" dirty="0"/>
              <a:t>Information Asymmetry</a:t>
            </a:r>
          </a:p>
          <a:p>
            <a:r>
              <a:rPr lang="en-GB" dirty="0"/>
              <a:t>Protection of all entities in the market</a:t>
            </a:r>
          </a:p>
          <a:p>
            <a:r>
              <a:rPr lang="en-GB" dirty="0"/>
              <a:t>Right of withdrawal = without giving any reason + reimbursement</a:t>
            </a:r>
          </a:p>
        </p:txBody>
      </p:sp>
    </p:spTree>
    <p:extLst>
      <p:ext uri="{BB962C8B-B14F-4D97-AF65-F5344CB8AC3E}">
        <p14:creationId xmlns:p14="http://schemas.microsoft.com/office/powerpoint/2010/main" val="3901951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B1B15C8-56BF-F8F5-08EB-EABA9530C638}"/>
              </a:ext>
            </a:extLst>
          </p:cNvPr>
          <p:cNvSpPr>
            <a:spLocks noGrp="1"/>
          </p:cNvSpPr>
          <p:nvPr>
            <p:ph sz="quarter" idx="13"/>
          </p:nvPr>
        </p:nvSpPr>
        <p:spPr>
          <a:xfrm>
            <a:off x="913774" y="741406"/>
            <a:ext cx="10363826" cy="5049794"/>
          </a:xfrm>
        </p:spPr>
        <p:txBody>
          <a:bodyPr>
            <a:normAutofit lnSpcReduction="10000"/>
          </a:bodyPr>
          <a:lstStyle/>
          <a:p>
            <a:r>
              <a:rPr lang="en-GB" b="0" i="0" u="none" strike="noStrike" dirty="0">
                <a:solidFill>
                  <a:srgbClr val="333333"/>
                </a:solidFill>
                <a:effectLst/>
                <a:latin typeface="Times New Roman" panose="02020603050405020304" pitchFamily="18" charset="0"/>
              </a:rPr>
              <a:t>Directive 2011/83/EU</a:t>
            </a:r>
          </a:p>
          <a:p>
            <a:pPr lvl="1"/>
            <a:r>
              <a:rPr lang="en-GB" b="0" i="0" u="none" strike="noStrike" dirty="0">
                <a:solidFill>
                  <a:srgbClr val="333333"/>
                </a:solidFill>
                <a:effectLst/>
                <a:latin typeface="Times New Roman" panose="02020603050405020304" pitchFamily="18" charset="0"/>
              </a:rPr>
              <a:t>Art. 9/1: ”Save where the exceptions provided for in Article 16 apply, the consumer shall have a period of 14 days to withdraw from a distance or off-premises contract, without giving any reason, and without incurring any costs other than those provided for in Article 13(2) and Article 14.”</a:t>
            </a:r>
          </a:p>
          <a:p>
            <a:pPr lvl="1"/>
            <a:r>
              <a:rPr lang="en-GB" dirty="0">
                <a:solidFill>
                  <a:srgbClr val="333333"/>
                </a:solidFill>
                <a:latin typeface="Times New Roman" panose="02020603050405020304" pitchFamily="18" charset="0"/>
              </a:rPr>
              <a:t>Art. 14/2: “</a:t>
            </a:r>
            <a:r>
              <a:rPr lang="en-GB" b="0" i="0" u="none" strike="noStrike" dirty="0">
                <a:solidFill>
                  <a:srgbClr val="333333"/>
                </a:solidFill>
                <a:effectLst/>
                <a:latin typeface="Times New Roman" panose="02020603050405020304" pitchFamily="18" charset="0"/>
              </a:rPr>
              <a:t>The consumer shall only bear the direct cost of returning the goods unless the trader has agreed to bear them or the trader failed to inform the consumer that the consumer has to bear them</a:t>
            </a:r>
            <a:r>
              <a:rPr lang="en-GB" dirty="0">
                <a:solidFill>
                  <a:srgbClr val="333333"/>
                </a:solidFill>
                <a:latin typeface="Times New Roman" panose="02020603050405020304" pitchFamily="18" charset="0"/>
              </a:rPr>
              <a:t>.”</a:t>
            </a:r>
            <a:endParaRPr lang="en-GB" b="0" i="0" u="none" strike="noStrike" dirty="0">
              <a:solidFill>
                <a:srgbClr val="333333"/>
              </a:solidFill>
              <a:effectLst/>
              <a:latin typeface="Times New Roman" panose="02020603050405020304" pitchFamily="18" charset="0"/>
            </a:endParaRPr>
          </a:p>
          <a:p>
            <a:r>
              <a:rPr lang="en-GB" dirty="0">
                <a:solidFill>
                  <a:srgbClr val="333333"/>
                </a:solidFill>
                <a:latin typeface="Times New Roman" panose="02020603050405020304" pitchFamily="18" charset="0"/>
              </a:rPr>
              <a:t>Turkish Consumer Protection Code (6502)</a:t>
            </a:r>
          </a:p>
          <a:p>
            <a:pPr lvl="1"/>
            <a:r>
              <a:rPr lang="en-GB" dirty="0">
                <a:solidFill>
                  <a:srgbClr val="333333"/>
                </a:solidFill>
                <a:latin typeface="Times New Roman" panose="02020603050405020304" pitchFamily="18" charset="0"/>
              </a:rPr>
              <a:t>Art. 48/4: “</a:t>
            </a:r>
            <a:r>
              <a:rPr lang="en-GB" kern="100" dirty="0">
                <a:effectLst/>
                <a:latin typeface="Times New Roman" panose="02020603050405020304" pitchFamily="18" charset="0"/>
                <a:ea typeface="Aptos" panose="020B0004020202020204" pitchFamily="34" charset="0"/>
                <a:cs typeface="Times New Roman" panose="02020603050405020304" pitchFamily="18" charset="0"/>
              </a:rPr>
              <a:t>The consumer has the right of withdrawal from the distance contracts within fourteen (14)</a:t>
            </a:r>
            <a:r>
              <a:rPr lang="en-GB" kern="100" dirty="0">
                <a:latin typeface="Aptos" panose="020B0004020202020204" pitchFamily="34" charset="0"/>
                <a:ea typeface="Aptos" panose="020B0004020202020204" pitchFamily="34" charset="0"/>
                <a:cs typeface="Times New Roman" panose="02020603050405020304" pitchFamily="18" charset="0"/>
              </a:rPr>
              <a:t> </a:t>
            </a:r>
            <a:r>
              <a:rPr lang="en-GB" kern="100" dirty="0">
                <a:effectLst/>
                <a:latin typeface="Times New Roman" panose="02020603050405020304" pitchFamily="18" charset="0"/>
                <a:ea typeface="Aptos" panose="020B0004020202020204" pitchFamily="34" charset="0"/>
                <a:cs typeface="Times New Roman" panose="02020603050405020304" pitchFamily="18" charset="0"/>
              </a:rPr>
              <a:t>days without giving any reasons and paying any penalties. Sending the notification declaring</a:t>
            </a:r>
            <a:r>
              <a:rPr lang="en-GB" kern="100" dirty="0">
                <a:latin typeface="Aptos" panose="020B0004020202020204" pitchFamily="34" charset="0"/>
                <a:ea typeface="Aptos" panose="020B0004020202020204" pitchFamily="34" charset="0"/>
                <a:cs typeface="Times New Roman" panose="02020603050405020304" pitchFamily="18" charset="0"/>
              </a:rPr>
              <a:t> </a:t>
            </a:r>
            <a:r>
              <a:rPr lang="en-GB" kern="100" dirty="0">
                <a:effectLst/>
                <a:latin typeface="Times New Roman" panose="02020603050405020304" pitchFamily="18" charset="0"/>
                <a:ea typeface="Aptos" panose="020B0004020202020204" pitchFamily="34" charset="0"/>
                <a:cs typeface="Times New Roman" panose="02020603050405020304" pitchFamily="18" charset="0"/>
              </a:rPr>
              <a:t>the right of withdrawal has been used to the seller or supplier within this period is sufficient. The seller or supplier is liable for proving that the consumer has been notified regarding the right of withdrawal. If the consumer is not adequately informed of the right of withdrawal, the</a:t>
            </a:r>
            <a:r>
              <a:rPr lang="en-GB" kern="100" dirty="0">
                <a:latin typeface="Aptos" panose="020B0004020202020204" pitchFamily="34" charset="0"/>
                <a:ea typeface="Aptos" panose="020B0004020202020204" pitchFamily="34" charset="0"/>
                <a:cs typeface="Times New Roman" panose="02020603050405020304" pitchFamily="18" charset="0"/>
              </a:rPr>
              <a:t> </a:t>
            </a:r>
            <a:r>
              <a:rPr lang="en-GB" kern="100" dirty="0">
                <a:effectLst/>
                <a:latin typeface="Times New Roman" panose="02020603050405020304" pitchFamily="18" charset="0"/>
                <a:ea typeface="Aptos" panose="020B0004020202020204" pitchFamily="34" charset="0"/>
                <a:cs typeface="Times New Roman" panose="02020603050405020304" pitchFamily="18" charset="0"/>
              </a:rPr>
              <a:t>consumer shall not be bound by the fourteen-day (14) period for the use of such right. In any case, this period ends a year after the expiry date of the right of withdrawal. The consumer is not liable for the changes and deterioration due to the ordinary use of the good during the right of withdrawal period.”</a:t>
            </a:r>
            <a:endParaRPr lang="en-GB" b="0" i="0" u="none" strike="noStrike" dirty="0">
              <a:solidFill>
                <a:srgbClr val="333333"/>
              </a:solidFill>
              <a:effectLst/>
              <a:latin typeface="Times New Roman" panose="02020603050405020304" pitchFamily="18" charset="0"/>
            </a:endParaRPr>
          </a:p>
          <a:p>
            <a:r>
              <a:rPr lang="en-GB" dirty="0">
                <a:solidFill>
                  <a:srgbClr val="333333"/>
                </a:solidFill>
                <a:latin typeface="Times New Roman" panose="02020603050405020304" pitchFamily="18" charset="0"/>
              </a:rPr>
              <a:t>Regulation on Distance Contracts</a:t>
            </a:r>
          </a:p>
          <a:p>
            <a:pPr lvl="1"/>
            <a:r>
              <a:rPr lang="en-GB" dirty="0">
                <a:solidFill>
                  <a:srgbClr val="333333"/>
                </a:solidFill>
                <a:latin typeface="Times New Roman" panose="02020603050405020304" pitchFamily="18" charset="0"/>
              </a:rPr>
              <a:t>Art. 9/1: ” The consumer has the right to withdraw from the contract within fourteen days without giving any reason and without paying any penalty.”</a:t>
            </a:r>
          </a:p>
          <a:p>
            <a:endParaRPr lang="en-GB" dirty="0">
              <a:solidFill>
                <a:srgbClr val="333333"/>
              </a:solidFill>
              <a:latin typeface="Times New Roman" panose="02020603050405020304" pitchFamily="18" charset="0"/>
            </a:endParaRPr>
          </a:p>
        </p:txBody>
      </p:sp>
    </p:spTree>
    <p:extLst>
      <p:ext uri="{BB962C8B-B14F-4D97-AF65-F5344CB8AC3E}">
        <p14:creationId xmlns:p14="http://schemas.microsoft.com/office/powerpoint/2010/main" val="79765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F1FB76-E80D-5B55-7E03-43006A379285}"/>
              </a:ext>
            </a:extLst>
          </p:cNvPr>
          <p:cNvSpPr>
            <a:spLocks noGrp="1"/>
          </p:cNvSpPr>
          <p:nvPr>
            <p:ph type="title"/>
          </p:nvPr>
        </p:nvSpPr>
        <p:spPr/>
        <p:txBody>
          <a:bodyPr/>
          <a:lstStyle/>
          <a:p>
            <a:r>
              <a:rPr lang="en-GB" dirty="0"/>
              <a:t>Conflict of interest</a:t>
            </a:r>
          </a:p>
        </p:txBody>
      </p:sp>
      <p:sp>
        <p:nvSpPr>
          <p:cNvPr id="3" name="İçerik Yer Tutucusu 2">
            <a:extLst>
              <a:ext uri="{FF2B5EF4-FFF2-40B4-BE49-F238E27FC236}">
                <a16:creationId xmlns:a16="http://schemas.microsoft.com/office/drawing/2014/main" id="{BCD4298E-CD9B-CB35-B6F2-EE95FE3A2640}"/>
              </a:ext>
            </a:extLst>
          </p:cNvPr>
          <p:cNvSpPr>
            <a:spLocks noGrp="1"/>
          </p:cNvSpPr>
          <p:nvPr>
            <p:ph sz="quarter" idx="13"/>
          </p:nvPr>
        </p:nvSpPr>
        <p:spPr/>
        <p:txBody>
          <a:bodyPr/>
          <a:lstStyle/>
          <a:p>
            <a:r>
              <a:rPr lang="en-GB" dirty="0"/>
              <a:t>Economic burden = cost of returning the goods + reimbursement + price reduction</a:t>
            </a:r>
          </a:p>
          <a:p>
            <a:r>
              <a:rPr lang="en-GB" dirty="0"/>
              <a:t>Risk in the digital markets: Return to in-store sales?</a:t>
            </a:r>
          </a:p>
          <a:p>
            <a:r>
              <a:rPr lang="en-GB" dirty="0"/>
              <a:t>Price increase = consumer protection?</a:t>
            </a:r>
          </a:p>
          <a:p>
            <a:r>
              <a:rPr lang="en-GB" dirty="0"/>
              <a:t>Time limit/ordinary use/exceptions/cost of returning the goods</a:t>
            </a:r>
          </a:p>
          <a:p>
            <a:endParaRPr lang="en-GB" dirty="0"/>
          </a:p>
          <a:p>
            <a:endParaRPr lang="tr-TR" dirty="0"/>
          </a:p>
          <a:p>
            <a:endParaRPr lang="tr-TR" dirty="0"/>
          </a:p>
        </p:txBody>
      </p:sp>
    </p:spTree>
    <p:extLst>
      <p:ext uri="{BB962C8B-B14F-4D97-AF65-F5344CB8AC3E}">
        <p14:creationId xmlns:p14="http://schemas.microsoft.com/office/powerpoint/2010/main" val="685994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DE1BB8-ABE4-CF38-4740-EE3C7B7B243B}"/>
              </a:ext>
            </a:extLst>
          </p:cNvPr>
          <p:cNvSpPr>
            <a:spLocks noGrp="1"/>
          </p:cNvSpPr>
          <p:nvPr>
            <p:ph type="title"/>
          </p:nvPr>
        </p:nvSpPr>
        <p:spPr/>
        <p:txBody>
          <a:bodyPr/>
          <a:lstStyle/>
          <a:p>
            <a:r>
              <a:rPr lang="en-GB" dirty="0"/>
              <a:t>usual use</a:t>
            </a:r>
          </a:p>
        </p:txBody>
      </p:sp>
      <p:sp>
        <p:nvSpPr>
          <p:cNvPr id="3" name="İçerik Yer Tutucusu 2">
            <a:extLst>
              <a:ext uri="{FF2B5EF4-FFF2-40B4-BE49-F238E27FC236}">
                <a16:creationId xmlns:a16="http://schemas.microsoft.com/office/drawing/2014/main" id="{5BA795E5-1690-F376-4D5D-6B80EF1E05E5}"/>
              </a:ext>
            </a:extLst>
          </p:cNvPr>
          <p:cNvSpPr>
            <a:spLocks noGrp="1"/>
          </p:cNvSpPr>
          <p:nvPr>
            <p:ph sz="quarter" idx="13"/>
          </p:nvPr>
        </p:nvSpPr>
        <p:spPr/>
        <p:txBody>
          <a:bodyPr>
            <a:normAutofit/>
          </a:bodyPr>
          <a:lstStyle/>
          <a:p>
            <a:pPr algn="just"/>
            <a:r>
              <a:rPr lang="tr-TR" dirty="0"/>
              <a:t>Directive Art. 14/2:</a:t>
            </a:r>
          </a:p>
          <a:p>
            <a:pPr lvl="1" algn="just"/>
            <a:r>
              <a:rPr lang="en-GB" dirty="0"/>
              <a:t>"</a:t>
            </a:r>
            <a:r>
              <a:rPr lang="en-GB" dirty="0">
                <a:effectLst/>
              </a:rPr>
              <a:t>The consumer shall only be liable for any diminished value of the goods resulting from the handling of the goods other than what is necessary to establish the nature, characteristics and functioning of the goods. The consumer shall in any event not be liable for diminished value of the goods where the trader has failed to provide notice of the right of withdrawal in accordance with point (h) of Article 6(1)."</a:t>
            </a:r>
          </a:p>
          <a:p>
            <a:r>
              <a:rPr lang="en-GB" dirty="0"/>
              <a:t>Code Art. 48/4:</a:t>
            </a:r>
          </a:p>
          <a:p>
            <a:pPr lvl="1"/>
            <a:r>
              <a:rPr lang="en-GB" dirty="0"/>
              <a:t>The consumer is not responsible for changes and deteriorations that occur due to the usual use of the product during the period of right of withdrawal."</a:t>
            </a:r>
            <a:endParaRPr lang="en-GB" dirty="0">
              <a:effectLst/>
            </a:endParaRPr>
          </a:p>
          <a:p>
            <a:r>
              <a:rPr lang="en-GB" dirty="0"/>
              <a:t>In-Store sales x Distance sales</a:t>
            </a:r>
            <a:br>
              <a:rPr lang="tr-TR" dirty="0">
                <a:effectLst/>
              </a:rPr>
            </a:br>
            <a:endParaRPr lang="tr-TR" dirty="0">
              <a:effectLst/>
            </a:endParaRPr>
          </a:p>
          <a:p>
            <a:endParaRPr lang="tr-TR" dirty="0"/>
          </a:p>
        </p:txBody>
      </p:sp>
    </p:spTree>
    <p:extLst>
      <p:ext uri="{BB962C8B-B14F-4D97-AF65-F5344CB8AC3E}">
        <p14:creationId xmlns:p14="http://schemas.microsoft.com/office/powerpoint/2010/main" val="253755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EFDC4E8-4188-F40D-B604-9B60BD703837}"/>
              </a:ext>
            </a:extLst>
          </p:cNvPr>
          <p:cNvSpPr>
            <a:spLocks noGrp="1"/>
          </p:cNvSpPr>
          <p:nvPr>
            <p:ph sz="quarter" idx="13"/>
          </p:nvPr>
        </p:nvSpPr>
        <p:spPr>
          <a:xfrm>
            <a:off x="913774" y="494270"/>
            <a:ext cx="10363826" cy="5296929"/>
          </a:xfrm>
        </p:spPr>
        <p:txBody>
          <a:bodyPr/>
          <a:lstStyle/>
          <a:p>
            <a:r>
              <a:rPr lang="en-GB" dirty="0">
                <a:effectLst/>
              </a:rPr>
              <a:t>Directive Preamble Par. 47: </a:t>
            </a:r>
          </a:p>
          <a:p>
            <a:pPr lvl="1"/>
            <a:r>
              <a:rPr lang="en-GB" dirty="0"/>
              <a:t>«</a:t>
            </a:r>
            <a:r>
              <a:rPr lang="en-GB" b="0" i="0" u="none" strike="noStrike" dirty="0">
                <a:solidFill>
                  <a:srgbClr val="333333"/>
                </a:solidFill>
                <a:effectLst/>
                <a:latin typeface="Times New Roman" panose="02020603050405020304" pitchFamily="18" charset="0"/>
              </a:rPr>
              <a:t>Some consumers exercise their right of withdrawal after having used the goods to an extent more than necessary to establish the nature, characteristics and the functioning of the goods. In this case the consumer should not lose the right to withdraw but should be liable for any diminished value of the goods. In order to establish the nature, characteristics and functioning of the goods, </a:t>
            </a:r>
            <a:r>
              <a:rPr lang="en-GB" b="0" i="0" u="sng" strike="noStrike" dirty="0">
                <a:solidFill>
                  <a:srgbClr val="333333"/>
                </a:solidFill>
                <a:effectLst/>
                <a:latin typeface="Times New Roman" panose="02020603050405020304" pitchFamily="18" charset="0"/>
              </a:rPr>
              <a:t>the consumer should only handle and inspect them in the same manner as he would be allowed to do in a shop</a:t>
            </a:r>
            <a:r>
              <a:rPr lang="en-GB" b="0" i="0" u="none" strike="noStrike" dirty="0">
                <a:solidFill>
                  <a:srgbClr val="333333"/>
                </a:solidFill>
                <a:effectLst/>
                <a:latin typeface="Times New Roman" panose="02020603050405020304" pitchFamily="18" charset="0"/>
              </a:rPr>
              <a:t>. For example, the consumer should only try on a garment and should not be allowed to wear it. Consequently, the consumer should handle and inspect the goods with due care during the withdrawal period. The obligations of the consumer in the event of withdrawal should not discourage the consumer from exercising his right of withdrawal.»</a:t>
            </a:r>
            <a:endParaRPr lang="en-GB" dirty="0"/>
          </a:p>
          <a:p>
            <a:r>
              <a:rPr lang="en-GB" dirty="0"/>
              <a:t>German Federal Court of Justice </a:t>
            </a:r>
          </a:p>
          <a:p>
            <a:pPr lvl="1"/>
            <a:r>
              <a:rPr lang="en-GB" dirty="0">
                <a:effectLst/>
              </a:rPr>
              <a:t>BGH VIII ZR 337/09  </a:t>
            </a:r>
          </a:p>
          <a:p>
            <a:pPr lvl="1"/>
            <a:r>
              <a:rPr lang="en-GB" dirty="0"/>
              <a:t>Usual use of a waterbed</a:t>
            </a:r>
          </a:p>
          <a:p>
            <a:r>
              <a:rPr lang="en-GB" dirty="0"/>
              <a:t>Sustainable?</a:t>
            </a:r>
          </a:p>
        </p:txBody>
      </p:sp>
    </p:spTree>
    <p:extLst>
      <p:ext uri="{BB962C8B-B14F-4D97-AF65-F5344CB8AC3E}">
        <p14:creationId xmlns:p14="http://schemas.microsoft.com/office/powerpoint/2010/main" val="3351966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4CF439-00A7-7707-74BE-6AB369A9B01B}"/>
              </a:ext>
            </a:extLst>
          </p:cNvPr>
          <p:cNvSpPr>
            <a:spLocks noGrp="1"/>
          </p:cNvSpPr>
          <p:nvPr>
            <p:ph type="title"/>
          </p:nvPr>
        </p:nvSpPr>
        <p:spPr>
          <a:xfrm>
            <a:off x="2231136" y="370703"/>
            <a:ext cx="7729728" cy="1334529"/>
          </a:xfrm>
        </p:spPr>
        <p:txBody>
          <a:bodyPr/>
          <a:lstStyle/>
          <a:p>
            <a:r>
              <a:rPr lang="en-GB" dirty="0"/>
              <a:t>Exceptions from the right of withdrawal</a:t>
            </a:r>
          </a:p>
        </p:txBody>
      </p:sp>
      <p:sp>
        <p:nvSpPr>
          <p:cNvPr id="3" name="İçerik Yer Tutucusu 2">
            <a:extLst>
              <a:ext uri="{FF2B5EF4-FFF2-40B4-BE49-F238E27FC236}">
                <a16:creationId xmlns:a16="http://schemas.microsoft.com/office/drawing/2014/main" id="{79525900-680B-E862-A4D4-52D79F1A3B70}"/>
              </a:ext>
            </a:extLst>
          </p:cNvPr>
          <p:cNvSpPr>
            <a:spLocks noGrp="1"/>
          </p:cNvSpPr>
          <p:nvPr>
            <p:ph sz="quarter" idx="13"/>
          </p:nvPr>
        </p:nvSpPr>
        <p:spPr>
          <a:xfrm>
            <a:off x="358347" y="1791730"/>
            <a:ext cx="11701848" cy="5189839"/>
          </a:xfrm>
        </p:spPr>
        <p:txBody>
          <a:bodyPr>
            <a:normAutofit fontScale="92500" lnSpcReduction="20000"/>
          </a:bodyPr>
          <a:lstStyle/>
          <a:p>
            <a:r>
              <a:rPr lang="en-GB" b="0" i="0" u="none" strike="noStrike" dirty="0">
                <a:solidFill>
                  <a:srgbClr val="333333"/>
                </a:solidFill>
                <a:effectLst/>
              </a:rPr>
              <a:t>Directive Art. 16:</a:t>
            </a:r>
          </a:p>
          <a:p>
            <a:r>
              <a:rPr lang="en-GB" b="0" i="0" u="none" strike="noStrike" dirty="0">
                <a:solidFill>
                  <a:srgbClr val="333333"/>
                </a:solidFill>
                <a:effectLst/>
              </a:rPr>
              <a:t>“Member States shall not provide for the right of withdrawal set out in Articles 9 to 15 in respect of distance and off-premises contracts as regards the following:</a:t>
            </a:r>
          </a:p>
          <a:p>
            <a:pPr lvl="1">
              <a:spcBef>
                <a:spcPts val="0"/>
              </a:spcBef>
            </a:pPr>
            <a:r>
              <a:rPr lang="en-GB" dirty="0">
                <a:solidFill>
                  <a:srgbClr val="333333"/>
                </a:solidFill>
              </a:rPr>
              <a:t>a. </a:t>
            </a:r>
            <a:r>
              <a:rPr lang="en-GB" b="0" i="0" u="none" strike="noStrike" dirty="0">
                <a:solidFill>
                  <a:srgbClr val="333333"/>
                </a:solidFill>
                <a:effectLst/>
              </a:rPr>
              <a:t>service contracts after the service has been fully performed if the performance has begun with the consumer’s prior express consent, and with the acknowledgement that he will lose his right of withdrawal once the contract has been fully performed by the trader;</a:t>
            </a:r>
          </a:p>
          <a:p>
            <a:pPr lvl="1">
              <a:spcBef>
                <a:spcPts val="0"/>
              </a:spcBef>
            </a:pPr>
            <a:r>
              <a:rPr lang="en-GB" dirty="0">
                <a:solidFill>
                  <a:srgbClr val="333333"/>
                </a:solidFill>
              </a:rPr>
              <a:t>b. the </a:t>
            </a:r>
            <a:r>
              <a:rPr lang="en-GB" b="0" i="0" u="none" strike="noStrike" dirty="0">
                <a:solidFill>
                  <a:srgbClr val="333333"/>
                </a:solidFill>
                <a:effectLst/>
              </a:rPr>
              <a:t>supply of goods or services for which the price is dependent on fluctuations in the financial market which cannot be controlled by the trader and which may occur within the withdrawal period;</a:t>
            </a:r>
          </a:p>
          <a:p>
            <a:pPr lvl="1">
              <a:spcBef>
                <a:spcPts val="0"/>
              </a:spcBef>
            </a:pPr>
            <a:r>
              <a:rPr lang="en-GB" dirty="0">
                <a:solidFill>
                  <a:srgbClr val="333333"/>
                </a:solidFill>
              </a:rPr>
              <a:t>c. t</a:t>
            </a:r>
            <a:r>
              <a:rPr lang="en-GB" b="0" i="0" u="none" strike="noStrike" dirty="0">
                <a:solidFill>
                  <a:srgbClr val="333333"/>
                </a:solidFill>
                <a:effectLst/>
              </a:rPr>
              <a:t>he supply of goods made to the consumer’s specifications or clearly personalised;</a:t>
            </a:r>
          </a:p>
          <a:p>
            <a:pPr lvl="1">
              <a:spcBef>
                <a:spcPts val="0"/>
              </a:spcBef>
            </a:pPr>
            <a:r>
              <a:rPr lang="en-GB" dirty="0">
                <a:solidFill>
                  <a:srgbClr val="333333"/>
                </a:solidFill>
              </a:rPr>
              <a:t>d. t</a:t>
            </a:r>
            <a:r>
              <a:rPr lang="en-GB" b="0" i="0" u="none" strike="noStrike" dirty="0">
                <a:solidFill>
                  <a:srgbClr val="333333"/>
                </a:solidFill>
                <a:effectLst/>
              </a:rPr>
              <a:t>he supply of goods which are liable to deteriorate or expire rapidly;</a:t>
            </a:r>
          </a:p>
          <a:p>
            <a:pPr lvl="1">
              <a:spcBef>
                <a:spcPts val="0"/>
              </a:spcBef>
            </a:pPr>
            <a:r>
              <a:rPr lang="en-GB" dirty="0">
                <a:solidFill>
                  <a:srgbClr val="333333"/>
                </a:solidFill>
              </a:rPr>
              <a:t>e. t</a:t>
            </a:r>
            <a:r>
              <a:rPr lang="en-GB" b="0" i="0" u="none" strike="noStrike" dirty="0">
                <a:solidFill>
                  <a:srgbClr val="333333"/>
                </a:solidFill>
                <a:effectLst/>
              </a:rPr>
              <a:t>he supply of sealed goods which are not suitable for return due to health protection or hygiene reasons and were unsealed after delivery;</a:t>
            </a:r>
          </a:p>
          <a:p>
            <a:pPr lvl="1">
              <a:spcBef>
                <a:spcPts val="0"/>
              </a:spcBef>
            </a:pPr>
            <a:r>
              <a:rPr lang="en-GB" dirty="0">
                <a:solidFill>
                  <a:srgbClr val="333333"/>
                </a:solidFill>
              </a:rPr>
              <a:t>f. </a:t>
            </a:r>
            <a:r>
              <a:rPr lang="en-GB" kern="100" dirty="0">
                <a:effectLst/>
                <a:ea typeface="Aptos" panose="020B0004020202020204" pitchFamily="34" charset="0"/>
                <a:cs typeface="Times New Roman" panose="02020603050405020304" pitchFamily="18" charset="0"/>
              </a:rPr>
              <a:t>the supply of goods which are, after delivery, according to their nature, inseparably mixed with other items;</a:t>
            </a:r>
          </a:p>
          <a:p>
            <a:pPr lvl="1">
              <a:spcBef>
                <a:spcPts val="0"/>
              </a:spcBef>
            </a:pPr>
            <a:r>
              <a:rPr lang="en-GB" kern="100" dirty="0">
                <a:ea typeface="Aptos" panose="020B0004020202020204" pitchFamily="34" charset="0"/>
                <a:cs typeface="Times New Roman" panose="02020603050405020304" pitchFamily="18" charset="0"/>
              </a:rPr>
              <a:t>g.  </a:t>
            </a:r>
            <a:r>
              <a:rPr lang="en-GB" kern="100" dirty="0">
                <a:effectLst/>
                <a:ea typeface="Aptos" panose="020B0004020202020204" pitchFamily="34" charset="0"/>
                <a:cs typeface="Times New Roman" panose="02020603050405020304" pitchFamily="18" charset="0"/>
              </a:rPr>
              <a:t>the supply of alcoholic beverages, the price of which has been agreed upon at the time of the conclusion of the sales contract, the delivery of which can only take place after 30 days and the actual value of which is dependent on fluctuations in the market which cannot be controlled by the trader;</a:t>
            </a:r>
          </a:p>
          <a:p>
            <a:pPr lvl="1">
              <a:spcBef>
                <a:spcPts val="0"/>
              </a:spcBef>
            </a:pPr>
            <a:r>
              <a:rPr lang="en-GB" kern="100" dirty="0">
                <a:ea typeface="Aptos" panose="020B0004020202020204" pitchFamily="34" charset="0"/>
                <a:cs typeface="Times New Roman" panose="02020603050405020304" pitchFamily="18" charset="0"/>
              </a:rPr>
              <a:t>h. </a:t>
            </a:r>
            <a:r>
              <a:rPr lang="en-GB" kern="100" dirty="0">
                <a:effectLst/>
                <a:ea typeface="Aptos" panose="020B0004020202020204" pitchFamily="34" charset="0"/>
                <a:cs typeface="Times New Roman" panose="02020603050405020304" pitchFamily="18" charset="0"/>
              </a:rPr>
              <a:t>contracts where the consumer has specifically requested a visit from the trader for the purpose of carrying out urgent repairs or maintenance. If, on the occasion of such visit, the trader provides services in addition to those specifically requested by the consumer or goods other than replacement parts necessarily used in carrying out the maintenance or in making the repairs, the right of withdrawal shall apply to those additional services or goods;</a:t>
            </a:r>
          </a:p>
          <a:p>
            <a:pPr lvl="1">
              <a:spcBef>
                <a:spcPts val="0"/>
              </a:spcBef>
            </a:pPr>
            <a:r>
              <a:rPr lang="en-GB" kern="100" dirty="0" err="1">
                <a:effectLst/>
                <a:ea typeface="Aptos" panose="020B0004020202020204" pitchFamily="34" charset="0"/>
                <a:cs typeface="Times New Roman" panose="02020603050405020304" pitchFamily="18" charset="0"/>
              </a:rPr>
              <a:t>i</a:t>
            </a:r>
            <a:r>
              <a:rPr lang="en-GB" kern="100" dirty="0">
                <a:effectLst/>
                <a:ea typeface="Aptos" panose="020B0004020202020204" pitchFamily="34" charset="0"/>
                <a:cs typeface="Times New Roman" panose="02020603050405020304" pitchFamily="18" charset="0"/>
              </a:rPr>
              <a:t>.</a:t>
            </a:r>
            <a:r>
              <a:rPr lang="en-GB" kern="100" dirty="0">
                <a:ea typeface="Aptos" panose="020B0004020202020204" pitchFamily="34" charset="0"/>
                <a:cs typeface="Times New Roman" panose="02020603050405020304" pitchFamily="18" charset="0"/>
              </a:rPr>
              <a:t> </a:t>
            </a:r>
            <a:r>
              <a:rPr lang="en-GB" kern="100" dirty="0">
                <a:effectLst/>
                <a:ea typeface="Aptos" panose="020B0004020202020204" pitchFamily="34" charset="0"/>
                <a:cs typeface="Times New Roman" panose="02020603050405020304" pitchFamily="18" charset="0"/>
              </a:rPr>
              <a:t>the supply of sealed audio or sealed video recordings or sealed computer software which were unsealed after delivery;</a:t>
            </a:r>
          </a:p>
          <a:p>
            <a:pPr lvl="1">
              <a:spcBef>
                <a:spcPts val="0"/>
              </a:spcBef>
            </a:pPr>
            <a:r>
              <a:rPr lang="en-GB" kern="100" dirty="0">
                <a:effectLst/>
                <a:ea typeface="Aptos" panose="020B0004020202020204" pitchFamily="34" charset="0"/>
                <a:cs typeface="Times New Roman" panose="02020603050405020304" pitchFamily="18" charset="0"/>
              </a:rPr>
              <a:t>j. the supply of a newspaper, periodical or magazine with the exception of subscription contracts for the supply of such publications;</a:t>
            </a:r>
          </a:p>
          <a:p>
            <a:pPr lvl="1">
              <a:spcBef>
                <a:spcPts val="0"/>
              </a:spcBef>
            </a:pPr>
            <a:r>
              <a:rPr lang="en-GB" kern="100" dirty="0">
                <a:effectLst/>
                <a:ea typeface="Aptos" panose="020B0004020202020204" pitchFamily="34" charset="0"/>
                <a:cs typeface="Times New Roman" panose="02020603050405020304" pitchFamily="18" charset="0"/>
              </a:rPr>
              <a:t>k.</a:t>
            </a:r>
            <a:r>
              <a:rPr lang="en-GB" kern="100" dirty="0">
                <a:ea typeface="Aptos" panose="020B0004020202020204" pitchFamily="34" charset="0"/>
                <a:cs typeface="Times New Roman" panose="02020603050405020304" pitchFamily="18" charset="0"/>
              </a:rPr>
              <a:t> </a:t>
            </a:r>
            <a:r>
              <a:rPr lang="en-GB" kern="100" dirty="0">
                <a:effectLst/>
                <a:ea typeface="Aptos" panose="020B0004020202020204" pitchFamily="34" charset="0"/>
                <a:cs typeface="Times New Roman" panose="02020603050405020304" pitchFamily="18" charset="0"/>
              </a:rPr>
              <a:t>contracts concluded at a public auction;</a:t>
            </a:r>
          </a:p>
          <a:p>
            <a:pPr lvl="1">
              <a:spcBef>
                <a:spcPts val="0"/>
              </a:spcBef>
            </a:pPr>
            <a:r>
              <a:rPr lang="en-GB" kern="100" dirty="0">
                <a:effectLst/>
                <a:ea typeface="Aptos" panose="020B0004020202020204" pitchFamily="34" charset="0"/>
                <a:cs typeface="Times New Roman" panose="02020603050405020304" pitchFamily="18" charset="0"/>
              </a:rPr>
              <a:t>l. the provision of accommodation other than for residential purpose, transport of goods, car rental services, catering or services related to leisure activities if the contract provides for a specific date or period of performance;</a:t>
            </a:r>
          </a:p>
          <a:p>
            <a:pPr lvl="1">
              <a:spcBef>
                <a:spcPts val="0"/>
              </a:spcBef>
            </a:pPr>
            <a:r>
              <a:rPr lang="en-GB" kern="100" dirty="0">
                <a:effectLst/>
                <a:ea typeface="Aptos" panose="020B0004020202020204" pitchFamily="34" charset="0"/>
                <a:cs typeface="Times New Roman" panose="02020603050405020304" pitchFamily="18" charset="0"/>
              </a:rPr>
              <a:t>m.</a:t>
            </a:r>
            <a:r>
              <a:rPr lang="en-GB" kern="100" dirty="0">
                <a:ea typeface="Aptos" panose="020B0004020202020204" pitchFamily="34" charset="0"/>
                <a:cs typeface="Times New Roman" panose="02020603050405020304" pitchFamily="18" charset="0"/>
              </a:rPr>
              <a:t> </a:t>
            </a:r>
            <a:r>
              <a:rPr lang="en-GB" kern="100" dirty="0">
                <a:effectLst/>
                <a:ea typeface="Aptos" panose="020B0004020202020204" pitchFamily="34" charset="0"/>
                <a:cs typeface="Times New Roman" panose="02020603050405020304" pitchFamily="18" charset="0"/>
              </a:rPr>
              <a:t>the supply of digital content which is not supplied on a tangible medium if the performance has begun with the consumer’s prior express consent and his acknowledgment that he thereby loses his right of withdrawal.”</a:t>
            </a:r>
            <a:endParaRPr lang="en-GB" dirty="0"/>
          </a:p>
        </p:txBody>
      </p:sp>
    </p:spTree>
    <p:extLst>
      <p:ext uri="{BB962C8B-B14F-4D97-AF65-F5344CB8AC3E}">
        <p14:creationId xmlns:p14="http://schemas.microsoft.com/office/powerpoint/2010/main" val="1813614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B8B28AB-31B0-5C57-DB91-B9F3080066F7}"/>
              </a:ext>
            </a:extLst>
          </p:cNvPr>
          <p:cNvSpPr>
            <a:spLocks noGrp="1"/>
          </p:cNvSpPr>
          <p:nvPr>
            <p:ph sz="quarter" idx="13"/>
          </p:nvPr>
        </p:nvSpPr>
        <p:spPr>
          <a:xfrm>
            <a:off x="913774" y="185352"/>
            <a:ext cx="10363826" cy="6376086"/>
          </a:xfrm>
        </p:spPr>
        <p:txBody>
          <a:bodyPr>
            <a:normAutofit lnSpcReduction="10000"/>
          </a:bodyPr>
          <a:lstStyle/>
          <a:p>
            <a:r>
              <a:rPr lang="en-GB" dirty="0"/>
              <a:t>Regulation Art. 15 – (1) Unless otherwise agreed by the parties, the consumer cannot exercise the right of withdrawal in the following contracts:</a:t>
            </a:r>
          </a:p>
          <a:p>
            <a:pPr lvl="1">
              <a:spcBef>
                <a:spcPts val="0"/>
              </a:spcBef>
            </a:pPr>
            <a:r>
              <a:rPr lang="en-GB" dirty="0"/>
              <a:t>a) Contracts regarding </a:t>
            </a:r>
            <a:r>
              <a:rPr lang="en-GB" b="0" i="0" u="none" strike="noStrike" dirty="0">
                <a:solidFill>
                  <a:srgbClr val="333333"/>
                </a:solidFill>
                <a:effectLst/>
              </a:rPr>
              <a:t>goods or services for which the price is dependent on fluctuations in the financial market which cannot be controlled by the seller or the provider</a:t>
            </a:r>
            <a:endParaRPr lang="en-GB" dirty="0"/>
          </a:p>
          <a:p>
            <a:pPr lvl="1">
              <a:spcBef>
                <a:spcPts val="0"/>
              </a:spcBef>
            </a:pPr>
            <a:r>
              <a:rPr lang="en-GB" dirty="0"/>
              <a:t>b) Contracts regarding goods made to the consumer’s specifications or needs</a:t>
            </a:r>
          </a:p>
          <a:p>
            <a:pPr lvl="1">
              <a:spcBef>
                <a:spcPts val="0"/>
              </a:spcBef>
            </a:pPr>
            <a:r>
              <a:rPr lang="en-GB" dirty="0"/>
              <a:t>c) Contracts regarding the delivery of goods that are </a:t>
            </a:r>
            <a:r>
              <a:rPr lang="en-GB" b="0" i="0" u="none" strike="noStrike" dirty="0">
                <a:solidFill>
                  <a:srgbClr val="333333"/>
                </a:solidFill>
                <a:effectLst/>
              </a:rPr>
              <a:t>which are liable to deteriorate or expire rapidly</a:t>
            </a:r>
            <a:endParaRPr lang="en-GB" dirty="0"/>
          </a:p>
          <a:p>
            <a:pPr lvl="1">
              <a:spcBef>
                <a:spcPts val="0"/>
              </a:spcBef>
            </a:pPr>
            <a:r>
              <a:rPr lang="en-GB" dirty="0" err="1"/>
              <a:t>ç</a:t>
            </a:r>
            <a:r>
              <a:rPr lang="en-GB" dirty="0"/>
              <a:t>) Contracts regarding the delivery of goods whose protective elements such as packaging, tape, seal, package have been opened after delivery; those whose return is not suitable for health and hygiene reasons.</a:t>
            </a:r>
          </a:p>
          <a:p>
            <a:pPr lvl="1">
              <a:spcBef>
                <a:spcPts val="0"/>
              </a:spcBef>
            </a:pPr>
            <a:r>
              <a:rPr lang="en-GB" dirty="0"/>
              <a:t>d) Contracts regarding goods that are after delivery </a:t>
            </a:r>
            <a:r>
              <a:rPr lang="en-GB" kern="100" dirty="0">
                <a:effectLst/>
                <a:ea typeface="Aptos" panose="020B0004020202020204" pitchFamily="34" charset="0"/>
                <a:cs typeface="Times New Roman" panose="02020603050405020304" pitchFamily="18" charset="0"/>
              </a:rPr>
              <a:t>according to their nature, inseparably mixed with other items</a:t>
            </a:r>
          </a:p>
          <a:p>
            <a:pPr lvl="1">
              <a:spcBef>
                <a:spcPts val="0"/>
              </a:spcBef>
            </a:pPr>
            <a:r>
              <a:rPr lang="en-GB" dirty="0"/>
              <a:t>e) Contracts regarding books, digital content and computer consumables provided in a physical medium if protective elements such as packaging, tape, seal, package have been opened after delivery</a:t>
            </a:r>
          </a:p>
          <a:p>
            <a:pPr lvl="1">
              <a:spcBef>
                <a:spcPts val="0"/>
              </a:spcBef>
            </a:pPr>
            <a:r>
              <a:rPr lang="en-GB" dirty="0"/>
              <a:t>f) Contracts regarding the </a:t>
            </a:r>
            <a:r>
              <a:rPr lang="en-GB" kern="100" dirty="0">
                <a:effectLst/>
                <a:ea typeface="Aptos" panose="020B0004020202020204" pitchFamily="34" charset="0"/>
                <a:cs typeface="Times New Roman" panose="02020603050405020304" pitchFamily="18" charset="0"/>
              </a:rPr>
              <a:t>supply of a newspaper, periodical or magazine with the exception of subscription contracts for the supply of such publications</a:t>
            </a:r>
          </a:p>
          <a:p>
            <a:pPr lvl="1">
              <a:spcBef>
                <a:spcPts val="0"/>
              </a:spcBef>
            </a:pPr>
            <a:r>
              <a:rPr lang="en-GB" dirty="0"/>
              <a:t>g) Contracts regarding accommodation, transportation of goods, car rental services, food and beverage supply and the leisure activities that must be made on a specific date or period</a:t>
            </a:r>
          </a:p>
          <a:p>
            <a:pPr lvl="1">
              <a:spcBef>
                <a:spcPts val="0"/>
              </a:spcBef>
            </a:pPr>
            <a:r>
              <a:rPr lang="en-GB" dirty="0" err="1"/>
              <a:t>ğ</a:t>
            </a:r>
            <a:r>
              <a:rPr lang="en-GB" dirty="0"/>
              <a:t>) Contracts regarding services performed instantly in an electronic environment or intangible goods delivered to the consumer immediately</a:t>
            </a:r>
          </a:p>
          <a:p>
            <a:pPr lvl="1">
              <a:spcBef>
                <a:spcPts val="0"/>
              </a:spcBef>
            </a:pPr>
            <a:r>
              <a:rPr lang="en-GB" dirty="0"/>
              <a:t>h) Contracts regarding services that are started to be performed with the approval of the consumer before the expiration of the right of withdrawal</a:t>
            </a:r>
          </a:p>
          <a:p>
            <a:pPr lvl="1">
              <a:spcBef>
                <a:spcPts val="0"/>
              </a:spcBef>
            </a:pPr>
            <a:r>
              <a:rPr lang="en-GB" u="sng" dirty="0" err="1"/>
              <a:t>ı</a:t>
            </a:r>
            <a:r>
              <a:rPr lang="en-GB" u="sng" dirty="0"/>
              <a:t>) (OG-23/8/2022-31932)(2) Contracts regarding movables that are required to be registered according to the Road Traffic Law (No. 2918-13/10/1983) and unmanned aerial vehicles that are required to be registered</a:t>
            </a:r>
          </a:p>
          <a:p>
            <a:pPr lvl="1">
              <a:spcBef>
                <a:spcPts val="0"/>
              </a:spcBef>
            </a:pPr>
            <a:r>
              <a:rPr lang="en-GB" u="sng" dirty="0" err="1"/>
              <a:t>i</a:t>
            </a:r>
            <a:r>
              <a:rPr lang="en-GB" u="sng" dirty="0"/>
              <a:t>) (OG-23/8/2022-31932)(2) Contracts regarding mobile phones, smart watches, tablets and computers delivered to the consumer</a:t>
            </a:r>
          </a:p>
          <a:p>
            <a:pPr lvl="1">
              <a:spcBef>
                <a:spcPts val="0"/>
              </a:spcBef>
            </a:pPr>
            <a:r>
              <a:rPr lang="en-GB" u="sng" dirty="0"/>
              <a:t>j) (OG-23/8/2022-31932)(2) Contracts concluded at live auctions</a:t>
            </a:r>
          </a:p>
          <a:p>
            <a:pPr lvl="1">
              <a:spcBef>
                <a:spcPts val="0"/>
              </a:spcBef>
            </a:pPr>
            <a:r>
              <a:rPr lang="en-GB" u="sng" dirty="0"/>
              <a:t>k) (OG-23/8/2022-31932)(2) Contracts regarding the goods that are specified in the user manual to be installed by the seller or authorized service and that are installed</a:t>
            </a:r>
          </a:p>
        </p:txBody>
      </p:sp>
    </p:spTree>
    <p:extLst>
      <p:ext uri="{BB962C8B-B14F-4D97-AF65-F5344CB8AC3E}">
        <p14:creationId xmlns:p14="http://schemas.microsoft.com/office/powerpoint/2010/main" val="4191354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45EA3D-0FC7-703D-74CB-89C3CF4463D4}"/>
              </a:ext>
            </a:extLst>
          </p:cNvPr>
          <p:cNvSpPr>
            <a:spLocks noGrp="1"/>
          </p:cNvSpPr>
          <p:nvPr>
            <p:ph type="title"/>
          </p:nvPr>
        </p:nvSpPr>
        <p:spPr>
          <a:xfrm>
            <a:off x="2231136" y="617838"/>
            <a:ext cx="7729728" cy="1013254"/>
          </a:xfrm>
        </p:spPr>
        <p:txBody>
          <a:bodyPr/>
          <a:lstStyle/>
          <a:p>
            <a:r>
              <a:rPr lang="en-GB" dirty="0"/>
              <a:t>Cost of returning the goods</a:t>
            </a:r>
          </a:p>
        </p:txBody>
      </p:sp>
      <p:sp>
        <p:nvSpPr>
          <p:cNvPr id="3" name="İçerik Yer Tutucusu 2">
            <a:extLst>
              <a:ext uri="{FF2B5EF4-FFF2-40B4-BE49-F238E27FC236}">
                <a16:creationId xmlns:a16="http://schemas.microsoft.com/office/drawing/2014/main" id="{693258A8-390C-7813-AF09-2A6BDF6E886C}"/>
              </a:ext>
            </a:extLst>
          </p:cNvPr>
          <p:cNvSpPr>
            <a:spLocks noGrp="1"/>
          </p:cNvSpPr>
          <p:nvPr>
            <p:ph sz="quarter" idx="13"/>
          </p:nvPr>
        </p:nvSpPr>
        <p:spPr>
          <a:xfrm>
            <a:off x="913774" y="1952367"/>
            <a:ext cx="10363826" cy="4522573"/>
          </a:xfrm>
        </p:spPr>
        <p:txBody>
          <a:bodyPr>
            <a:normAutofit fontScale="92500" lnSpcReduction="10000"/>
          </a:bodyPr>
          <a:lstStyle/>
          <a:p>
            <a:r>
              <a:rPr lang="en-GB" b="0" i="0" u="none" strike="noStrike" dirty="0">
                <a:solidFill>
                  <a:srgbClr val="333333"/>
                </a:solidFill>
                <a:effectLst/>
              </a:rPr>
              <a:t>Directive 2011/83/EU</a:t>
            </a:r>
          </a:p>
          <a:p>
            <a:pPr lvl="1"/>
            <a:r>
              <a:rPr lang="en-GB" dirty="0">
                <a:solidFill>
                  <a:srgbClr val="333333"/>
                </a:solidFill>
              </a:rPr>
              <a:t>Art. 14/2: “</a:t>
            </a:r>
            <a:r>
              <a:rPr lang="en-GB" b="0" i="0" u="none" strike="noStrike" dirty="0">
                <a:solidFill>
                  <a:srgbClr val="333333"/>
                </a:solidFill>
                <a:effectLst/>
              </a:rPr>
              <a:t>The consumer shall only bear the direct cost of returning the goods unless the trader has agreed to bear them or the trader failed to inform the consumer that the consumer has to bear them</a:t>
            </a:r>
            <a:r>
              <a:rPr lang="en-GB" dirty="0">
                <a:solidFill>
                  <a:srgbClr val="333333"/>
                </a:solidFill>
              </a:rPr>
              <a:t>.”</a:t>
            </a:r>
            <a:endParaRPr lang="en-GB" b="0" i="0" u="none" strike="noStrike" dirty="0">
              <a:solidFill>
                <a:srgbClr val="333333"/>
              </a:solidFill>
              <a:effectLst/>
            </a:endParaRPr>
          </a:p>
          <a:p>
            <a:r>
              <a:rPr lang="en-GB" dirty="0"/>
              <a:t>Before the amendment of Regulation Art. 12/3: </a:t>
            </a:r>
          </a:p>
          <a:p>
            <a:pPr lvl="1"/>
            <a:r>
              <a:rPr lang="en-GB" dirty="0"/>
              <a:t>«In the exercise of the right of withdrawal, in the scope of subparagraph (g) of the first paragraph of Article 5, if the goods are sent back through the carrier specified by the seller for return, </a:t>
            </a:r>
            <a:r>
              <a:rPr lang="en-GB" u="sng" dirty="0"/>
              <a:t>the consumer cannot be held responsible for the costs related to the return</a:t>
            </a:r>
            <a:r>
              <a:rPr lang="en-GB" dirty="0"/>
              <a:t>. If the seller does not specify any carrier for return in the preliminary information, no fee can be requested from the consumer for the return cost. If the carrier specified in the preliminary information for return does not have a branch in the location where the consumer is located, the seller is obliged to ensure that the goods requested to be returned are collected from the consumer without requesting any additional costs.»</a:t>
            </a:r>
          </a:p>
          <a:p>
            <a:r>
              <a:rPr lang="en-GB" dirty="0"/>
              <a:t>After the amendment of Regulation Art. 12/5: </a:t>
            </a:r>
          </a:p>
          <a:p>
            <a:pPr lvl="1"/>
            <a:r>
              <a:rPr lang="en-GB" dirty="0"/>
              <a:t>“In the exercise of the right of withdrawal, if the information regarding the carrier specified by the seller, the return costs not to exceed the delivery costs and which party will cover it, and the information regarding the consumer to cover the return costs in case of return of the goods with a carrier other than the specified one, is not included in the preliminary information within the scope of subparagraph (g) of the first paragraph of Article 5, the return costs shall be covered by the seller or the provider. If the carrier specified in the preliminary information for return does not have a branch in the location of the consumer, the seller is obliged to ensure that the goods requested to be returned are collected from the consumer without requesting any additional expense….”</a:t>
            </a:r>
            <a:endParaRPr lang="tr-TR" dirty="0"/>
          </a:p>
          <a:p>
            <a:endParaRPr lang="tr-TR" dirty="0"/>
          </a:p>
        </p:txBody>
      </p:sp>
    </p:spTree>
    <p:extLst>
      <p:ext uri="{BB962C8B-B14F-4D97-AF65-F5344CB8AC3E}">
        <p14:creationId xmlns:p14="http://schemas.microsoft.com/office/powerpoint/2010/main" val="728195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37908E-863D-0EFD-B71A-632B0CDC1FE9}"/>
              </a:ext>
            </a:extLst>
          </p:cNvPr>
          <p:cNvSpPr>
            <a:spLocks noGrp="1"/>
          </p:cNvSpPr>
          <p:nvPr>
            <p:ph type="title"/>
          </p:nvPr>
        </p:nvSpPr>
        <p:spPr/>
        <p:txBody>
          <a:bodyPr/>
          <a:lstStyle/>
          <a:p>
            <a:r>
              <a:rPr lang="en-GB" dirty="0"/>
              <a:t>Monetary limit?</a:t>
            </a:r>
          </a:p>
        </p:txBody>
      </p:sp>
      <p:sp>
        <p:nvSpPr>
          <p:cNvPr id="3" name="İçerik Yer Tutucusu 2">
            <a:extLst>
              <a:ext uri="{FF2B5EF4-FFF2-40B4-BE49-F238E27FC236}">
                <a16:creationId xmlns:a16="http://schemas.microsoft.com/office/drawing/2014/main" id="{4A23669A-61BD-501C-B8EE-A502040BAB1D}"/>
              </a:ext>
            </a:extLst>
          </p:cNvPr>
          <p:cNvSpPr>
            <a:spLocks noGrp="1"/>
          </p:cNvSpPr>
          <p:nvPr>
            <p:ph sz="quarter" idx="13"/>
          </p:nvPr>
        </p:nvSpPr>
        <p:spPr/>
        <p:txBody>
          <a:bodyPr/>
          <a:lstStyle/>
          <a:p>
            <a:r>
              <a:rPr lang="de-DE" dirty="0"/>
              <a:t>BGB Art. 312/2 and subpara.12: «Von den Vorschriften der Kapitel 1 und 2 dieses Untertitels ist nur § 312a Absatz 1, 3, 4 und 6 auf folgende Verträge anzuwenden:……</a:t>
            </a:r>
            <a:r>
              <a:rPr lang="de-DE" dirty="0">
                <a:effectLst/>
              </a:rPr>
              <a:t>außerhalb von Geschäftsräumen geschlossene Verträge, bei denen die Leistung bei Abschluss der Verhandlungen sofort erbracht und bezahlt wird und das vom Verbraucher zu zahlende Entgelt 40 Euro nicht überschreitet, und»</a:t>
            </a:r>
          </a:p>
          <a:p>
            <a:r>
              <a:rPr lang="en-GB" dirty="0"/>
              <a:t>= Of the provisions of Chapters 1 and 2 of this subtitle, only Section 312a paragraphs 1, 3, 4 and 6 shall apply to the following contracts: ….contracts concluded off-premises where the service is provided and paid for immediately upon conclusion of the negotiations and the fee to be paid by the consumer does not exceed 40 Euro…»</a:t>
            </a:r>
            <a:endParaRPr lang="en-GB" dirty="0">
              <a:effectLst/>
            </a:endParaRPr>
          </a:p>
          <a:p>
            <a:endParaRPr lang="tr-TR" dirty="0"/>
          </a:p>
        </p:txBody>
      </p:sp>
    </p:spTree>
    <p:extLst>
      <p:ext uri="{BB962C8B-B14F-4D97-AF65-F5344CB8AC3E}">
        <p14:creationId xmlns:p14="http://schemas.microsoft.com/office/powerpoint/2010/main" val="3343172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62C5E5-BB2A-9CD8-683B-060BF65C2105}"/>
              </a:ext>
            </a:extLst>
          </p:cNvPr>
          <p:cNvSpPr>
            <a:spLocks noGrp="1"/>
          </p:cNvSpPr>
          <p:nvPr>
            <p:ph sz="quarter" idx="13"/>
          </p:nvPr>
        </p:nvSpPr>
        <p:spPr/>
        <p:txBody>
          <a:bodyPr>
            <a:normAutofit/>
          </a:bodyPr>
          <a:lstStyle/>
          <a:p>
            <a:pPr marL="0" indent="0" algn="ctr">
              <a:buNone/>
            </a:pPr>
            <a:r>
              <a:rPr lang="tr-TR" sz="4800" dirty="0"/>
              <a:t>THANK YOU</a:t>
            </a:r>
          </a:p>
        </p:txBody>
      </p:sp>
    </p:spTree>
    <p:extLst>
      <p:ext uri="{BB962C8B-B14F-4D97-AF65-F5344CB8AC3E}">
        <p14:creationId xmlns:p14="http://schemas.microsoft.com/office/powerpoint/2010/main" val="331969786"/>
      </p:ext>
    </p:extLst>
  </p:cSld>
  <p:clrMapOvr>
    <a:masterClrMapping/>
  </p:clrMapOvr>
</p:sld>
</file>

<file path=ppt/theme/theme1.xml><?xml version="1.0" encoding="utf-8"?>
<a:theme xmlns:a="http://schemas.openxmlformats.org/drawingml/2006/main" name="Paket">
  <a:themeElements>
    <a:clrScheme name="Pak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154</TotalTime>
  <Words>2015</Words>
  <Application>Microsoft Macintosh PowerPoint</Application>
  <PresentationFormat>Geniş ekran</PresentationFormat>
  <Paragraphs>75</Paragraphs>
  <Slides>11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Aptos</vt:lpstr>
      <vt:lpstr>Arial</vt:lpstr>
      <vt:lpstr>Gill Sans MT</vt:lpstr>
      <vt:lpstr>Times New Roman</vt:lpstr>
      <vt:lpstr>Paket</vt:lpstr>
      <vt:lpstr>Consumers’ Right of Withdrawal:  A Determent for Digital Markets?</vt:lpstr>
      <vt:lpstr>Consumer Protection Policy</vt:lpstr>
      <vt:lpstr>PowerPoint Sunusu</vt:lpstr>
      <vt:lpstr>Conflict of interest</vt:lpstr>
      <vt:lpstr>usual use</vt:lpstr>
      <vt:lpstr>PowerPoint Sunusu</vt:lpstr>
      <vt:lpstr>Exceptions from the right of withdrawal</vt:lpstr>
      <vt:lpstr>PowerPoint Sunusu</vt:lpstr>
      <vt:lpstr>Cost of returning the goods</vt:lpstr>
      <vt:lpstr>Monetary limit?</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Ayşen Çilenti Konuralp</dc:creator>
  <cp:lastModifiedBy>Ayşen Çilenti Konuralp</cp:lastModifiedBy>
  <cp:revision>25</cp:revision>
  <dcterms:created xsi:type="dcterms:W3CDTF">2024-09-13T01:10:18Z</dcterms:created>
  <dcterms:modified xsi:type="dcterms:W3CDTF">2024-09-13T07:56:24Z</dcterms:modified>
</cp:coreProperties>
</file>