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16"/>
  </p:notesMasterIdLst>
  <p:sldIdLst>
    <p:sldId id="256" r:id="rId2"/>
    <p:sldId id="257" r:id="rId3"/>
    <p:sldId id="258" r:id="rId4"/>
    <p:sldId id="259" r:id="rId5"/>
    <p:sldId id="260" r:id="rId6"/>
    <p:sldId id="261" r:id="rId7"/>
    <p:sldId id="301" r:id="rId8"/>
    <p:sldId id="281" r:id="rId9"/>
    <p:sldId id="302" r:id="rId10"/>
    <p:sldId id="298" r:id="rId11"/>
    <p:sldId id="303" r:id="rId12"/>
    <p:sldId id="262" r:id="rId13"/>
    <p:sldId id="264" r:id="rId14"/>
    <p:sldId id="265"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47"/>
    <p:restoredTop sz="94630"/>
  </p:normalViewPr>
  <p:slideViewPr>
    <p:cSldViewPr snapToGrid="0">
      <p:cViewPr varScale="1">
        <p:scale>
          <a:sx n="113" d="100"/>
          <a:sy n="113" d="100"/>
        </p:scale>
        <p:origin x="31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https://d.docs.live.net/57b15da5a21663aa/Documents/SDU/PAPERS/CODES%20OF%20CONDUCT%20UCPD/CODES%20OF%20CONDUCT/NETHERLANDS/dutch%20cases%202010-2015/Book1.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GB" sz="1200"/>
              <a:t>SOLUTIONS</a:t>
            </a:r>
            <a:r>
              <a:rPr lang="en-GB" sz="1200" baseline="0"/>
              <a:t> IN THE CASE LAW OF THE ETHICAL COMMITTE OF THE DUTCH DEBT COLLECTORS ASSOCIATION</a:t>
            </a:r>
            <a:endParaRPr lang="en-GB" sz="1200"/>
          </a:p>
        </c:rich>
      </c:tx>
      <c:layout>
        <c:manualLayout>
          <c:xMode val="edge"/>
          <c:yMode val="edge"/>
          <c:x val="0.1042692620620866"/>
          <c:y val="0"/>
        </c:manualLayout>
      </c:layout>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rgbClr val="00B050"/>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3FF1-6E46-B317-4A07D5E49782}"/>
              </c:ext>
            </c:extLst>
          </c:dPt>
          <c:dPt>
            <c:idx val="1"/>
            <c:bubble3D val="0"/>
            <c:spPr>
              <a:solidFill>
                <a:schemeClr val="accent3">
                  <a:lumMod val="60000"/>
                  <a:lumOff val="4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3FF1-6E46-B317-4A07D5E49782}"/>
              </c:ext>
            </c:extLst>
          </c:dPt>
          <c:dPt>
            <c:idx val="2"/>
            <c:bubble3D val="0"/>
            <c:spPr>
              <a:solidFill>
                <a:srgbClr val="C00000"/>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3FF1-6E46-B317-4A07D5E49782}"/>
              </c:ext>
            </c:extLst>
          </c:dPt>
          <c:dPt>
            <c:idx val="3"/>
            <c:bubble3D val="0"/>
            <c:spPr>
              <a:solidFill>
                <a:schemeClr val="accent6">
                  <a:lumMod val="60000"/>
                  <a:lumOff val="4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3FF1-6E46-B317-4A07D5E49782}"/>
              </c:ext>
            </c:extLst>
          </c:dPt>
          <c:dPt>
            <c:idx val="4"/>
            <c:bubble3D val="0"/>
            <c:spPr>
              <a:solidFill>
                <a:schemeClr val="bg2">
                  <a:lumMod val="5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9-3FF1-6E46-B317-4A07D5E49782}"/>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1-3FF1-6E46-B317-4A07D5E49782}"/>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3-3FF1-6E46-B317-4A07D5E49782}"/>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5-3FF1-6E46-B317-4A07D5E49782}"/>
                </c:ext>
              </c:extLst>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7-3FF1-6E46-B317-4A07D5E49782}"/>
                </c:ext>
              </c:extLst>
            </c:dLbl>
            <c:dLbl>
              <c:idx val="4"/>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5"/>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9-3FF1-6E46-B317-4A07D5E49782}"/>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[Book1.xlsx]Sheet1!$A$1:$A$5</c:f>
              <c:strCache>
                <c:ptCount val="5"/>
                <c:pt idx="0">
                  <c:v>Founded</c:v>
                </c:pt>
                <c:pt idx="1">
                  <c:v>Partially founded</c:v>
                </c:pt>
                <c:pt idx="2">
                  <c:v>Unfounded</c:v>
                </c:pt>
                <c:pt idx="3">
                  <c:v>Partially inadmissible and unfounded</c:v>
                </c:pt>
                <c:pt idx="4">
                  <c:v>Inadmissible</c:v>
                </c:pt>
              </c:strCache>
            </c:strRef>
          </c:cat>
          <c:val>
            <c:numRef>
              <c:f>[Book1.xlsx]Sheet1!$B$1:$B$5</c:f>
              <c:numCache>
                <c:formatCode>General</c:formatCode>
                <c:ptCount val="5"/>
                <c:pt idx="0">
                  <c:v>9</c:v>
                </c:pt>
                <c:pt idx="1">
                  <c:v>25</c:v>
                </c:pt>
                <c:pt idx="2">
                  <c:v>52</c:v>
                </c:pt>
                <c:pt idx="3">
                  <c:v>25</c:v>
                </c:pt>
                <c:pt idx="4">
                  <c:v>6</c:v>
                </c:pt>
              </c:numCache>
            </c:numRef>
          </c:val>
          <c:extLst>
            <c:ext xmlns:c16="http://schemas.microsoft.com/office/drawing/2014/chart" uri="{C3380CC4-5D6E-409C-BE32-E72D297353CC}">
              <c16:uniqueId val="{0000000A-3FF1-6E46-B317-4A07D5E49782}"/>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4" Type="http://schemas.openxmlformats.org/officeDocument/2006/relationships/image" Target="../media/image5.svg"/></Relationships>
</file>

<file path=ppt/diagrams/_rels/data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4" Type="http://schemas.openxmlformats.org/officeDocument/2006/relationships/image" Target="../media/image10.svg"/></Relationships>
</file>

<file path=ppt/diagrams/_rels/data4.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sv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diagrams/_rels/data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diagrams/_rels/data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svg"/><Relationship Id="rId1" Type="http://schemas.openxmlformats.org/officeDocument/2006/relationships/image" Target="../media/image31.png"/><Relationship Id="rId4" Type="http://schemas.openxmlformats.org/officeDocument/2006/relationships/image" Target="../media/image3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4" Type="http://schemas.openxmlformats.org/officeDocument/2006/relationships/image" Target="../media/image5.svg"/></Relationships>
</file>

<file path=ppt/diagrams/_rels/drawing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4" Type="http://schemas.openxmlformats.org/officeDocument/2006/relationships/image" Target="../media/image10.svg"/></Relationships>
</file>

<file path=ppt/diagrams/_rels/drawing4.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sv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diagrams/_rels/drawing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diagrams/_rels/drawing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svg"/><Relationship Id="rId1" Type="http://schemas.openxmlformats.org/officeDocument/2006/relationships/image" Target="../media/image31.png"/><Relationship Id="rId4" Type="http://schemas.openxmlformats.org/officeDocument/2006/relationships/image" Target="../media/image34.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5574A7-EDC1-446E-B32A-5386BD2F8E7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2987E9C5-46AE-460D-B605-D78BC6A060D1}">
      <dgm:prSet/>
      <dgm:spPr/>
      <dgm:t>
        <a:bodyPr/>
        <a:lstStyle/>
        <a:p>
          <a:pPr algn="ctr"/>
          <a:r>
            <a:rPr lang="en-GB" dirty="0"/>
            <a:t>Overview: </a:t>
          </a:r>
        </a:p>
        <a:p>
          <a:pPr algn="l"/>
          <a:r>
            <a:rPr lang="en-GB" dirty="0"/>
            <a:t>Focus on informal debt collection, consumer protection, and the role of Codes of Conduct (CoC).</a:t>
          </a:r>
          <a:endParaRPr lang="en-US" dirty="0"/>
        </a:p>
      </dgm:t>
    </dgm:pt>
    <dgm:pt modelId="{55888D6A-FBFC-4625-ADDF-A084E0CCF260}" type="parTrans" cxnId="{9B59FF38-5E72-4BD8-962F-959F1A83FDE7}">
      <dgm:prSet/>
      <dgm:spPr/>
      <dgm:t>
        <a:bodyPr/>
        <a:lstStyle/>
        <a:p>
          <a:endParaRPr lang="en-US"/>
        </a:p>
      </dgm:t>
    </dgm:pt>
    <dgm:pt modelId="{A3DE245E-7C19-4A59-BE5B-1F9EDA152193}" type="sibTrans" cxnId="{9B59FF38-5E72-4BD8-962F-959F1A83FDE7}">
      <dgm:prSet/>
      <dgm:spPr/>
      <dgm:t>
        <a:bodyPr/>
        <a:lstStyle/>
        <a:p>
          <a:endParaRPr lang="en-US"/>
        </a:p>
      </dgm:t>
    </dgm:pt>
    <dgm:pt modelId="{D446287D-DB30-4496-AB74-CCEFA40728C0}">
      <dgm:prSet/>
      <dgm:spPr/>
      <dgm:t>
        <a:bodyPr/>
        <a:lstStyle/>
        <a:p>
          <a:pPr algn="ctr"/>
          <a:r>
            <a:rPr lang="en-GB" dirty="0"/>
            <a:t>Thesis: </a:t>
          </a:r>
        </a:p>
        <a:p>
          <a:pPr algn="l"/>
          <a:r>
            <a:rPr lang="en-GB" dirty="0"/>
            <a:t>Investigate how CoC can regulate abusive debt collection practices in the EU.</a:t>
          </a:r>
          <a:endParaRPr lang="en-US" dirty="0"/>
        </a:p>
      </dgm:t>
    </dgm:pt>
    <dgm:pt modelId="{73A8322F-5B2B-4C4C-BDA7-818713C5CAF1}" type="parTrans" cxnId="{582EFFEB-CE78-4593-AF13-030940B78E86}">
      <dgm:prSet/>
      <dgm:spPr/>
      <dgm:t>
        <a:bodyPr/>
        <a:lstStyle/>
        <a:p>
          <a:endParaRPr lang="en-US"/>
        </a:p>
      </dgm:t>
    </dgm:pt>
    <dgm:pt modelId="{48626EFE-8E0D-4E16-A004-D06D5A66EE73}" type="sibTrans" cxnId="{582EFFEB-CE78-4593-AF13-030940B78E86}">
      <dgm:prSet/>
      <dgm:spPr/>
      <dgm:t>
        <a:bodyPr/>
        <a:lstStyle/>
        <a:p>
          <a:endParaRPr lang="en-US"/>
        </a:p>
      </dgm:t>
    </dgm:pt>
    <dgm:pt modelId="{02B02A17-F656-4EF7-AEE0-5F48ED76BD86}" type="pres">
      <dgm:prSet presAssocID="{E35574A7-EDC1-446E-B32A-5386BD2F8E7D}" presName="root" presStyleCnt="0">
        <dgm:presLayoutVars>
          <dgm:dir/>
          <dgm:resizeHandles val="exact"/>
        </dgm:presLayoutVars>
      </dgm:prSet>
      <dgm:spPr/>
    </dgm:pt>
    <dgm:pt modelId="{C4139B03-BDB1-4AB2-BF08-AC0DE94C17FD}" type="pres">
      <dgm:prSet presAssocID="{2987E9C5-46AE-460D-B605-D78BC6A060D1}" presName="compNode" presStyleCnt="0"/>
      <dgm:spPr/>
    </dgm:pt>
    <dgm:pt modelId="{B07E1F17-0B3A-41C0-9B04-8E236DCFD75C}" type="pres">
      <dgm:prSet presAssocID="{2987E9C5-46AE-460D-B605-D78BC6A060D1}" presName="bgRect" presStyleLbl="bgShp" presStyleIdx="0" presStyleCnt="2"/>
      <dgm:spPr/>
    </dgm:pt>
    <dgm:pt modelId="{142D2DD0-EC73-4D52-9A86-F05B5BC4CEA6}" type="pres">
      <dgm:prSet presAssocID="{2987E9C5-46AE-460D-B605-D78BC6A060D1}"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ers"/>
        </a:ext>
      </dgm:extLst>
    </dgm:pt>
    <dgm:pt modelId="{F3880D0A-4B72-4B51-B5D5-2408C146DD87}" type="pres">
      <dgm:prSet presAssocID="{2987E9C5-46AE-460D-B605-D78BC6A060D1}" presName="spaceRect" presStyleCnt="0"/>
      <dgm:spPr/>
    </dgm:pt>
    <dgm:pt modelId="{D7048B02-010F-4609-BAF1-C35997F32513}" type="pres">
      <dgm:prSet presAssocID="{2987E9C5-46AE-460D-B605-D78BC6A060D1}" presName="parTx" presStyleLbl="revTx" presStyleIdx="0" presStyleCnt="2" custScaleY="121593">
        <dgm:presLayoutVars>
          <dgm:chMax val="0"/>
          <dgm:chPref val="0"/>
        </dgm:presLayoutVars>
      </dgm:prSet>
      <dgm:spPr/>
    </dgm:pt>
    <dgm:pt modelId="{A14D3555-2A0E-4B77-AFFF-1697B7F91B9C}" type="pres">
      <dgm:prSet presAssocID="{A3DE245E-7C19-4A59-BE5B-1F9EDA152193}" presName="sibTrans" presStyleCnt="0"/>
      <dgm:spPr/>
    </dgm:pt>
    <dgm:pt modelId="{E7DABFA1-D80E-4443-A33A-FBA6A0AB0755}" type="pres">
      <dgm:prSet presAssocID="{D446287D-DB30-4496-AB74-CCEFA40728C0}" presName="compNode" presStyleCnt="0"/>
      <dgm:spPr/>
    </dgm:pt>
    <dgm:pt modelId="{C7C05E58-3E55-4EB4-AED2-1905557B5BF9}" type="pres">
      <dgm:prSet presAssocID="{D446287D-DB30-4496-AB74-CCEFA40728C0}" presName="bgRect" presStyleLbl="bgShp" presStyleIdx="1" presStyleCnt="2"/>
      <dgm:spPr/>
    </dgm:pt>
    <dgm:pt modelId="{2B377FCD-FDD8-4BB7-9673-762F7D6EE526}" type="pres">
      <dgm:prSet presAssocID="{D446287D-DB30-4496-AB74-CCEFA40728C0}"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tract"/>
        </a:ext>
      </dgm:extLst>
    </dgm:pt>
    <dgm:pt modelId="{DA3C95F3-5219-415C-A571-1E708583934B}" type="pres">
      <dgm:prSet presAssocID="{D446287D-DB30-4496-AB74-CCEFA40728C0}" presName="spaceRect" presStyleCnt="0"/>
      <dgm:spPr/>
    </dgm:pt>
    <dgm:pt modelId="{604D330D-BCB8-4EE6-81E6-6C8DD4AA9EDA}" type="pres">
      <dgm:prSet presAssocID="{D446287D-DB30-4496-AB74-CCEFA40728C0}" presName="parTx" presStyleLbl="revTx" presStyleIdx="1" presStyleCnt="2">
        <dgm:presLayoutVars>
          <dgm:chMax val="0"/>
          <dgm:chPref val="0"/>
        </dgm:presLayoutVars>
      </dgm:prSet>
      <dgm:spPr/>
    </dgm:pt>
  </dgm:ptLst>
  <dgm:cxnLst>
    <dgm:cxn modelId="{DB916B36-A57D-4E8A-AD79-0374E8583634}" type="presOf" srcId="{E35574A7-EDC1-446E-B32A-5386BD2F8E7D}" destId="{02B02A17-F656-4EF7-AEE0-5F48ED76BD86}" srcOrd="0" destOrd="0" presId="urn:microsoft.com/office/officeart/2018/2/layout/IconVerticalSolidList"/>
    <dgm:cxn modelId="{9B59FF38-5E72-4BD8-962F-959F1A83FDE7}" srcId="{E35574A7-EDC1-446E-B32A-5386BD2F8E7D}" destId="{2987E9C5-46AE-460D-B605-D78BC6A060D1}" srcOrd="0" destOrd="0" parTransId="{55888D6A-FBFC-4625-ADDF-A084E0CCF260}" sibTransId="{A3DE245E-7C19-4A59-BE5B-1F9EDA152193}"/>
    <dgm:cxn modelId="{B99513B5-8F33-4922-B6B4-B88A7D89D0F3}" type="presOf" srcId="{D446287D-DB30-4496-AB74-CCEFA40728C0}" destId="{604D330D-BCB8-4EE6-81E6-6C8DD4AA9EDA}" srcOrd="0" destOrd="0" presId="urn:microsoft.com/office/officeart/2018/2/layout/IconVerticalSolidList"/>
    <dgm:cxn modelId="{497E02C9-3138-4841-8163-5E61D98CCBE7}" type="presOf" srcId="{2987E9C5-46AE-460D-B605-D78BC6A060D1}" destId="{D7048B02-010F-4609-BAF1-C35997F32513}" srcOrd="0" destOrd="0" presId="urn:microsoft.com/office/officeart/2018/2/layout/IconVerticalSolidList"/>
    <dgm:cxn modelId="{582EFFEB-CE78-4593-AF13-030940B78E86}" srcId="{E35574A7-EDC1-446E-B32A-5386BD2F8E7D}" destId="{D446287D-DB30-4496-AB74-CCEFA40728C0}" srcOrd="1" destOrd="0" parTransId="{73A8322F-5B2B-4C4C-BDA7-818713C5CAF1}" sibTransId="{48626EFE-8E0D-4E16-A004-D06D5A66EE73}"/>
    <dgm:cxn modelId="{7E3167B6-CD73-4B86-8EA8-E9DD5BA3788D}" type="presParOf" srcId="{02B02A17-F656-4EF7-AEE0-5F48ED76BD86}" destId="{C4139B03-BDB1-4AB2-BF08-AC0DE94C17FD}" srcOrd="0" destOrd="0" presId="urn:microsoft.com/office/officeart/2018/2/layout/IconVerticalSolidList"/>
    <dgm:cxn modelId="{A58AA779-AC43-4847-A5EE-88BA74AFB8FC}" type="presParOf" srcId="{C4139B03-BDB1-4AB2-BF08-AC0DE94C17FD}" destId="{B07E1F17-0B3A-41C0-9B04-8E236DCFD75C}" srcOrd="0" destOrd="0" presId="urn:microsoft.com/office/officeart/2018/2/layout/IconVerticalSolidList"/>
    <dgm:cxn modelId="{9A20478C-7F96-4225-97FB-84B57A31C4A5}" type="presParOf" srcId="{C4139B03-BDB1-4AB2-BF08-AC0DE94C17FD}" destId="{142D2DD0-EC73-4D52-9A86-F05B5BC4CEA6}" srcOrd="1" destOrd="0" presId="urn:microsoft.com/office/officeart/2018/2/layout/IconVerticalSolidList"/>
    <dgm:cxn modelId="{1E0F989A-05BE-4C1C-8AA0-E4CA5F2F4ED6}" type="presParOf" srcId="{C4139B03-BDB1-4AB2-BF08-AC0DE94C17FD}" destId="{F3880D0A-4B72-4B51-B5D5-2408C146DD87}" srcOrd="2" destOrd="0" presId="urn:microsoft.com/office/officeart/2018/2/layout/IconVerticalSolidList"/>
    <dgm:cxn modelId="{49BE1675-4440-470F-914A-AF67928E6342}" type="presParOf" srcId="{C4139B03-BDB1-4AB2-BF08-AC0DE94C17FD}" destId="{D7048B02-010F-4609-BAF1-C35997F32513}" srcOrd="3" destOrd="0" presId="urn:microsoft.com/office/officeart/2018/2/layout/IconVerticalSolidList"/>
    <dgm:cxn modelId="{223942A4-9ABA-49C6-95A7-7B7778C443F6}" type="presParOf" srcId="{02B02A17-F656-4EF7-AEE0-5F48ED76BD86}" destId="{A14D3555-2A0E-4B77-AFFF-1697B7F91B9C}" srcOrd="1" destOrd="0" presId="urn:microsoft.com/office/officeart/2018/2/layout/IconVerticalSolidList"/>
    <dgm:cxn modelId="{DD6BDA64-F37A-4D82-8374-FDCA4AB27CC9}" type="presParOf" srcId="{02B02A17-F656-4EF7-AEE0-5F48ED76BD86}" destId="{E7DABFA1-D80E-4443-A33A-FBA6A0AB0755}" srcOrd="2" destOrd="0" presId="urn:microsoft.com/office/officeart/2018/2/layout/IconVerticalSolidList"/>
    <dgm:cxn modelId="{6A6394E6-E0DB-4E30-9192-8C6536CAAAAA}" type="presParOf" srcId="{E7DABFA1-D80E-4443-A33A-FBA6A0AB0755}" destId="{C7C05E58-3E55-4EB4-AED2-1905557B5BF9}" srcOrd="0" destOrd="0" presId="urn:microsoft.com/office/officeart/2018/2/layout/IconVerticalSolidList"/>
    <dgm:cxn modelId="{4439775E-D650-429A-9760-03E37555BD8D}" type="presParOf" srcId="{E7DABFA1-D80E-4443-A33A-FBA6A0AB0755}" destId="{2B377FCD-FDD8-4BB7-9673-762F7D6EE526}" srcOrd="1" destOrd="0" presId="urn:microsoft.com/office/officeart/2018/2/layout/IconVerticalSolidList"/>
    <dgm:cxn modelId="{84F8269E-0C3A-47C8-B2AC-0FFA0493AD7E}" type="presParOf" srcId="{E7DABFA1-D80E-4443-A33A-FBA6A0AB0755}" destId="{DA3C95F3-5219-415C-A571-1E708583934B}" srcOrd="2" destOrd="0" presId="urn:microsoft.com/office/officeart/2018/2/layout/IconVerticalSolidList"/>
    <dgm:cxn modelId="{CA65FD32-7AEF-4A42-80B7-EEF937DF1C9B}" type="presParOf" srcId="{E7DABFA1-D80E-4443-A33A-FBA6A0AB0755}" destId="{604D330D-BCB8-4EE6-81E6-6C8DD4AA9ED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1E4BA8-3771-44EC-9656-035D9FC729BB}"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544C5620-D409-4661-A7B5-B983F26BBBF0}">
      <dgm:prSet/>
      <dgm:spPr/>
      <dgm:t>
        <a:bodyPr/>
        <a:lstStyle/>
        <a:p>
          <a:pPr>
            <a:lnSpc>
              <a:spcPct val="100000"/>
            </a:lnSpc>
          </a:pPr>
          <a:r>
            <a:rPr lang="en-US" b="1" dirty="0"/>
            <a:t>VOLUNTARY: Art 2 (f): ‘code of conduct’ </a:t>
          </a:r>
          <a:r>
            <a:rPr lang="en-US" dirty="0"/>
            <a:t>means an agreement or set of rules not imposed by law, regulation or administrative provision of a Member State which defines the </a:t>
          </a:r>
          <a:r>
            <a:rPr lang="en-US" dirty="0" err="1"/>
            <a:t>behaviour</a:t>
          </a:r>
          <a:r>
            <a:rPr lang="en-US" dirty="0"/>
            <a:t> of traders who undertake to be bound by the code in relation to one or more particular commercial practices or business sectors;</a:t>
          </a:r>
        </a:p>
      </dgm:t>
    </dgm:pt>
    <dgm:pt modelId="{118F80E5-19DA-42C2-BF06-61542B8659BC}" type="parTrans" cxnId="{A9BCA087-4DA9-4635-A2DB-5A8E61044241}">
      <dgm:prSet/>
      <dgm:spPr/>
      <dgm:t>
        <a:bodyPr/>
        <a:lstStyle/>
        <a:p>
          <a:endParaRPr lang="en-US"/>
        </a:p>
      </dgm:t>
    </dgm:pt>
    <dgm:pt modelId="{D0DECE9E-48FF-4941-9B40-ED9324DF6116}" type="sibTrans" cxnId="{A9BCA087-4DA9-4635-A2DB-5A8E61044241}">
      <dgm:prSet/>
      <dgm:spPr/>
      <dgm:t>
        <a:bodyPr/>
        <a:lstStyle/>
        <a:p>
          <a:endParaRPr lang="en-US"/>
        </a:p>
      </dgm:t>
    </dgm:pt>
    <dgm:pt modelId="{B52445EA-0C61-4B5A-8CC4-30F02949FD65}">
      <dgm:prSet/>
      <dgm:spPr/>
      <dgm:t>
        <a:bodyPr/>
        <a:lstStyle/>
        <a:p>
          <a:pPr>
            <a:lnSpc>
              <a:spcPct val="100000"/>
            </a:lnSpc>
          </a:pPr>
          <a:r>
            <a:rPr lang="en-US" b="1" dirty="0"/>
            <a:t>MISLEADING ACTION: Art 6 (2) (b) </a:t>
          </a:r>
          <a:r>
            <a:rPr lang="en-US" i="1" dirty="0"/>
            <a:t>non-compliance by the trader with commitments contained in codes of conduct by which the trader has undertaken to be bound, where, (</a:t>
          </a:r>
          <a:r>
            <a:rPr lang="en-US" i="1" dirty="0" err="1"/>
            <a:t>i</a:t>
          </a:r>
          <a:r>
            <a:rPr lang="en-US" i="1" dirty="0"/>
            <a:t>) the commitment is not aspirational but firm and capable of being verified and (ii) the trader indicates in a commercial practice that he is bound by the code.</a:t>
          </a:r>
          <a:endParaRPr lang="en-US" dirty="0"/>
        </a:p>
      </dgm:t>
    </dgm:pt>
    <dgm:pt modelId="{8FCAC83A-077C-48D9-8140-2D8B761BD554}" type="parTrans" cxnId="{D6083F92-CF84-4645-82BF-3F9EDBECD24E}">
      <dgm:prSet/>
      <dgm:spPr/>
      <dgm:t>
        <a:bodyPr/>
        <a:lstStyle/>
        <a:p>
          <a:endParaRPr lang="en-US"/>
        </a:p>
      </dgm:t>
    </dgm:pt>
    <dgm:pt modelId="{DDEBEC14-09C9-4D06-8AD4-C6F32665F058}" type="sibTrans" cxnId="{D6083F92-CF84-4645-82BF-3F9EDBECD24E}">
      <dgm:prSet/>
      <dgm:spPr/>
      <dgm:t>
        <a:bodyPr/>
        <a:lstStyle/>
        <a:p>
          <a:endParaRPr lang="en-US"/>
        </a:p>
      </dgm:t>
    </dgm:pt>
    <dgm:pt modelId="{420F6F50-AE74-4135-89B7-BAB13FAE1D55}" type="pres">
      <dgm:prSet presAssocID="{0C1E4BA8-3771-44EC-9656-035D9FC729BB}" presName="root" presStyleCnt="0">
        <dgm:presLayoutVars>
          <dgm:dir/>
          <dgm:resizeHandles val="exact"/>
        </dgm:presLayoutVars>
      </dgm:prSet>
      <dgm:spPr/>
    </dgm:pt>
    <dgm:pt modelId="{CBC9AAC4-6DE1-47E6-8E07-4DC5CF91E4FC}" type="pres">
      <dgm:prSet presAssocID="{544C5620-D409-4661-A7B5-B983F26BBBF0}" presName="compNode" presStyleCnt="0"/>
      <dgm:spPr/>
    </dgm:pt>
    <dgm:pt modelId="{B94B6A09-963C-462F-94C2-14E53A5C8A00}" type="pres">
      <dgm:prSet presAssocID="{544C5620-D409-4661-A7B5-B983F26BBBF0}" presName="bgRect" presStyleLbl="bgShp" presStyleIdx="0" presStyleCnt="2"/>
      <dgm:spPr/>
    </dgm:pt>
    <dgm:pt modelId="{6ABDF28C-3AFD-4215-A39C-D1977854B8AA}" type="pres">
      <dgm:prSet presAssocID="{544C5620-D409-4661-A7B5-B983F26BBBF0}"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Gavel"/>
        </a:ext>
      </dgm:extLst>
    </dgm:pt>
    <dgm:pt modelId="{7904D659-2CF4-4123-9064-D5C4C3402580}" type="pres">
      <dgm:prSet presAssocID="{544C5620-D409-4661-A7B5-B983F26BBBF0}" presName="spaceRect" presStyleCnt="0"/>
      <dgm:spPr/>
    </dgm:pt>
    <dgm:pt modelId="{BB558FD6-9462-485B-8EAC-2C83CB265413}" type="pres">
      <dgm:prSet presAssocID="{544C5620-D409-4661-A7B5-B983F26BBBF0}" presName="parTx" presStyleLbl="revTx" presStyleIdx="0" presStyleCnt="2" custScaleX="110730" custScaleY="155959">
        <dgm:presLayoutVars>
          <dgm:chMax val="0"/>
          <dgm:chPref val="0"/>
        </dgm:presLayoutVars>
      </dgm:prSet>
      <dgm:spPr/>
    </dgm:pt>
    <dgm:pt modelId="{70369296-6D4F-44D1-A8F8-945F069A7C50}" type="pres">
      <dgm:prSet presAssocID="{D0DECE9E-48FF-4941-9B40-ED9324DF6116}" presName="sibTrans" presStyleCnt="0"/>
      <dgm:spPr/>
    </dgm:pt>
    <dgm:pt modelId="{C5F5E5D1-A0A4-4046-BEEC-0E094DAFD42D}" type="pres">
      <dgm:prSet presAssocID="{B52445EA-0C61-4B5A-8CC4-30F02949FD65}" presName="compNode" presStyleCnt="0"/>
      <dgm:spPr/>
    </dgm:pt>
    <dgm:pt modelId="{E5F16DBC-AE62-4B36-A72A-F4AED7ED0372}" type="pres">
      <dgm:prSet presAssocID="{B52445EA-0C61-4B5A-8CC4-30F02949FD65}" presName="bgRect" presStyleLbl="bgShp" presStyleIdx="1" presStyleCnt="2"/>
      <dgm:spPr/>
    </dgm:pt>
    <dgm:pt modelId="{CF2326D4-0B2D-4867-9026-785E074893E7}" type="pres">
      <dgm:prSet presAssocID="{B52445EA-0C61-4B5A-8CC4-30F02949FD65}"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Judge"/>
        </a:ext>
      </dgm:extLst>
    </dgm:pt>
    <dgm:pt modelId="{F2389422-0637-4636-B4EF-C7BDA29B319E}" type="pres">
      <dgm:prSet presAssocID="{B52445EA-0C61-4B5A-8CC4-30F02949FD65}" presName="spaceRect" presStyleCnt="0"/>
      <dgm:spPr/>
    </dgm:pt>
    <dgm:pt modelId="{25A04F0D-DFDA-4719-9112-629FB093BF99}" type="pres">
      <dgm:prSet presAssocID="{B52445EA-0C61-4B5A-8CC4-30F02949FD65}" presName="parTx" presStyleLbl="revTx" presStyleIdx="1" presStyleCnt="2" custScaleX="110035" custScaleY="125762">
        <dgm:presLayoutVars>
          <dgm:chMax val="0"/>
          <dgm:chPref val="0"/>
        </dgm:presLayoutVars>
      </dgm:prSet>
      <dgm:spPr/>
    </dgm:pt>
  </dgm:ptLst>
  <dgm:cxnLst>
    <dgm:cxn modelId="{4279E820-9E11-4976-B9AA-AF3DEFF56613}" type="presOf" srcId="{544C5620-D409-4661-A7B5-B983F26BBBF0}" destId="{BB558FD6-9462-485B-8EAC-2C83CB265413}" srcOrd="0" destOrd="0" presId="urn:microsoft.com/office/officeart/2018/2/layout/IconVerticalSolidList"/>
    <dgm:cxn modelId="{D1A49D70-9912-4E06-B245-5C348D9A5EC8}" type="presOf" srcId="{B52445EA-0C61-4B5A-8CC4-30F02949FD65}" destId="{25A04F0D-DFDA-4719-9112-629FB093BF99}" srcOrd="0" destOrd="0" presId="urn:microsoft.com/office/officeart/2018/2/layout/IconVerticalSolidList"/>
    <dgm:cxn modelId="{BDD79F7C-095D-4CCC-A677-193EAF1007DC}" type="presOf" srcId="{0C1E4BA8-3771-44EC-9656-035D9FC729BB}" destId="{420F6F50-AE74-4135-89B7-BAB13FAE1D55}" srcOrd="0" destOrd="0" presId="urn:microsoft.com/office/officeart/2018/2/layout/IconVerticalSolidList"/>
    <dgm:cxn modelId="{A9BCA087-4DA9-4635-A2DB-5A8E61044241}" srcId="{0C1E4BA8-3771-44EC-9656-035D9FC729BB}" destId="{544C5620-D409-4661-A7B5-B983F26BBBF0}" srcOrd="0" destOrd="0" parTransId="{118F80E5-19DA-42C2-BF06-61542B8659BC}" sibTransId="{D0DECE9E-48FF-4941-9B40-ED9324DF6116}"/>
    <dgm:cxn modelId="{D6083F92-CF84-4645-82BF-3F9EDBECD24E}" srcId="{0C1E4BA8-3771-44EC-9656-035D9FC729BB}" destId="{B52445EA-0C61-4B5A-8CC4-30F02949FD65}" srcOrd="1" destOrd="0" parTransId="{8FCAC83A-077C-48D9-8140-2D8B761BD554}" sibTransId="{DDEBEC14-09C9-4D06-8AD4-C6F32665F058}"/>
    <dgm:cxn modelId="{04DA5C91-9B5D-464F-BB41-739BB5168287}" type="presParOf" srcId="{420F6F50-AE74-4135-89B7-BAB13FAE1D55}" destId="{CBC9AAC4-6DE1-47E6-8E07-4DC5CF91E4FC}" srcOrd="0" destOrd="0" presId="urn:microsoft.com/office/officeart/2018/2/layout/IconVerticalSolidList"/>
    <dgm:cxn modelId="{55F44638-D22A-4DDF-AE7A-C02D6FA86245}" type="presParOf" srcId="{CBC9AAC4-6DE1-47E6-8E07-4DC5CF91E4FC}" destId="{B94B6A09-963C-462F-94C2-14E53A5C8A00}" srcOrd="0" destOrd="0" presId="urn:microsoft.com/office/officeart/2018/2/layout/IconVerticalSolidList"/>
    <dgm:cxn modelId="{B16ABE35-0606-4E9B-B70D-9616D4DD96A1}" type="presParOf" srcId="{CBC9AAC4-6DE1-47E6-8E07-4DC5CF91E4FC}" destId="{6ABDF28C-3AFD-4215-A39C-D1977854B8AA}" srcOrd="1" destOrd="0" presId="urn:microsoft.com/office/officeart/2018/2/layout/IconVerticalSolidList"/>
    <dgm:cxn modelId="{09CE61B7-3E77-43A6-BE1D-B19474D92395}" type="presParOf" srcId="{CBC9AAC4-6DE1-47E6-8E07-4DC5CF91E4FC}" destId="{7904D659-2CF4-4123-9064-D5C4C3402580}" srcOrd="2" destOrd="0" presId="urn:microsoft.com/office/officeart/2018/2/layout/IconVerticalSolidList"/>
    <dgm:cxn modelId="{91D97A09-B5F1-4C46-B8E6-172F5A2A43CC}" type="presParOf" srcId="{CBC9AAC4-6DE1-47E6-8E07-4DC5CF91E4FC}" destId="{BB558FD6-9462-485B-8EAC-2C83CB265413}" srcOrd="3" destOrd="0" presId="urn:microsoft.com/office/officeart/2018/2/layout/IconVerticalSolidList"/>
    <dgm:cxn modelId="{602A023F-8F8E-4567-B168-61A9AAE85C77}" type="presParOf" srcId="{420F6F50-AE74-4135-89B7-BAB13FAE1D55}" destId="{70369296-6D4F-44D1-A8F8-945F069A7C50}" srcOrd="1" destOrd="0" presId="urn:microsoft.com/office/officeart/2018/2/layout/IconVerticalSolidList"/>
    <dgm:cxn modelId="{25E3970D-A808-4373-9F4C-491CC3CDFED5}" type="presParOf" srcId="{420F6F50-AE74-4135-89B7-BAB13FAE1D55}" destId="{C5F5E5D1-A0A4-4046-BEEC-0E094DAFD42D}" srcOrd="2" destOrd="0" presId="urn:microsoft.com/office/officeart/2018/2/layout/IconVerticalSolidList"/>
    <dgm:cxn modelId="{B3BF222B-2174-4B0B-B808-0C22A601C9B7}" type="presParOf" srcId="{C5F5E5D1-A0A4-4046-BEEC-0E094DAFD42D}" destId="{E5F16DBC-AE62-4B36-A72A-F4AED7ED0372}" srcOrd="0" destOrd="0" presId="urn:microsoft.com/office/officeart/2018/2/layout/IconVerticalSolidList"/>
    <dgm:cxn modelId="{E5FD5EE3-7BB0-40DB-AEEB-0955328938FE}" type="presParOf" srcId="{C5F5E5D1-A0A4-4046-BEEC-0E094DAFD42D}" destId="{CF2326D4-0B2D-4867-9026-785E074893E7}" srcOrd="1" destOrd="0" presId="urn:microsoft.com/office/officeart/2018/2/layout/IconVerticalSolidList"/>
    <dgm:cxn modelId="{CDBA3B59-0E00-4346-8ABE-99BC801DC8AE}" type="presParOf" srcId="{C5F5E5D1-A0A4-4046-BEEC-0E094DAFD42D}" destId="{F2389422-0637-4636-B4EF-C7BDA29B319E}" srcOrd="2" destOrd="0" presId="urn:microsoft.com/office/officeart/2018/2/layout/IconVerticalSolidList"/>
    <dgm:cxn modelId="{55D76A8F-539C-46B3-995B-AB1CD93CB038}" type="presParOf" srcId="{C5F5E5D1-A0A4-4046-BEEC-0E094DAFD42D}" destId="{25A04F0D-DFDA-4719-9112-629FB093BF9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89276F-DD23-4C2E-BABC-87A6BF81B1DE}"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B8527EA7-A965-4ABE-BF7B-8782EE33EB33}">
      <dgm:prSet/>
      <dgm:spPr/>
      <dgm:t>
        <a:bodyPr/>
        <a:lstStyle/>
        <a:p>
          <a:r>
            <a:rPr lang="en-GB" b="1" dirty="0"/>
            <a:t>Significance</a:t>
          </a:r>
          <a:r>
            <a:rPr lang="en-GB" dirty="0"/>
            <a:t>: €45-55 billion injected into the EU economy annually by the debt collection industry.</a:t>
          </a:r>
          <a:endParaRPr lang="en-US" dirty="0"/>
        </a:p>
      </dgm:t>
    </dgm:pt>
    <dgm:pt modelId="{E82D94FB-54FB-48B0-ADF2-20C798E256D1}" type="parTrans" cxnId="{4547D046-32EE-41AE-937C-8033E7541854}">
      <dgm:prSet/>
      <dgm:spPr/>
      <dgm:t>
        <a:bodyPr/>
        <a:lstStyle/>
        <a:p>
          <a:endParaRPr lang="en-US"/>
        </a:p>
      </dgm:t>
    </dgm:pt>
    <dgm:pt modelId="{5185E0A1-FD19-49E0-8C1B-8AC9D3332793}" type="sibTrans" cxnId="{4547D046-32EE-41AE-937C-8033E7541854}">
      <dgm:prSet/>
      <dgm:spPr/>
      <dgm:t>
        <a:bodyPr/>
        <a:lstStyle/>
        <a:p>
          <a:endParaRPr lang="en-US"/>
        </a:p>
      </dgm:t>
    </dgm:pt>
    <dgm:pt modelId="{983985E2-3EFB-4CDD-9A14-329AD462A4CD}">
      <dgm:prSet/>
      <dgm:spPr/>
      <dgm:t>
        <a:bodyPr/>
        <a:lstStyle/>
        <a:p>
          <a:r>
            <a:rPr lang="en-US" b="1" dirty="0"/>
            <a:t>Portugal: </a:t>
          </a:r>
          <a:r>
            <a:rPr lang="en-US" dirty="0"/>
            <a:t>24 members, 1790 employees, 32 bn in recovery, 1.4 bn euro recovered (2021)</a:t>
          </a:r>
        </a:p>
      </dgm:t>
    </dgm:pt>
    <dgm:pt modelId="{8166B4D9-78EE-40D2-A572-6DCD53F4DD44}" type="parTrans" cxnId="{2FC7DF7E-E617-4818-8CF1-4337F9AD11E4}">
      <dgm:prSet/>
      <dgm:spPr/>
      <dgm:t>
        <a:bodyPr/>
        <a:lstStyle/>
        <a:p>
          <a:endParaRPr lang="en-US"/>
        </a:p>
      </dgm:t>
    </dgm:pt>
    <dgm:pt modelId="{3F39664E-A496-4B56-AAB4-2730B3AD726A}" type="sibTrans" cxnId="{2FC7DF7E-E617-4818-8CF1-4337F9AD11E4}">
      <dgm:prSet/>
      <dgm:spPr/>
      <dgm:t>
        <a:bodyPr/>
        <a:lstStyle/>
        <a:p>
          <a:endParaRPr lang="en-US"/>
        </a:p>
      </dgm:t>
    </dgm:pt>
    <dgm:pt modelId="{AF4CFE75-957D-481D-9D9B-25E491F76C20}">
      <dgm:prSet/>
      <dgm:spPr/>
      <dgm:t>
        <a:bodyPr/>
        <a:lstStyle/>
        <a:p>
          <a:r>
            <a:rPr lang="en-US" b="1"/>
            <a:t>Romania:</a:t>
          </a:r>
          <a:r>
            <a:rPr lang="en-US"/>
            <a:t> 14 members, 1.02 bn euro recovered (B2C), 1.15 bn (total in 2021)</a:t>
          </a:r>
        </a:p>
      </dgm:t>
    </dgm:pt>
    <dgm:pt modelId="{951C7BD9-4C1B-4999-8AB0-42D559FBE43B}" type="parTrans" cxnId="{FF4C2CE9-15CB-427F-837D-7A5BF5DD135D}">
      <dgm:prSet/>
      <dgm:spPr/>
      <dgm:t>
        <a:bodyPr/>
        <a:lstStyle/>
        <a:p>
          <a:endParaRPr lang="en-US"/>
        </a:p>
      </dgm:t>
    </dgm:pt>
    <dgm:pt modelId="{C2BF55A2-280F-491D-B305-E0BA9DBCC0B1}" type="sibTrans" cxnId="{FF4C2CE9-15CB-427F-837D-7A5BF5DD135D}">
      <dgm:prSet/>
      <dgm:spPr/>
      <dgm:t>
        <a:bodyPr/>
        <a:lstStyle/>
        <a:p>
          <a:endParaRPr lang="en-US"/>
        </a:p>
      </dgm:t>
    </dgm:pt>
    <dgm:pt modelId="{187FC051-9251-4EF8-9487-9C8DB4AAC94F}">
      <dgm:prSet/>
      <dgm:spPr/>
      <dgm:t>
        <a:bodyPr/>
        <a:lstStyle/>
        <a:p>
          <a:r>
            <a:rPr lang="en-US" b="1"/>
            <a:t>Austria: </a:t>
          </a:r>
          <a:r>
            <a:rPr lang="en-US"/>
            <a:t>58 members, 500 employees, bns recovered every year</a:t>
          </a:r>
        </a:p>
      </dgm:t>
    </dgm:pt>
    <dgm:pt modelId="{3997444C-ACDE-4200-BABB-EF99C278D4C5}" type="parTrans" cxnId="{EDF322E4-A2F2-4D61-8BA5-669E74F17D1F}">
      <dgm:prSet/>
      <dgm:spPr/>
      <dgm:t>
        <a:bodyPr/>
        <a:lstStyle/>
        <a:p>
          <a:endParaRPr lang="en-US"/>
        </a:p>
      </dgm:t>
    </dgm:pt>
    <dgm:pt modelId="{FB483A34-14AE-409A-B9D8-5E254644765A}" type="sibTrans" cxnId="{EDF322E4-A2F2-4D61-8BA5-669E74F17D1F}">
      <dgm:prSet/>
      <dgm:spPr/>
      <dgm:t>
        <a:bodyPr/>
        <a:lstStyle/>
        <a:p>
          <a:endParaRPr lang="en-US"/>
        </a:p>
      </dgm:t>
    </dgm:pt>
    <dgm:pt modelId="{486553E1-8FCA-47F5-A8B1-5D3CA9A7D826}">
      <dgm:prSet/>
      <dgm:spPr/>
      <dgm:t>
        <a:bodyPr/>
        <a:lstStyle/>
        <a:p>
          <a:r>
            <a:rPr lang="en-US" b="1"/>
            <a:t>Belgium: </a:t>
          </a:r>
          <a:r>
            <a:rPr lang="en-US"/>
            <a:t>12 members, 318 mn euro recovered (2021)</a:t>
          </a:r>
        </a:p>
      </dgm:t>
    </dgm:pt>
    <dgm:pt modelId="{66CB34E1-5D61-4BFE-9C3B-F7F9761E8FF2}" type="parTrans" cxnId="{5F54A0AB-E162-4C30-AA38-7667D76A1716}">
      <dgm:prSet/>
      <dgm:spPr/>
      <dgm:t>
        <a:bodyPr/>
        <a:lstStyle/>
        <a:p>
          <a:endParaRPr lang="en-US"/>
        </a:p>
      </dgm:t>
    </dgm:pt>
    <dgm:pt modelId="{AE2A89A3-9078-43AE-88C4-660B048F438C}" type="sibTrans" cxnId="{5F54A0AB-E162-4C30-AA38-7667D76A1716}">
      <dgm:prSet/>
      <dgm:spPr/>
      <dgm:t>
        <a:bodyPr/>
        <a:lstStyle/>
        <a:p>
          <a:endParaRPr lang="en-US"/>
        </a:p>
      </dgm:t>
    </dgm:pt>
    <dgm:pt modelId="{C8EBA9D7-64CA-46E0-8A14-B27B29435366}">
      <dgm:prSet/>
      <dgm:spPr/>
      <dgm:t>
        <a:bodyPr/>
        <a:lstStyle/>
        <a:p>
          <a:r>
            <a:rPr lang="en-US" b="1"/>
            <a:t>Bulgaria: </a:t>
          </a:r>
          <a:r>
            <a:rPr lang="en-US"/>
            <a:t>15 members, 1200 employees, 388 mn eur (2020)</a:t>
          </a:r>
        </a:p>
      </dgm:t>
    </dgm:pt>
    <dgm:pt modelId="{F62F284B-200F-4F17-B2E8-36B34888A427}" type="parTrans" cxnId="{D5362233-732B-4BE8-987F-5C03B73CDDF9}">
      <dgm:prSet/>
      <dgm:spPr/>
      <dgm:t>
        <a:bodyPr/>
        <a:lstStyle/>
        <a:p>
          <a:endParaRPr lang="en-US"/>
        </a:p>
      </dgm:t>
    </dgm:pt>
    <dgm:pt modelId="{12B9B559-9D89-45F8-91CB-D99B97078BE9}" type="sibTrans" cxnId="{D5362233-732B-4BE8-987F-5C03B73CDDF9}">
      <dgm:prSet/>
      <dgm:spPr/>
      <dgm:t>
        <a:bodyPr/>
        <a:lstStyle/>
        <a:p>
          <a:endParaRPr lang="en-US"/>
        </a:p>
      </dgm:t>
    </dgm:pt>
    <dgm:pt modelId="{3CE9B1A6-333F-4601-B9BB-F5A2CF04D072}">
      <dgm:prSet/>
      <dgm:spPr/>
      <dgm:t>
        <a:bodyPr/>
        <a:lstStyle/>
        <a:p>
          <a:r>
            <a:rPr lang="en-US" b="1" dirty="0"/>
            <a:t>Czechia: </a:t>
          </a:r>
          <a:r>
            <a:rPr lang="en-US" dirty="0"/>
            <a:t>15 members, 792 employees, new 850 </a:t>
          </a:r>
          <a:r>
            <a:rPr lang="en-US" dirty="0" err="1"/>
            <a:t>mn</a:t>
          </a:r>
          <a:r>
            <a:rPr lang="en-US" dirty="0"/>
            <a:t> euro processed (2022), 270 </a:t>
          </a:r>
          <a:r>
            <a:rPr lang="en-US" dirty="0" err="1"/>
            <a:t>mn</a:t>
          </a:r>
          <a:r>
            <a:rPr lang="en-US" dirty="0"/>
            <a:t> recovered (2022).</a:t>
          </a:r>
        </a:p>
      </dgm:t>
    </dgm:pt>
    <dgm:pt modelId="{12FBABD9-882E-47BB-BA90-4B03608EE377}" type="parTrans" cxnId="{AC440D2C-81CD-4DF1-8E9F-515114519E69}">
      <dgm:prSet/>
      <dgm:spPr/>
      <dgm:t>
        <a:bodyPr/>
        <a:lstStyle/>
        <a:p>
          <a:endParaRPr lang="en-US"/>
        </a:p>
      </dgm:t>
    </dgm:pt>
    <dgm:pt modelId="{9178D01D-6E40-4A83-B3DD-430EAA5AEB1A}" type="sibTrans" cxnId="{AC440D2C-81CD-4DF1-8E9F-515114519E69}">
      <dgm:prSet/>
      <dgm:spPr/>
      <dgm:t>
        <a:bodyPr/>
        <a:lstStyle/>
        <a:p>
          <a:endParaRPr lang="en-US"/>
        </a:p>
      </dgm:t>
    </dgm:pt>
    <dgm:pt modelId="{3E363AA4-4B13-4D2F-829D-561FD6213259}">
      <dgm:prSet/>
      <dgm:spPr/>
      <dgm:t>
        <a:bodyPr/>
        <a:lstStyle/>
        <a:p>
          <a:r>
            <a:rPr lang="en-US" b="1"/>
            <a:t>Germany, </a:t>
          </a:r>
          <a:r>
            <a:rPr lang="en-US"/>
            <a:t>500+ members</a:t>
          </a:r>
          <a:r>
            <a:rPr lang="en-US" b="1"/>
            <a:t>, </a:t>
          </a:r>
          <a:r>
            <a:rPr lang="en-US"/>
            <a:t>20,000 employees, </a:t>
          </a:r>
        </a:p>
      </dgm:t>
    </dgm:pt>
    <dgm:pt modelId="{66F2CCCD-7040-4346-8AD1-AD1656D2E643}" type="parTrans" cxnId="{7A25C612-7516-46C6-9A0D-0AC7A1083854}">
      <dgm:prSet/>
      <dgm:spPr/>
      <dgm:t>
        <a:bodyPr/>
        <a:lstStyle/>
        <a:p>
          <a:endParaRPr lang="en-US"/>
        </a:p>
      </dgm:t>
    </dgm:pt>
    <dgm:pt modelId="{36C5636C-76AB-48AB-8800-DC3D2F853E0A}" type="sibTrans" cxnId="{7A25C612-7516-46C6-9A0D-0AC7A1083854}">
      <dgm:prSet/>
      <dgm:spPr/>
      <dgm:t>
        <a:bodyPr/>
        <a:lstStyle/>
        <a:p>
          <a:endParaRPr lang="en-US"/>
        </a:p>
      </dgm:t>
    </dgm:pt>
    <dgm:pt modelId="{037EF59C-C704-41AE-AAF9-B482391CB8F0}">
      <dgm:prSet/>
      <dgm:spPr/>
      <dgm:t>
        <a:bodyPr/>
        <a:lstStyle/>
        <a:p>
          <a:r>
            <a:rPr lang="en-US" b="1" dirty="0"/>
            <a:t>Greece: </a:t>
          </a:r>
          <a:r>
            <a:rPr lang="en-US" dirty="0"/>
            <a:t>9 members</a:t>
          </a:r>
          <a:r>
            <a:rPr lang="en-US" b="1" dirty="0"/>
            <a:t> ,</a:t>
          </a:r>
          <a:r>
            <a:rPr lang="en-US" dirty="0"/>
            <a:t>2500 employees</a:t>
          </a:r>
        </a:p>
      </dgm:t>
    </dgm:pt>
    <dgm:pt modelId="{F70355AE-C664-43C0-8A1E-0DA8E1A0C678}" type="parTrans" cxnId="{7DE17A4D-3A4F-47B0-B76C-B330C54ACB9E}">
      <dgm:prSet/>
      <dgm:spPr/>
      <dgm:t>
        <a:bodyPr/>
        <a:lstStyle/>
        <a:p>
          <a:endParaRPr lang="en-US"/>
        </a:p>
      </dgm:t>
    </dgm:pt>
    <dgm:pt modelId="{DAFDE697-0427-4BD5-96F5-6E148E851DAD}" type="sibTrans" cxnId="{7DE17A4D-3A4F-47B0-B76C-B330C54ACB9E}">
      <dgm:prSet/>
      <dgm:spPr/>
      <dgm:t>
        <a:bodyPr/>
        <a:lstStyle/>
        <a:p>
          <a:endParaRPr lang="en-US"/>
        </a:p>
      </dgm:t>
    </dgm:pt>
    <dgm:pt modelId="{4626434D-E9DD-4DCB-95F8-CF589FD5F7FA}">
      <dgm:prSet/>
      <dgm:spPr/>
      <dgm:t>
        <a:bodyPr/>
        <a:lstStyle/>
        <a:p>
          <a:r>
            <a:rPr lang="en-GB" b="1" dirty="0"/>
            <a:t>Regulatory Landscape</a:t>
          </a:r>
          <a:r>
            <a:rPr lang="en-GB" dirty="0"/>
            <a:t>: Largely unregulated until the Credit Servicers and Credit Purchasers Directive (CSCPD) in 2023</a:t>
          </a:r>
          <a:endParaRPr lang="en-US" dirty="0"/>
        </a:p>
      </dgm:t>
    </dgm:pt>
    <dgm:pt modelId="{3CB50CA5-FD29-4C5A-A10B-C6F2A0CD91B5}" type="parTrans" cxnId="{5B3FC247-AB04-408A-95EA-353B277EF825}">
      <dgm:prSet/>
      <dgm:spPr/>
      <dgm:t>
        <a:bodyPr/>
        <a:lstStyle/>
        <a:p>
          <a:endParaRPr lang="en-US"/>
        </a:p>
      </dgm:t>
    </dgm:pt>
    <dgm:pt modelId="{3A28F061-FC4E-4A92-A4BE-FA1FF0D67EBD}" type="sibTrans" cxnId="{5B3FC247-AB04-408A-95EA-353B277EF825}">
      <dgm:prSet/>
      <dgm:spPr/>
      <dgm:t>
        <a:bodyPr/>
        <a:lstStyle/>
        <a:p>
          <a:endParaRPr lang="en-US"/>
        </a:p>
      </dgm:t>
    </dgm:pt>
    <dgm:pt modelId="{00672B1A-76A3-0D41-AD9E-0A91C168A107}" type="pres">
      <dgm:prSet presAssocID="{BD89276F-DD23-4C2E-BABC-87A6BF81B1DE}" presName="diagram" presStyleCnt="0">
        <dgm:presLayoutVars>
          <dgm:dir/>
          <dgm:resizeHandles val="exact"/>
        </dgm:presLayoutVars>
      </dgm:prSet>
      <dgm:spPr/>
    </dgm:pt>
    <dgm:pt modelId="{EF415DC4-D100-104B-B847-493BC64B5C22}" type="pres">
      <dgm:prSet presAssocID="{B8527EA7-A965-4ABE-BF7B-8782EE33EB33}" presName="node" presStyleLbl="node1" presStyleIdx="0" presStyleCnt="10">
        <dgm:presLayoutVars>
          <dgm:bulletEnabled val="1"/>
        </dgm:presLayoutVars>
      </dgm:prSet>
      <dgm:spPr/>
    </dgm:pt>
    <dgm:pt modelId="{A771BE62-D095-844A-9633-C1932440869C}" type="pres">
      <dgm:prSet presAssocID="{5185E0A1-FD19-49E0-8C1B-8AC9D3332793}" presName="sibTrans" presStyleCnt="0"/>
      <dgm:spPr/>
    </dgm:pt>
    <dgm:pt modelId="{C7E34B39-A699-3049-98EC-C8177B058682}" type="pres">
      <dgm:prSet presAssocID="{983985E2-3EFB-4CDD-9A14-329AD462A4CD}" presName="node" presStyleLbl="node1" presStyleIdx="1" presStyleCnt="10">
        <dgm:presLayoutVars>
          <dgm:bulletEnabled val="1"/>
        </dgm:presLayoutVars>
      </dgm:prSet>
      <dgm:spPr/>
    </dgm:pt>
    <dgm:pt modelId="{BD33D3EB-1838-E444-9907-62FB330D49FB}" type="pres">
      <dgm:prSet presAssocID="{3F39664E-A496-4B56-AAB4-2730B3AD726A}" presName="sibTrans" presStyleCnt="0"/>
      <dgm:spPr/>
    </dgm:pt>
    <dgm:pt modelId="{94880BD6-41EE-6F4B-B591-6FD89C107B31}" type="pres">
      <dgm:prSet presAssocID="{AF4CFE75-957D-481D-9D9B-25E491F76C20}" presName="node" presStyleLbl="node1" presStyleIdx="2" presStyleCnt="10">
        <dgm:presLayoutVars>
          <dgm:bulletEnabled val="1"/>
        </dgm:presLayoutVars>
      </dgm:prSet>
      <dgm:spPr/>
    </dgm:pt>
    <dgm:pt modelId="{4B8E38F3-7A56-1346-AC62-2F8912FF17D7}" type="pres">
      <dgm:prSet presAssocID="{C2BF55A2-280F-491D-B305-E0BA9DBCC0B1}" presName="sibTrans" presStyleCnt="0"/>
      <dgm:spPr/>
    </dgm:pt>
    <dgm:pt modelId="{BD1B4EA9-7EC4-4244-8E95-755724A43C16}" type="pres">
      <dgm:prSet presAssocID="{187FC051-9251-4EF8-9487-9C8DB4AAC94F}" presName="node" presStyleLbl="node1" presStyleIdx="3" presStyleCnt="10">
        <dgm:presLayoutVars>
          <dgm:bulletEnabled val="1"/>
        </dgm:presLayoutVars>
      </dgm:prSet>
      <dgm:spPr/>
    </dgm:pt>
    <dgm:pt modelId="{12885F5B-30EE-914B-A3D7-D5A5A75772DC}" type="pres">
      <dgm:prSet presAssocID="{FB483A34-14AE-409A-B9D8-5E254644765A}" presName="sibTrans" presStyleCnt="0"/>
      <dgm:spPr/>
    </dgm:pt>
    <dgm:pt modelId="{5C2C9AFE-5536-9449-BE7E-E3E264E9DC58}" type="pres">
      <dgm:prSet presAssocID="{486553E1-8FCA-47F5-A8B1-5D3CA9A7D826}" presName="node" presStyleLbl="node1" presStyleIdx="4" presStyleCnt="10">
        <dgm:presLayoutVars>
          <dgm:bulletEnabled val="1"/>
        </dgm:presLayoutVars>
      </dgm:prSet>
      <dgm:spPr/>
    </dgm:pt>
    <dgm:pt modelId="{7CE0340D-ABA2-2B4E-BDC2-44B1516235C5}" type="pres">
      <dgm:prSet presAssocID="{AE2A89A3-9078-43AE-88C4-660B048F438C}" presName="sibTrans" presStyleCnt="0"/>
      <dgm:spPr/>
    </dgm:pt>
    <dgm:pt modelId="{10EB2393-C651-9D4D-BDB7-94A89A34D601}" type="pres">
      <dgm:prSet presAssocID="{C8EBA9D7-64CA-46E0-8A14-B27B29435366}" presName="node" presStyleLbl="node1" presStyleIdx="5" presStyleCnt="10">
        <dgm:presLayoutVars>
          <dgm:bulletEnabled val="1"/>
        </dgm:presLayoutVars>
      </dgm:prSet>
      <dgm:spPr/>
    </dgm:pt>
    <dgm:pt modelId="{A2D6EFEC-5A52-8947-A4F5-13250A48CC16}" type="pres">
      <dgm:prSet presAssocID="{12B9B559-9D89-45F8-91CB-D99B97078BE9}" presName="sibTrans" presStyleCnt="0"/>
      <dgm:spPr/>
    </dgm:pt>
    <dgm:pt modelId="{DC528873-F4B0-8549-913E-63C5F389AEC2}" type="pres">
      <dgm:prSet presAssocID="{3CE9B1A6-333F-4601-B9BB-F5A2CF04D072}" presName="node" presStyleLbl="node1" presStyleIdx="6" presStyleCnt="10">
        <dgm:presLayoutVars>
          <dgm:bulletEnabled val="1"/>
        </dgm:presLayoutVars>
      </dgm:prSet>
      <dgm:spPr/>
    </dgm:pt>
    <dgm:pt modelId="{52F6C307-0196-0B4C-9242-CBF5F9A13FD8}" type="pres">
      <dgm:prSet presAssocID="{9178D01D-6E40-4A83-B3DD-430EAA5AEB1A}" presName="sibTrans" presStyleCnt="0"/>
      <dgm:spPr/>
    </dgm:pt>
    <dgm:pt modelId="{4347A452-E95B-F741-B256-9F10E6D3A37F}" type="pres">
      <dgm:prSet presAssocID="{3E363AA4-4B13-4D2F-829D-561FD6213259}" presName="node" presStyleLbl="node1" presStyleIdx="7" presStyleCnt="10">
        <dgm:presLayoutVars>
          <dgm:bulletEnabled val="1"/>
        </dgm:presLayoutVars>
      </dgm:prSet>
      <dgm:spPr/>
    </dgm:pt>
    <dgm:pt modelId="{1EC78FE4-8D41-EF43-9AA6-981724B95FAF}" type="pres">
      <dgm:prSet presAssocID="{36C5636C-76AB-48AB-8800-DC3D2F853E0A}" presName="sibTrans" presStyleCnt="0"/>
      <dgm:spPr/>
    </dgm:pt>
    <dgm:pt modelId="{73E2CEFB-54BA-3440-8805-DA52CAA62ADC}" type="pres">
      <dgm:prSet presAssocID="{037EF59C-C704-41AE-AAF9-B482391CB8F0}" presName="node" presStyleLbl="node1" presStyleIdx="8" presStyleCnt="10">
        <dgm:presLayoutVars>
          <dgm:bulletEnabled val="1"/>
        </dgm:presLayoutVars>
      </dgm:prSet>
      <dgm:spPr/>
    </dgm:pt>
    <dgm:pt modelId="{FC095188-6F0D-1440-80FB-A016861CBEBD}" type="pres">
      <dgm:prSet presAssocID="{DAFDE697-0427-4BD5-96F5-6E148E851DAD}" presName="sibTrans" presStyleCnt="0"/>
      <dgm:spPr/>
    </dgm:pt>
    <dgm:pt modelId="{E0D196B7-5FBE-F645-8856-F399BC11217A}" type="pres">
      <dgm:prSet presAssocID="{4626434D-E9DD-4DCB-95F8-CF589FD5F7FA}" presName="node" presStyleLbl="node1" presStyleIdx="9" presStyleCnt="10">
        <dgm:presLayoutVars>
          <dgm:bulletEnabled val="1"/>
        </dgm:presLayoutVars>
      </dgm:prSet>
      <dgm:spPr/>
    </dgm:pt>
  </dgm:ptLst>
  <dgm:cxnLst>
    <dgm:cxn modelId="{23F0910C-DDFF-AF4B-B5B0-BCBEB2179B71}" type="presOf" srcId="{983985E2-3EFB-4CDD-9A14-329AD462A4CD}" destId="{C7E34B39-A699-3049-98EC-C8177B058682}" srcOrd="0" destOrd="0" presId="urn:microsoft.com/office/officeart/2005/8/layout/default"/>
    <dgm:cxn modelId="{7A25C612-7516-46C6-9A0D-0AC7A1083854}" srcId="{BD89276F-DD23-4C2E-BABC-87A6BF81B1DE}" destId="{3E363AA4-4B13-4D2F-829D-561FD6213259}" srcOrd="7" destOrd="0" parTransId="{66F2CCCD-7040-4346-8AD1-AD1656D2E643}" sibTransId="{36C5636C-76AB-48AB-8800-DC3D2F853E0A}"/>
    <dgm:cxn modelId="{AC440D2C-81CD-4DF1-8E9F-515114519E69}" srcId="{BD89276F-DD23-4C2E-BABC-87A6BF81B1DE}" destId="{3CE9B1A6-333F-4601-B9BB-F5A2CF04D072}" srcOrd="6" destOrd="0" parTransId="{12FBABD9-882E-47BB-BA90-4B03608EE377}" sibTransId="{9178D01D-6E40-4A83-B3DD-430EAA5AEB1A}"/>
    <dgm:cxn modelId="{D5362233-732B-4BE8-987F-5C03B73CDDF9}" srcId="{BD89276F-DD23-4C2E-BABC-87A6BF81B1DE}" destId="{C8EBA9D7-64CA-46E0-8A14-B27B29435366}" srcOrd="5" destOrd="0" parTransId="{F62F284B-200F-4F17-B2E8-36B34888A427}" sibTransId="{12B9B559-9D89-45F8-91CB-D99B97078BE9}"/>
    <dgm:cxn modelId="{4547D046-32EE-41AE-937C-8033E7541854}" srcId="{BD89276F-DD23-4C2E-BABC-87A6BF81B1DE}" destId="{B8527EA7-A965-4ABE-BF7B-8782EE33EB33}" srcOrd="0" destOrd="0" parTransId="{E82D94FB-54FB-48B0-ADF2-20C798E256D1}" sibTransId="{5185E0A1-FD19-49E0-8C1B-8AC9D3332793}"/>
    <dgm:cxn modelId="{5B3FC247-AB04-408A-95EA-353B277EF825}" srcId="{BD89276F-DD23-4C2E-BABC-87A6BF81B1DE}" destId="{4626434D-E9DD-4DCB-95F8-CF589FD5F7FA}" srcOrd="9" destOrd="0" parTransId="{3CB50CA5-FD29-4C5A-A10B-C6F2A0CD91B5}" sibTransId="{3A28F061-FC4E-4A92-A4BE-FA1FF0D67EBD}"/>
    <dgm:cxn modelId="{B7E2B64B-6595-9C41-9666-6A86606F385F}" type="presOf" srcId="{486553E1-8FCA-47F5-A8B1-5D3CA9A7D826}" destId="{5C2C9AFE-5536-9449-BE7E-E3E264E9DC58}" srcOrd="0" destOrd="0" presId="urn:microsoft.com/office/officeart/2005/8/layout/default"/>
    <dgm:cxn modelId="{7DE17A4D-3A4F-47B0-B76C-B330C54ACB9E}" srcId="{BD89276F-DD23-4C2E-BABC-87A6BF81B1DE}" destId="{037EF59C-C704-41AE-AAF9-B482391CB8F0}" srcOrd="8" destOrd="0" parTransId="{F70355AE-C664-43C0-8A1E-0DA8E1A0C678}" sibTransId="{DAFDE697-0427-4BD5-96F5-6E148E851DAD}"/>
    <dgm:cxn modelId="{AA104D59-38F7-5A4F-AEE8-8066500A2B78}" type="presOf" srcId="{037EF59C-C704-41AE-AAF9-B482391CB8F0}" destId="{73E2CEFB-54BA-3440-8805-DA52CAA62ADC}" srcOrd="0" destOrd="0" presId="urn:microsoft.com/office/officeart/2005/8/layout/default"/>
    <dgm:cxn modelId="{82E8A362-6EC5-C947-B65E-20CCD54AF156}" type="presOf" srcId="{C8EBA9D7-64CA-46E0-8A14-B27B29435366}" destId="{10EB2393-C651-9D4D-BDB7-94A89A34D601}" srcOrd="0" destOrd="0" presId="urn:microsoft.com/office/officeart/2005/8/layout/default"/>
    <dgm:cxn modelId="{926C7165-7D71-EC42-85F4-EA3223E6A78F}" type="presOf" srcId="{B8527EA7-A965-4ABE-BF7B-8782EE33EB33}" destId="{EF415DC4-D100-104B-B847-493BC64B5C22}" srcOrd="0" destOrd="0" presId="urn:microsoft.com/office/officeart/2005/8/layout/default"/>
    <dgm:cxn modelId="{3FF4FB74-CFB9-7246-BC1E-DB9298A16977}" type="presOf" srcId="{3CE9B1A6-333F-4601-B9BB-F5A2CF04D072}" destId="{DC528873-F4B0-8549-913E-63C5F389AEC2}" srcOrd="0" destOrd="0" presId="urn:microsoft.com/office/officeart/2005/8/layout/default"/>
    <dgm:cxn modelId="{2FC7DF7E-E617-4818-8CF1-4337F9AD11E4}" srcId="{BD89276F-DD23-4C2E-BABC-87A6BF81B1DE}" destId="{983985E2-3EFB-4CDD-9A14-329AD462A4CD}" srcOrd="1" destOrd="0" parTransId="{8166B4D9-78EE-40D2-A572-6DCD53F4DD44}" sibTransId="{3F39664E-A496-4B56-AAB4-2730B3AD726A}"/>
    <dgm:cxn modelId="{0E3EF684-7B10-164C-AE9B-FFA7770C314B}" type="presOf" srcId="{187FC051-9251-4EF8-9487-9C8DB4AAC94F}" destId="{BD1B4EA9-7EC4-4244-8E95-755724A43C16}" srcOrd="0" destOrd="0" presId="urn:microsoft.com/office/officeart/2005/8/layout/default"/>
    <dgm:cxn modelId="{5F54A0AB-E162-4C30-AA38-7667D76A1716}" srcId="{BD89276F-DD23-4C2E-BABC-87A6BF81B1DE}" destId="{486553E1-8FCA-47F5-A8B1-5D3CA9A7D826}" srcOrd="4" destOrd="0" parTransId="{66CB34E1-5D61-4BFE-9C3B-F7F9761E8FF2}" sibTransId="{AE2A89A3-9078-43AE-88C4-660B048F438C}"/>
    <dgm:cxn modelId="{A9487EB4-E5F6-3643-AE54-C532BA9AA18E}" type="presOf" srcId="{BD89276F-DD23-4C2E-BABC-87A6BF81B1DE}" destId="{00672B1A-76A3-0D41-AD9E-0A91C168A107}" srcOrd="0" destOrd="0" presId="urn:microsoft.com/office/officeart/2005/8/layout/default"/>
    <dgm:cxn modelId="{35F004B5-E27B-2F43-8A74-BB1E23480F9C}" type="presOf" srcId="{3E363AA4-4B13-4D2F-829D-561FD6213259}" destId="{4347A452-E95B-F741-B256-9F10E6D3A37F}" srcOrd="0" destOrd="0" presId="urn:microsoft.com/office/officeart/2005/8/layout/default"/>
    <dgm:cxn modelId="{0AF77EBC-18BD-2A48-945F-3E20774F01C4}" type="presOf" srcId="{4626434D-E9DD-4DCB-95F8-CF589FD5F7FA}" destId="{E0D196B7-5FBE-F645-8856-F399BC11217A}" srcOrd="0" destOrd="0" presId="urn:microsoft.com/office/officeart/2005/8/layout/default"/>
    <dgm:cxn modelId="{DB3451D7-40AC-7641-985B-C5A226673B38}" type="presOf" srcId="{AF4CFE75-957D-481D-9D9B-25E491F76C20}" destId="{94880BD6-41EE-6F4B-B591-6FD89C107B31}" srcOrd="0" destOrd="0" presId="urn:microsoft.com/office/officeart/2005/8/layout/default"/>
    <dgm:cxn modelId="{EDF322E4-A2F2-4D61-8BA5-669E74F17D1F}" srcId="{BD89276F-DD23-4C2E-BABC-87A6BF81B1DE}" destId="{187FC051-9251-4EF8-9487-9C8DB4AAC94F}" srcOrd="3" destOrd="0" parTransId="{3997444C-ACDE-4200-BABB-EF99C278D4C5}" sibTransId="{FB483A34-14AE-409A-B9D8-5E254644765A}"/>
    <dgm:cxn modelId="{FF4C2CE9-15CB-427F-837D-7A5BF5DD135D}" srcId="{BD89276F-DD23-4C2E-BABC-87A6BF81B1DE}" destId="{AF4CFE75-957D-481D-9D9B-25E491F76C20}" srcOrd="2" destOrd="0" parTransId="{951C7BD9-4C1B-4999-8AB0-42D559FBE43B}" sibTransId="{C2BF55A2-280F-491D-B305-E0BA9DBCC0B1}"/>
    <dgm:cxn modelId="{0E9EB0AD-B147-984D-8517-AE44A716EE00}" type="presParOf" srcId="{00672B1A-76A3-0D41-AD9E-0A91C168A107}" destId="{EF415DC4-D100-104B-B847-493BC64B5C22}" srcOrd="0" destOrd="0" presId="urn:microsoft.com/office/officeart/2005/8/layout/default"/>
    <dgm:cxn modelId="{780DE2BB-355F-E74D-B8C6-1C802B958480}" type="presParOf" srcId="{00672B1A-76A3-0D41-AD9E-0A91C168A107}" destId="{A771BE62-D095-844A-9633-C1932440869C}" srcOrd="1" destOrd="0" presId="urn:microsoft.com/office/officeart/2005/8/layout/default"/>
    <dgm:cxn modelId="{202BD17C-49D7-F64A-B1EB-0EBDED68B8E7}" type="presParOf" srcId="{00672B1A-76A3-0D41-AD9E-0A91C168A107}" destId="{C7E34B39-A699-3049-98EC-C8177B058682}" srcOrd="2" destOrd="0" presId="urn:microsoft.com/office/officeart/2005/8/layout/default"/>
    <dgm:cxn modelId="{BDCF7BC1-46DA-184D-ACAB-AB837E4CDF52}" type="presParOf" srcId="{00672B1A-76A3-0D41-AD9E-0A91C168A107}" destId="{BD33D3EB-1838-E444-9907-62FB330D49FB}" srcOrd="3" destOrd="0" presId="urn:microsoft.com/office/officeart/2005/8/layout/default"/>
    <dgm:cxn modelId="{D74E2C1E-67BD-1645-A408-292B79715E7B}" type="presParOf" srcId="{00672B1A-76A3-0D41-AD9E-0A91C168A107}" destId="{94880BD6-41EE-6F4B-B591-6FD89C107B31}" srcOrd="4" destOrd="0" presId="urn:microsoft.com/office/officeart/2005/8/layout/default"/>
    <dgm:cxn modelId="{9CC72BCE-F82A-C748-BA29-C9894CB6B765}" type="presParOf" srcId="{00672B1A-76A3-0D41-AD9E-0A91C168A107}" destId="{4B8E38F3-7A56-1346-AC62-2F8912FF17D7}" srcOrd="5" destOrd="0" presId="urn:microsoft.com/office/officeart/2005/8/layout/default"/>
    <dgm:cxn modelId="{0961591A-EC73-F64A-B134-BA8C043AA00A}" type="presParOf" srcId="{00672B1A-76A3-0D41-AD9E-0A91C168A107}" destId="{BD1B4EA9-7EC4-4244-8E95-755724A43C16}" srcOrd="6" destOrd="0" presId="urn:microsoft.com/office/officeart/2005/8/layout/default"/>
    <dgm:cxn modelId="{440B85C7-D39A-1C47-A6FE-0E8B35421625}" type="presParOf" srcId="{00672B1A-76A3-0D41-AD9E-0A91C168A107}" destId="{12885F5B-30EE-914B-A3D7-D5A5A75772DC}" srcOrd="7" destOrd="0" presId="urn:microsoft.com/office/officeart/2005/8/layout/default"/>
    <dgm:cxn modelId="{1A26B6DF-3670-0446-982E-D11469AD9C50}" type="presParOf" srcId="{00672B1A-76A3-0D41-AD9E-0A91C168A107}" destId="{5C2C9AFE-5536-9449-BE7E-E3E264E9DC58}" srcOrd="8" destOrd="0" presId="urn:microsoft.com/office/officeart/2005/8/layout/default"/>
    <dgm:cxn modelId="{1379DCD9-48D6-5849-A8F0-499622F4AB17}" type="presParOf" srcId="{00672B1A-76A3-0D41-AD9E-0A91C168A107}" destId="{7CE0340D-ABA2-2B4E-BDC2-44B1516235C5}" srcOrd="9" destOrd="0" presId="urn:microsoft.com/office/officeart/2005/8/layout/default"/>
    <dgm:cxn modelId="{30CAB7B4-621C-C94C-AC8E-A9B714BF1CFB}" type="presParOf" srcId="{00672B1A-76A3-0D41-AD9E-0A91C168A107}" destId="{10EB2393-C651-9D4D-BDB7-94A89A34D601}" srcOrd="10" destOrd="0" presId="urn:microsoft.com/office/officeart/2005/8/layout/default"/>
    <dgm:cxn modelId="{C54EFC11-ACF1-F240-A61B-94FAC3BD1633}" type="presParOf" srcId="{00672B1A-76A3-0D41-AD9E-0A91C168A107}" destId="{A2D6EFEC-5A52-8947-A4F5-13250A48CC16}" srcOrd="11" destOrd="0" presId="urn:microsoft.com/office/officeart/2005/8/layout/default"/>
    <dgm:cxn modelId="{A578E548-02E9-7641-82F6-0B1F043C465E}" type="presParOf" srcId="{00672B1A-76A3-0D41-AD9E-0A91C168A107}" destId="{DC528873-F4B0-8549-913E-63C5F389AEC2}" srcOrd="12" destOrd="0" presId="urn:microsoft.com/office/officeart/2005/8/layout/default"/>
    <dgm:cxn modelId="{E18936D5-B833-8748-9CBC-9CCE49A69CBC}" type="presParOf" srcId="{00672B1A-76A3-0D41-AD9E-0A91C168A107}" destId="{52F6C307-0196-0B4C-9242-CBF5F9A13FD8}" srcOrd="13" destOrd="0" presId="urn:microsoft.com/office/officeart/2005/8/layout/default"/>
    <dgm:cxn modelId="{7D79956C-2A9B-2143-86E2-7673A4500F1B}" type="presParOf" srcId="{00672B1A-76A3-0D41-AD9E-0A91C168A107}" destId="{4347A452-E95B-F741-B256-9F10E6D3A37F}" srcOrd="14" destOrd="0" presId="urn:microsoft.com/office/officeart/2005/8/layout/default"/>
    <dgm:cxn modelId="{95173657-CB24-9B48-AA24-BDD44A87A2E5}" type="presParOf" srcId="{00672B1A-76A3-0D41-AD9E-0A91C168A107}" destId="{1EC78FE4-8D41-EF43-9AA6-981724B95FAF}" srcOrd="15" destOrd="0" presId="urn:microsoft.com/office/officeart/2005/8/layout/default"/>
    <dgm:cxn modelId="{A2D9A672-D968-8842-99FC-5D4760E582FD}" type="presParOf" srcId="{00672B1A-76A3-0D41-AD9E-0A91C168A107}" destId="{73E2CEFB-54BA-3440-8805-DA52CAA62ADC}" srcOrd="16" destOrd="0" presId="urn:microsoft.com/office/officeart/2005/8/layout/default"/>
    <dgm:cxn modelId="{61FE5027-FACF-FE48-AB22-D8CC9124CABD}" type="presParOf" srcId="{00672B1A-76A3-0D41-AD9E-0A91C168A107}" destId="{FC095188-6F0D-1440-80FB-A016861CBEBD}" srcOrd="17" destOrd="0" presId="urn:microsoft.com/office/officeart/2005/8/layout/default"/>
    <dgm:cxn modelId="{68F16A76-6916-2947-9B82-EF4D511A59D9}" type="presParOf" srcId="{00672B1A-76A3-0D41-AD9E-0A91C168A107}" destId="{E0D196B7-5FBE-F645-8856-F399BC11217A}" srcOrd="1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616132D-F889-40C2-8A9C-BF14EC84D8D8}"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AB441298-8062-47A9-A44A-B8626CD61DEE}">
      <dgm:prSet/>
      <dgm:spPr/>
      <dgm:t>
        <a:bodyPr/>
        <a:lstStyle/>
        <a:p>
          <a:pPr>
            <a:lnSpc>
              <a:spcPct val="100000"/>
            </a:lnSpc>
          </a:pPr>
          <a:r>
            <a:rPr lang="en-US" dirty="0"/>
            <a:t>Doctrinal and empirical comparative analysis</a:t>
          </a:r>
        </a:p>
      </dgm:t>
    </dgm:pt>
    <dgm:pt modelId="{0B44D4AB-4323-45FE-AC3F-B46B0EC2CD62}" type="parTrans" cxnId="{A50659BE-6E61-42D6-B388-4D026EE2FEF1}">
      <dgm:prSet/>
      <dgm:spPr/>
      <dgm:t>
        <a:bodyPr/>
        <a:lstStyle/>
        <a:p>
          <a:endParaRPr lang="en-US"/>
        </a:p>
      </dgm:t>
    </dgm:pt>
    <dgm:pt modelId="{866D6CA7-0B41-4C0F-A1FD-54D2F32258D8}" type="sibTrans" cxnId="{A50659BE-6E61-42D6-B388-4D026EE2FEF1}">
      <dgm:prSet/>
      <dgm:spPr/>
      <dgm:t>
        <a:bodyPr/>
        <a:lstStyle/>
        <a:p>
          <a:endParaRPr lang="en-US"/>
        </a:p>
      </dgm:t>
    </dgm:pt>
    <dgm:pt modelId="{B1382E0E-7386-4F6F-A0B1-64BEFFBBD24D}">
      <dgm:prSet/>
      <dgm:spPr/>
      <dgm:t>
        <a:bodyPr/>
        <a:lstStyle/>
        <a:p>
          <a:pPr>
            <a:lnSpc>
              <a:spcPct val="100000"/>
            </a:lnSpc>
          </a:pPr>
          <a:r>
            <a:rPr lang="en-US" dirty="0"/>
            <a:t>Data: Codes of Conduct (in English or translated in English via professional software (</a:t>
          </a:r>
          <a:r>
            <a:rPr lang="en-US" dirty="0" err="1"/>
            <a:t>DeepL</a:t>
          </a:r>
          <a:r>
            <a:rPr lang="en-US" dirty="0"/>
            <a:t>)); Associations’ websites; EU Reports; News sections; Case law databases.</a:t>
          </a:r>
        </a:p>
      </dgm:t>
    </dgm:pt>
    <dgm:pt modelId="{84C8D661-0A06-4934-A373-AC637690402E}" type="parTrans" cxnId="{AEAAD676-A01A-4853-BF12-62472AF222F1}">
      <dgm:prSet/>
      <dgm:spPr/>
      <dgm:t>
        <a:bodyPr/>
        <a:lstStyle/>
        <a:p>
          <a:endParaRPr lang="en-US"/>
        </a:p>
      </dgm:t>
    </dgm:pt>
    <dgm:pt modelId="{D9807C13-BF09-48B9-BCDE-EC725B80AE4F}" type="sibTrans" cxnId="{AEAAD676-A01A-4853-BF12-62472AF222F1}">
      <dgm:prSet/>
      <dgm:spPr/>
      <dgm:t>
        <a:bodyPr/>
        <a:lstStyle/>
        <a:p>
          <a:endParaRPr lang="en-US"/>
        </a:p>
      </dgm:t>
    </dgm:pt>
    <dgm:pt modelId="{6198F3DD-F125-455F-A0B2-A1A1E00DD904}">
      <dgm:prSet/>
      <dgm:spPr/>
      <dgm:t>
        <a:bodyPr/>
        <a:lstStyle/>
        <a:p>
          <a:pPr>
            <a:lnSpc>
              <a:spcPct val="100000"/>
            </a:lnSpc>
          </a:pPr>
          <a:r>
            <a:rPr lang="en-US"/>
            <a:t>Empirical data: Interviews (written), surveys, official inquiries to Associations</a:t>
          </a:r>
        </a:p>
      </dgm:t>
    </dgm:pt>
    <dgm:pt modelId="{8CAC95F9-A02C-4CDE-BF19-6804D74DA846}" type="parTrans" cxnId="{DB2E7DE0-04BC-4E17-95EA-57406717BF15}">
      <dgm:prSet/>
      <dgm:spPr/>
      <dgm:t>
        <a:bodyPr/>
        <a:lstStyle/>
        <a:p>
          <a:endParaRPr lang="en-US"/>
        </a:p>
      </dgm:t>
    </dgm:pt>
    <dgm:pt modelId="{867A3FBF-7095-4ADF-9C69-1F144CB0ABC2}" type="sibTrans" cxnId="{DB2E7DE0-04BC-4E17-95EA-57406717BF15}">
      <dgm:prSet/>
      <dgm:spPr/>
      <dgm:t>
        <a:bodyPr/>
        <a:lstStyle/>
        <a:p>
          <a:endParaRPr lang="en-US"/>
        </a:p>
      </dgm:t>
    </dgm:pt>
    <dgm:pt modelId="{D2208981-F001-4C23-A2C5-CB2AF84D3E23}">
      <dgm:prSet/>
      <dgm:spPr/>
      <dgm:t>
        <a:bodyPr/>
        <a:lstStyle/>
        <a:p>
          <a:pPr>
            <a:lnSpc>
              <a:spcPct val="100000"/>
            </a:lnSpc>
          </a:pPr>
          <a:r>
            <a:rPr lang="en-US" dirty="0"/>
            <a:t>NVIVO, for coding data and facilitate potential qualitative analysis</a:t>
          </a:r>
        </a:p>
      </dgm:t>
    </dgm:pt>
    <dgm:pt modelId="{916D4A00-AB9B-47AD-AB39-00867F200818}" type="parTrans" cxnId="{1A0479C8-53CE-4646-8F1A-71AB25CBA4BC}">
      <dgm:prSet/>
      <dgm:spPr/>
      <dgm:t>
        <a:bodyPr/>
        <a:lstStyle/>
        <a:p>
          <a:endParaRPr lang="en-US"/>
        </a:p>
      </dgm:t>
    </dgm:pt>
    <dgm:pt modelId="{A1FCF12C-587E-4E1E-8C8B-2AD3A0C4F4FE}" type="sibTrans" cxnId="{1A0479C8-53CE-4646-8F1A-71AB25CBA4BC}">
      <dgm:prSet/>
      <dgm:spPr/>
      <dgm:t>
        <a:bodyPr/>
        <a:lstStyle/>
        <a:p>
          <a:endParaRPr lang="en-US"/>
        </a:p>
      </dgm:t>
    </dgm:pt>
    <dgm:pt modelId="{A5EE0D61-60F5-4ED6-AC51-E85EA7361E7C}">
      <dgm:prSet/>
      <dgm:spPr/>
      <dgm:t>
        <a:bodyPr/>
        <a:lstStyle/>
        <a:p>
          <a:pPr>
            <a:lnSpc>
              <a:spcPct val="100000"/>
            </a:lnSpc>
          </a:pPr>
          <a:r>
            <a:rPr lang="en-US" dirty="0"/>
            <a:t>Evaluation benchmarks: from business ethics &amp; building blocks</a:t>
          </a:r>
        </a:p>
      </dgm:t>
    </dgm:pt>
    <dgm:pt modelId="{3FA0728F-C9F8-4A51-A1EB-1C1A9E787A76}" type="parTrans" cxnId="{5FB0F795-0123-4906-AFE4-4E9EFCF126BF}">
      <dgm:prSet/>
      <dgm:spPr/>
      <dgm:t>
        <a:bodyPr/>
        <a:lstStyle/>
        <a:p>
          <a:endParaRPr lang="en-US"/>
        </a:p>
      </dgm:t>
    </dgm:pt>
    <dgm:pt modelId="{856C858C-8C2F-4C10-A1C3-B4D76C87B048}" type="sibTrans" cxnId="{5FB0F795-0123-4906-AFE4-4E9EFCF126BF}">
      <dgm:prSet/>
      <dgm:spPr/>
      <dgm:t>
        <a:bodyPr/>
        <a:lstStyle/>
        <a:p>
          <a:endParaRPr lang="en-US"/>
        </a:p>
      </dgm:t>
    </dgm:pt>
    <dgm:pt modelId="{667C5689-C03D-4C26-BD38-1CCCAAB7A6E7}">
      <dgm:prSet/>
      <dgm:spPr/>
      <dgm:t>
        <a:bodyPr/>
        <a:lstStyle/>
        <a:p>
          <a:pPr>
            <a:lnSpc>
              <a:spcPct val="100000"/>
            </a:lnSpc>
          </a:pPr>
          <a:r>
            <a:rPr lang="en-US" dirty="0"/>
            <a:t>Comparative analysis</a:t>
          </a:r>
        </a:p>
      </dgm:t>
    </dgm:pt>
    <dgm:pt modelId="{1AA4BE49-1C98-45C5-91C4-6998D4F46672}" type="parTrans" cxnId="{46F8C84D-DCD6-4E4F-83A3-AA4985C45C81}">
      <dgm:prSet/>
      <dgm:spPr/>
      <dgm:t>
        <a:bodyPr/>
        <a:lstStyle/>
        <a:p>
          <a:endParaRPr lang="en-US"/>
        </a:p>
      </dgm:t>
    </dgm:pt>
    <dgm:pt modelId="{45CDAF35-F2DB-42AE-9B72-370D111663D4}" type="sibTrans" cxnId="{46F8C84D-DCD6-4E4F-83A3-AA4985C45C81}">
      <dgm:prSet/>
      <dgm:spPr/>
      <dgm:t>
        <a:bodyPr/>
        <a:lstStyle/>
        <a:p>
          <a:endParaRPr lang="en-US"/>
        </a:p>
      </dgm:t>
    </dgm:pt>
    <dgm:pt modelId="{10A34429-9E94-5046-A5F1-7633B3E596B1}">
      <dgm:prSet/>
      <dgm:spPr/>
      <dgm:t>
        <a:bodyPr/>
        <a:lstStyle/>
        <a:p>
          <a:pPr>
            <a:lnSpc>
              <a:spcPct val="100000"/>
            </a:lnSpc>
          </a:pPr>
          <a:r>
            <a:rPr lang="en-GB" dirty="0"/>
            <a:t>Relevance: economic significance, implementation of CSCPD and quasi-absence of pan-EU studies</a:t>
          </a:r>
        </a:p>
      </dgm:t>
    </dgm:pt>
    <dgm:pt modelId="{C3F9C2B2-DDE7-C349-B558-0E72820E5F69}" type="parTrans" cxnId="{7B7FE05B-B785-B545-88F8-A1CB9A52369B}">
      <dgm:prSet/>
      <dgm:spPr/>
      <dgm:t>
        <a:bodyPr/>
        <a:lstStyle/>
        <a:p>
          <a:endParaRPr lang="en-GB"/>
        </a:p>
      </dgm:t>
    </dgm:pt>
    <dgm:pt modelId="{8F8D8954-1016-FF4A-94DB-981D70DD347A}" type="sibTrans" cxnId="{7B7FE05B-B785-B545-88F8-A1CB9A52369B}">
      <dgm:prSet/>
      <dgm:spPr/>
      <dgm:t>
        <a:bodyPr/>
        <a:lstStyle/>
        <a:p>
          <a:endParaRPr lang="en-GB"/>
        </a:p>
      </dgm:t>
    </dgm:pt>
    <dgm:pt modelId="{5D25AB41-5F7D-40EB-90D6-C38D2CED68D7}" type="pres">
      <dgm:prSet presAssocID="{1616132D-F889-40C2-8A9C-BF14EC84D8D8}" presName="root" presStyleCnt="0">
        <dgm:presLayoutVars>
          <dgm:dir/>
          <dgm:resizeHandles val="exact"/>
        </dgm:presLayoutVars>
      </dgm:prSet>
      <dgm:spPr/>
    </dgm:pt>
    <dgm:pt modelId="{0ACD1E1D-CC1F-40DC-A78B-BFE167BA3315}" type="pres">
      <dgm:prSet presAssocID="{AB441298-8062-47A9-A44A-B8626CD61DEE}" presName="compNode" presStyleCnt="0"/>
      <dgm:spPr/>
    </dgm:pt>
    <dgm:pt modelId="{5CE6DE30-7109-403D-B8C0-6A0AA7B801A3}" type="pres">
      <dgm:prSet presAssocID="{AB441298-8062-47A9-A44A-B8626CD61DEE}" presName="bgRect" presStyleLbl="bgShp" presStyleIdx="0" presStyleCnt="7"/>
      <dgm:spPr/>
    </dgm:pt>
    <dgm:pt modelId="{192E1D86-36A0-40F1-87D8-E5F55BB96B59}" type="pres">
      <dgm:prSet presAssocID="{AB441298-8062-47A9-A44A-B8626CD61DEE}"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ales of Justice"/>
        </a:ext>
      </dgm:extLst>
    </dgm:pt>
    <dgm:pt modelId="{40C238AD-2EBF-4028-B915-46FF27FD895A}" type="pres">
      <dgm:prSet presAssocID="{AB441298-8062-47A9-A44A-B8626CD61DEE}" presName="spaceRect" presStyleCnt="0"/>
      <dgm:spPr/>
    </dgm:pt>
    <dgm:pt modelId="{0A708EF1-8958-40B6-A026-97B51BD848C6}" type="pres">
      <dgm:prSet presAssocID="{AB441298-8062-47A9-A44A-B8626CD61DEE}" presName="parTx" presStyleLbl="revTx" presStyleIdx="0" presStyleCnt="7">
        <dgm:presLayoutVars>
          <dgm:chMax val="0"/>
          <dgm:chPref val="0"/>
        </dgm:presLayoutVars>
      </dgm:prSet>
      <dgm:spPr/>
    </dgm:pt>
    <dgm:pt modelId="{DD94DF65-7322-49A6-8DB5-F0F32E756A22}" type="pres">
      <dgm:prSet presAssocID="{866D6CA7-0B41-4C0F-A1FD-54D2F32258D8}" presName="sibTrans" presStyleCnt="0"/>
      <dgm:spPr/>
    </dgm:pt>
    <dgm:pt modelId="{32D3038F-924D-4F90-980B-98F9942A612E}" type="pres">
      <dgm:prSet presAssocID="{B1382E0E-7386-4F6F-A0B1-64BEFFBBD24D}" presName="compNode" presStyleCnt="0"/>
      <dgm:spPr/>
    </dgm:pt>
    <dgm:pt modelId="{8430FCDC-64E2-4120-87EA-50DD10A1EB21}" type="pres">
      <dgm:prSet presAssocID="{B1382E0E-7386-4F6F-A0B1-64BEFFBBD24D}" presName="bgRect" presStyleLbl="bgShp" presStyleIdx="1" presStyleCnt="7"/>
      <dgm:spPr/>
    </dgm:pt>
    <dgm:pt modelId="{0151A7C6-05BF-4A10-A17D-727323C67730}" type="pres">
      <dgm:prSet presAssocID="{B1382E0E-7386-4F6F-A0B1-64BEFFBBD24D}"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rogrammer"/>
        </a:ext>
      </dgm:extLst>
    </dgm:pt>
    <dgm:pt modelId="{B1775FF7-FAF9-4DD0-8266-C32CA29151F9}" type="pres">
      <dgm:prSet presAssocID="{B1382E0E-7386-4F6F-A0B1-64BEFFBBD24D}" presName="spaceRect" presStyleCnt="0"/>
      <dgm:spPr/>
    </dgm:pt>
    <dgm:pt modelId="{883FEEB5-7E4A-4F7E-A158-EF248913CBD6}" type="pres">
      <dgm:prSet presAssocID="{B1382E0E-7386-4F6F-A0B1-64BEFFBBD24D}" presName="parTx" presStyleLbl="revTx" presStyleIdx="1" presStyleCnt="7">
        <dgm:presLayoutVars>
          <dgm:chMax val="0"/>
          <dgm:chPref val="0"/>
        </dgm:presLayoutVars>
      </dgm:prSet>
      <dgm:spPr/>
    </dgm:pt>
    <dgm:pt modelId="{2DDEFAC9-F29F-499F-9CC9-EB01D02DD2BB}" type="pres">
      <dgm:prSet presAssocID="{D9807C13-BF09-48B9-BCDE-EC725B80AE4F}" presName="sibTrans" presStyleCnt="0"/>
      <dgm:spPr/>
    </dgm:pt>
    <dgm:pt modelId="{412E3707-35E4-4948-996B-10060A668876}" type="pres">
      <dgm:prSet presAssocID="{6198F3DD-F125-455F-A0B2-A1A1E00DD904}" presName="compNode" presStyleCnt="0"/>
      <dgm:spPr/>
    </dgm:pt>
    <dgm:pt modelId="{5FB8DC80-581C-49A9-8383-2071D8E659C8}" type="pres">
      <dgm:prSet presAssocID="{6198F3DD-F125-455F-A0B2-A1A1E00DD904}" presName="bgRect" presStyleLbl="bgShp" presStyleIdx="2" presStyleCnt="7"/>
      <dgm:spPr/>
    </dgm:pt>
    <dgm:pt modelId="{88F0C84C-358D-4001-9A6F-B302BFCC1244}" type="pres">
      <dgm:prSet presAssocID="{6198F3DD-F125-455F-A0B2-A1A1E00DD904}"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ustomer Review"/>
        </a:ext>
      </dgm:extLst>
    </dgm:pt>
    <dgm:pt modelId="{89405C7A-CC7C-484B-9D7E-75AA7492F59C}" type="pres">
      <dgm:prSet presAssocID="{6198F3DD-F125-455F-A0B2-A1A1E00DD904}" presName="spaceRect" presStyleCnt="0"/>
      <dgm:spPr/>
    </dgm:pt>
    <dgm:pt modelId="{07CF1E42-4C33-47BD-8010-FBFF4F5033B4}" type="pres">
      <dgm:prSet presAssocID="{6198F3DD-F125-455F-A0B2-A1A1E00DD904}" presName="parTx" presStyleLbl="revTx" presStyleIdx="2" presStyleCnt="7">
        <dgm:presLayoutVars>
          <dgm:chMax val="0"/>
          <dgm:chPref val="0"/>
        </dgm:presLayoutVars>
      </dgm:prSet>
      <dgm:spPr/>
    </dgm:pt>
    <dgm:pt modelId="{E589F699-1D63-43B9-8DB3-4A38998B3CB5}" type="pres">
      <dgm:prSet presAssocID="{867A3FBF-7095-4ADF-9C69-1F144CB0ABC2}" presName="sibTrans" presStyleCnt="0"/>
      <dgm:spPr/>
    </dgm:pt>
    <dgm:pt modelId="{017BC8D9-CF50-4D6F-84B4-96FA9BA487C9}" type="pres">
      <dgm:prSet presAssocID="{D2208981-F001-4C23-A2C5-CB2AF84D3E23}" presName="compNode" presStyleCnt="0"/>
      <dgm:spPr/>
    </dgm:pt>
    <dgm:pt modelId="{53E6D269-A5D8-4A3B-B7CD-AE307557BD77}" type="pres">
      <dgm:prSet presAssocID="{D2208981-F001-4C23-A2C5-CB2AF84D3E23}" presName="bgRect" presStyleLbl="bgShp" presStyleIdx="3" presStyleCnt="7"/>
      <dgm:spPr/>
    </dgm:pt>
    <dgm:pt modelId="{23AF3524-B649-468F-8668-A670D260EDBF}" type="pres">
      <dgm:prSet presAssocID="{D2208981-F001-4C23-A2C5-CB2AF84D3E23}"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tatistics"/>
        </a:ext>
      </dgm:extLst>
    </dgm:pt>
    <dgm:pt modelId="{63C89389-1AAA-429B-8B17-5CC48BCB999D}" type="pres">
      <dgm:prSet presAssocID="{D2208981-F001-4C23-A2C5-CB2AF84D3E23}" presName="spaceRect" presStyleCnt="0"/>
      <dgm:spPr/>
    </dgm:pt>
    <dgm:pt modelId="{FACA7978-8974-4038-81CA-4BBC1578FBAC}" type="pres">
      <dgm:prSet presAssocID="{D2208981-F001-4C23-A2C5-CB2AF84D3E23}" presName="parTx" presStyleLbl="revTx" presStyleIdx="3" presStyleCnt="7">
        <dgm:presLayoutVars>
          <dgm:chMax val="0"/>
          <dgm:chPref val="0"/>
        </dgm:presLayoutVars>
      </dgm:prSet>
      <dgm:spPr/>
    </dgm:pt>
    <dgm:pt modelId="{2F6AA213-B9E2-4838-874C-2DDF87E4EABB}" type="pres">
      <dgm:prSet presAssocID="{A1FCF12C-587E-4E1E-8C8B-2AD3A0C4F4FE}" presName="sibTrans" presStyleCnt="0"/>
      <dgm:spPr/>
    </dgm:pt>
    <dgm:pt modelId="{7F95E2B8-3B39-4C42-99D8-5D9CBD572359}" type="pres">
      <dgm:prSet presAssocID="{A5EE0D61-60F5-4ED6-AC51-E85EA7361E7C}" presName="compNode" presStyleCnt="0"/>
      <dgm:spPr/>
    </dgm:pt>
    <dgm:pt modelId="{FF611400-8895-42C5-B3EB-72A98FBD4496}" type="pres">
      <dgm:prSet presAssocID="{A5EE0D61-60F5-4ED6-AC51-E85EA7361E7C}" presName="bgRect" presStyleLbl="bgShp" presStyleIdx="4" presStyleCnt="7"/>
      <dgm:spPr/>
    </dgm:pt>
    <dgm:pt modelId="{0E62D5F8-A65F-4607-9E70-6DD3A429A0FF}" type="pres">
      <dgm:prSet presAssocID="{A5EE0D61-60F5-4ED6-AC51-E85EA7361E7C}"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Ribbon"/>
        </a:ext>
      </dgm:extLst>
    </dgm:pt>
    <dgm:pt modelId="{A1823458-1ACE-42C3-8371-61A3AFA0B4CF}" type="pres">
      <dgm:prSet presAssocID="{A5EE0D61-60F5-4ED6-AC51-E85EA7361E7C}" presName="spaceRect" presStyleCnt="0"/>
      <dgm:spPr/>
    </dgm:pt>
    <dgm:pt modelId="{22FFE555-D1AF-41C2-8C0B-348D2F27AEBC}" type="pres">
      <dgm:prSet presAssocID="{A5EE0D61-60F5-4ED6-AC51-E85EA7361E7C}" presName="parTx" presStyleLbl="revTx" presStyleIdx="4" presStyleCnt="7">
        <dgm:presLayoutVars>
          <dgm:chMax val="0"/>
          <dgm:chPref val="0"/>
        </dgm:presLayoutVars>
      </dgm:prSet>
      <dgm:spPr/>
    </dgm:pt>
    <dgm:pt modelId="{4D981358-73A2-4DAA-BFC0-019AEB000E50}" type="pres">
      <dgm:prSet presAssocID="{856C858C-8C2F-4C10-A1C3-B4D76C87B048}" presName="sibTrans" presStyleCnt="0"/>
      <dgm:spPr/>
    </dgm:pt>
    <dgm:pt modelId="{0EB4E0FE-B8DC-475E-B03B-3D5C665F0D5E}" type="pres">
      <dgm:prSet presAssocID="{667C5689-C03D-4C26-BD38-1CCCAAB7A6E7}" presName="compNode" presStyleCnt="0"/>
      <dgm:spPr/>
    </dgm:pt>
    <dgm:pt modelId="{2200B908-34AB-4190-BC3F-4553D3EB4B35}" type="pres">
      <dgm:prSet presAssocID="{667C5689-C03D-4C26-BD38-1CCCAAB7A6E7}" presName="bgRect" presStyleLbl="bgShp" presStyleIdx="5" presStyleCnt="7"/>
      <dgm:spPr/>
    </dgm:pt>
    <dgm:pt modelId="{39E0440B-EB9F-4A41-9F36-1BAF093B7C45}" type="pres">
      <dgm:prSet presAssocID="{667C5689-C03D-4C26-BD38-1CCCAAB7A6E7}"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Venn Diagram"/>
        </a:ext>
      </dgm:extLst>
    </dgm:pt>
    <dgm:pt modelId="{B9A39202-399B-4FB8-8A2D-2A9B59289FF6}" type="pres">
      <dgm:prSet presAssocID="{667C5689-C03D-4C26-BD38-1CCCAAB7A6E7}" presName="spaceRect" presStyleCnt="0"/>
      <dgm:spPr/>
    </dgm:pt>
    <dgm:pt modelId="{ABEBDC28-64CE-492A-8E8C-5A34E268830D}" type="pres">
      <dgm:prSet presAssocID="{667C5689-C03D-4C26-BD38-1CCCAAB7A6E7}" presName="parTx" presStyleLbl="revTx" presStyleIdx="5" presStyleCnt="7">
        <dgm:presLayoutVars>
          <dgm:chMax val="0"/>
          <dgm:chPref val="0"/>
        </dgm:presLayoutVars>
      </dgm:prSet>
      <dgm:spPr/>
    </dgm:pt>
    <dgm:pt modelId="{A1578711-E8D6-484C-8FC6-4D87DB1176B6}" type="pres">
      <dgm:prSet presAssocID="{45CDAF35-F2DB-42AE-9B72-370D111663D4}" presName="sibTrans" presStyleCnt="0"/>
      <dgm:spPr/>
    </dgm:pt>
    <dgm:pt modelId="{85571BAB-3649-6C4F-A177-60A12A756249}" type="pres">
      <dgm:prSet presAssocID="{10A34429-9E94-5046-A5F1-7633B3E596B1}" presName="compNode" presStyleCnt="0"/>
      <dgm:spPr/>
    </dgm:pt>
    <dgm:pt modelId="{25CC73EC-DEBE-4F47-82AA-70F2562B1356}" type="pres">
      <dgm:prSet presAssocID="{10A34429-9E94-5046-A5F1-7633B3E596B1}" presName="bgRect" presStyleLbl="bgShp" presStyleIdx="6" presStyleCnt="7"/>
      <dgm:spPr/>
    </dgm:pt>
    <dgm:pt modelId="{C0C7E596-BE9E-434A-8A99-8C48A4E15FD8}" type="pres">
      <dgm:prSet presAssocID="{10A34429-9E94-5046-A5F1-7633B3E596B1}" presName="iconRect" presStyleLbl="node1" presStyleIdx="6" presStyleCnt="7"/>
      <dgm:spPr/>
    </dgm:pt>
    <dgm:pt modelId="{BFDAF42F-7F8F-4449-83BC-35AFF2492603}" type="pres">
      <dgm:prSet presAssocID="{10A34429-9E94-5046-A5F1-7633B3E596B1}" presName="spaceRect" presStyleCnt="0"/>
      <dgm:spPr/>
    </dgm:pt>
    <dgm:pt modelId="{F2D7573F-9958-3740-A002-6910AC0BC67B}" type="pres">
      <dgm:prSet presAssocID="{10A34429-9E94-5046-A5F1-7633B3E596B1}" presName="parTx" presStyleLbl="revTx" presStyleIdx="6" presStyleCnt="7">
        <dgm:presLayoutVars>
          <dgm:chMax val="0"/>
          <dgm:chPref val="0"/>
        </dgm:presLayoutVars>
      </dgm:prSet>
      <dgm:spPr/>
    </dgm:pt>
  </dgm:ptLst>
  <dgm:cxnLst>
    <dgm:cxn modelId="{4E38C23C-A7B0-4E97-88CC-0991B98E1167}" type="presOf" srcId="{B1382E0E-7386-4F6F-A0B1-64BEFFBBD24D}" destId="{883FEEB5-7E4A-4F7E-A158-EF248913CBD6}" srcOrd="0" destOrd="0" presId="urn:microsoft.com/office/officeart/2018/2/layout/IconVerticalSolidList"/>
    <dgm:cxn modelId="{46F8C84D-DCD6-4E4F-83A3-AA4985C45C81}" srcId="{1616132D-F889-40C2-8A9C-BF14EC84D8D8}" destId="{667C5689-C03D-4C26-BD38-1CCCAAB7A6E7}" srcOrd="5" destOrd="0" parTransId="{1AA4BE49-1C98-45C5-91C4-6998D4F46672}" sibTransId="{45CDAF35-F2DB-42AE-9B72-370D111663D4}"/>
    <dgm:cxn modelId="{7B7FE05B-B785-B545-88F8-A1CB9A52369B}" srcId="{1616132D-F889-40C2-8A9C-BF14EC84D8D8}" destId="{10A34429-9E94-5046-A5F1-7633B3E596B1}" srcOrd="6" destOrd="0" parTransId="{C3F9C2B2-DDE7-C349-B558-0E72820E5F69}" sibTransId="{8F8D8954-1016-FF4A-94DB-981D70DD347A}"/>
    <dgm:cxn modelId="{01BBB766-C1C1-4676-B70B-CA3825E67B0A}" type="presOf" srcId="{A5EE0D61-60F5-4ED6-AC51-E85EA7361E7C}" destId="{22FFE555-D1AF-41C2-8C0B-348D2F27AEBC}" srcOrd="0" destOrd="0" presId="urn:microsoft.com/office/officeart/2018/2/layout/IconVerticalSolidList"/>
    <dgm:cxn modelId="{B63E3670-F33E-480E-90FF-AD6EAB7D8997}" type="presOf" srcId="{6198F3DD-F125-455F-A0B2-A1A1E00DD904}" destId="{07CF1E42-4C33-47BD-8010-FBFF4F5033B4}" srcOrd="0" destOrd="0" presId="urn:microsoft.com/office/officeart/2018/2/layout/IconVerticalSolidList"/>
    <dgm:cxn modelId="{B7A45776-CAB4-4CA7-94E8-CE2DB50C21B2}" type="presOf" srcId="{667C5689-C03D-4C26-BD38-1CCCAAB7A6E7}" destId="{ABEBDC28-64CE-492A-8E8C-5A34E268830D}" srcOrd="0" destOrd="0" presId="urn:microsoft.com/office/officeart/2018/2/layout/IconVerticalSolidList"/>
    <dgm:cxn modelId="{AEAAD676-A01A-4853-BF12-62472AF222F1}" srcId="{1616132D-F889-40C2-8A9C-BF14EC84D8D8}" destId="{B1382E0E-7386-4F6F-A0B1-64BEFFBBD24D}" srcOrd="1" destOrd="0" parTransId="{84C8D661-0A06-4934-A373-AC637690402E}" sibTransId="{D9807C13-BF09-48B9-BCDE-EC725B80AE4F}"/>
    <dgm:cxn modelId="{B48DF17B-527C-429A-9366-07B10BC862BF}" type="presOf" srcId="{1616132D-F889-40C2-8A9C-BF14EC84D8D8}" destId="{5D25AB41-5F7D-40EB-90D6-C38D2CED68D7}" srcOrd="0" destOrd="0" presId="urn:microsoft.com/office/officeart/2018/2/layout/IconVerticalSolidList"/>
    <dgm:cxn modelId="{4ABB8D7F-B9AA-734A-9586-A216162211EB}" type="presOf" srcId="{10A34429-9E94-5046-A5F1-7633B3E596B1}" destId="{F2D7573F-9958-3740-A002-6910AC0BC67B}" srcOrd="0" destOrd="0" presId="urn:microsoft.com/office/officeart/2018/2/layout/IconVerticalSolidList"/>
    <dgm:cxn modelId="{5FB0F795-0123-4906-AFE4-4E9EFCF126BF}" srcId="{1616132D-F889-40C2-8A9C-BF14EC84D8D8}" destId="{A5EE0D61-60F5-4ED6-AC51-E85EA7361E7C}" srcOrd="4" destOrd="0" parTransId="{3FA0728F-C9F8-4A51-A1EB-1C1A9E787A76}" sibTransId="{856C858C-8C2F-4C10-A1C3-B4D76C87B048}"/>
    <dgm:cxn modelId="{102E45B0-8060-47FE-B342-8BD47F419252}" type="presOf" srcId="{D2208981-F001-4C23-A2C5-CB2AF84D3E23}" destId="{FACA7978-8974-4038-81CA-4BBC1578FBAC}" srcOrd="0" destOrd="0" presId="urn:microsoft.com/office/officeart/2018/2/layout/IconVerticalSolidList"/>
    <dgm:cxn modelId="{A50659BE-6E61-42D6-B388-4D026EE2FEF1}" srcId="{1616132D-F889-40C2-8A9C-BF14EC84D8D8}" destId="{AB441298-8062-47A9-A44A-B8626CD61DEE}" srcOrd="0" destOrd="0" parTransId="{0B44D4AB-4323-45FE-AC3F-B46B0EC2CD62}" sibTransId="{866D6CA7-0B41-4C0F-A1FD-54D2F32258D8}"/>
    <dgm:cxn modelId="{1A0479C8-53CE-4646-8F1A-71AB25CBA4BC}" srcId="{1616132D-F889-40C2-8A9C-BF14EC84D8D8}" destId="{D2208981-F001-4C23-A2C5-CB2AF84D3E23}" srcOrd="3" destOrd="0" parTransId="{916D4A00-AB9B-47AD-AB39-00867F200818}" sibTransId="{A1FCF12C-587E-4E1E-8C8B-2AD3A0C4F4FE}"/>
    <dgm:cxn modelId="{166E92DF-67BB-49FD-8DB6-99EB411C1A98}" type="presOf" srcId="{AB441298-8062-47A9-A44A-B8626CD61DEE}" destId="{0A708EF1-8958-40B6-A026-97B51BD848C6}" srcOrd="0" destOrd="0" presId="urn:microsoft.com/office/officeart/2018/2/layout/IconVerticalSolidList"/>
    <dgm:cxn modelId="{DB2E7DE0-04BC-4E17-95EA-57406717BF15}" srcId="{1616132D-F889-40C2-8A9C-BF14EC84D8D8}" destId="{6198F3DD-F125-455F-A0B2-A1A1E00DD904}" srcOrd="2" destOrd="0" parTransId="{8CAC95F9-A02C-4CDE-BF19-6804D74DA846}" sibTransId="{867A3FBF-7095-4ADF-9C69-1F144CB0ABC2}"/>
    <dgm:cxn modelId="{3EA15A4B-01D9-4E70-8175-9F6017C6DAD5}" type="presParOf" srcId="{5D25AB41-5F7D-40EB-90D6-C38D2CED68D7}" destId="{0ACD1E1D-CC1F-40DC-A78B-BFE167BA3315}" srcOrd="0" destOrd="0" presId="urn:microsoft.com/office/officeart/2018/2/layout/IconVerticalSolidList"/>
    <dgm:cxn modelId="{A2F9CA25-EF62-4596-A646-A80EFE448A58}" type="presParOf" srcId="{0ACD1E1D-CC1F-40DC-A78B-BFE167BA3315}" destId="{5CE6DE30-7109-403D-B8C0-6A0AA7B801A3}" srcOrd="0" destOrd="0" presId="urn:microsoft.com/office/officeart/2018/2/layout/IconVerticalSolidList"/>
    <dgm:cxn modelId="{9EA76289-9E81-4DF8-9784-D1817D4431C3}" type="presParOf" srcId="{0ACD1E1D-CC1F-40DC-A78B-BFE167BA3315}" destId="{192E1D86-36A0-40F1-87D8-E5F55BB96B59}" srcOrd="1" destOrd="0" presId="urn:microsoft.com/office/officeart/2018/2/layout/IconVerticalSolidList"/>
    <dgm:cxn modelId="{CD52BB56-B107-4B01-A6B5-E2B0C6208960}" type="presParOf" srcId="{0ACD1E1D-CC1F-40DC-A78B-BFE167BA3315}" destId="{40C238AD-2EBF-4028-B915-46FF27FD895A}" srcOrd="2" destOrd="0" presId="urn:microsoft.com/office/officeart/2018/2/layout/IconVerticalSolidList"/>
    <dgm:cxn modelId="{4B9CD6B9-72C1-46EF-9330-AA77083E56AC}" type="presParOf" srcId="{0ACD1E1D-CC1F-40DC-A78B-BFE167BA3315}" destId="{0A708EF1-8958-40B6-A026-97B51BD848C6}" srcOrd="3" destOrd="0" presId="urn:microsoft.com/office/officeart/2018/2/layout/IconVerticalSolidList"/>
    <dgm:cxn modelId="{7ECA408D-E26A-4283-9B44-2AF9FC7BA20B}" type="presParOf" srcId="{5D25AB41-5F7D-40EB-90D6-C38D2CED68D7}" destId="{DD94DF65-7322-49A6-8DB5-F0F32E756A22}" srcOrd="1" destOrd="0" presId="urn:microsoft.com/office/officeart/2018/2/layout/IconVerticalSolidList"/>
    <dgm:cxn modelId="{49830121-A94F-4923-9E95-5F80C28464F9}" type="presParOf" srcId="{5D25AB41-5F7D-40EB-90D6-C38D2CED68D7}" destId="{32D3038F-924D-4F90-980B-98F9942A612E}" srcOrd="2" destOrd="0" presId="urn:microsoft.com/office/officeart/2018/2/layout/IconVerticalSolidList"/>
    <dgm:cxn modelId="{4DB59B53-148F-4F71-A191-56375F479DB4}" type="presParOf" srcId="{32D3038F-924D-4F90-980B-98F9942A612E}" destId="{8430FCDC-64E2-4120-87EA-50DD10A1EB21}" srcOrd="0" destOrd="0" presId="urn:microsoft.com/office/officeart/2018/2/layout/IconVerticalSolidList"/>
    <dgm:cxn modelId="{88DD2CE0-384A-4A10-88A3-601BD35533BD}" type="presParOf" srcId="{32D3038F-924D-4F90-980B-98F9942A612E}" destId="{0151A7C6-05BF-4A10-A17D-727323C67730}" srcOrd="1" destOrd="0" presId="urn:microsoft.com/office/officeart/2018/2/layout/IconVerticalSolidList"/>
    <dgm:cxn modelId="{AC39A148-AEA7-4BFB-BB1E-2CF607D1BA65}" type="presParOf" srcId="{32D3038F-924D-4F90-980B-98F9942A612E}" destId="{B1775FF7-FAF9-4DD0-8266-C32CA29151F9}" srcOrd="2" destOrd="0" presId="urn:microsoft.com/office/officeart/2018/2/layout/IconVerticalSolidList"/>
    <dgm:cxn modelId="{41BDAF98-46D2-4E10-90FB-A112979D2785}" type="presParOf" srcId="{32D3038F-924D-4F90-980B-98F9942A612E}" destId="{883FEEB5-7E4A-4F7E-A158-EF248913CBD6}" srcOrd="3" destOrd="0" presId="urn:microsoft.com/office/officeart/2018/2/layout/IconVerticalSolidList"/>
    <dgm:cxn modelId="{2E80F391-66BE-4F6E-A5E8-767EDF8031BD}" type="presParOf" srcId="{5D25AB41-5F7D-40EB-90D6-C38D2CED68D7}" destId="{2DDEFAC9-F29F-499F-9CC9-EB01D02DD2BB}" srcOrd="3" destOrd="0" presId="urn:microsoft.com/office/officeart/2018/2/layout/IconVerticalSolidList"/>
    <dgm:cxn modelId="{4ADB6B9C-0744-470E-BD9B-C9ACDED6B5DD}" type="presParOf" srcId="{5D25AB41-5F7D-40EB-90D6-C38D2CED68D7}" destId="{412E3707-35E4-4948-996B-10060A668876}" srcOrd="4" destOrd="0" presId="urn:microsoft.com/office/officeart/2018/2/layout/IconVerticalSolidList"/>
    <dgm:cxn modelId="{9BC7C0EE-CA04-4527-94FC-42E53FDCA474}" type="presParOf" srcId="{412E3707-35E4-4948-996B-10060A668876}" destId="{5FB8DC80-581C-49A9-8383-2071D8E659C8}" srcOrd="0" destOrd="0" presId="urn:microsoft.com/office/officeart/2018/2/layout/IconVerticalSolidList"/>
    <dgm:cxn modelId="{ED8FC2FE-9AFB-4491-987B-66F94FFABD04}" type="presParOf" srcId="{412E3707-35E4-4948-996B-10060A668876}" destId="{88F0C84C-358D-4001-9A6F-B302BFCC1244}" srcOrd="1" destOrd="0" presId="urn:microsoft.com/office/officeart/2018/2/layout/IconVerticalSolidList"/>
    <dgm:cxn modelId="{BFBC95EC-7B9A-4FD0-9ADB-D334005D805B}" type="presParOf" srcId="{412E3707-35E4-4948-996B-10060A668876}" destId="{89405C7A-CC7C-484B-9D7E-75AA7492F59C}" srcOrd="2" destOrd="0" presId="urn:microsoft.com/office/officeart/2018/2/layout/IconVerticalSolidList"/>
    <dgm:cxn modelId="{E46D71BB-7883-403A-A92C-EC401411A391}" type="presParOf" srcId="{412E3707-35E4-4948-996B-10060A668876}" destId="{07CF1E42-4C33-47BD-8010-FBFF4F5033B4}" srcOrd="3" destOrd="0" presId="urn:microsoft.com/office/officeart/2018/2/layout/IconVerticalSolidList"/>
    <dgm:cxn modelId="{56DC5721-AC13-470F-986D-C9CE217E84B2}" type="presParOf" srcId="{5D25AB41-5F7D-40EB-90D6-C38D2CED68D7}" destId="{E589F699-1D63-43B9-8DB3-4A38998B3CB5}" srcOrd="5" destOrd="0" presId="urn:microsoft.com/office/officeart/2018/2/layout/IconVerticalSolidList"/>
    <dgm:cxn modelId="{1E659305-FEFC-451C-A09A-B2CFA1B580D3}" type="presParOf" srcId="{5D25AB41-5F7D-40EB-90D6-C38D2CED68D7}" destId="{017BC8D9-CF50-4D6F-84B4-96FA9BA487C9}" srcOrd="6" destOrd="0" presId="urn:microsoft.com/office/officeart/2018/2/layout/IconVerticalSolidList"/>
    <dgm:cxn modelId="{C99EF383-3242-4F84-B6C7-1C01234CB36D}" type="presParOf" srcId="{017BC8D9-CF50-4D6F-84B4-96FA9BA487C9}" destId="{53E6D269-A5D8-4A3B-B7CD-AE307557BD77}" srcOrd="0" destOrd="0" presId="urn:microsoft.com/office/officeart/2018/2/layout/IconVerticalSolidList"/>
    <dgm:cxn modelId="{8DD8E2A7-22E3-4741-896D-4148C33583F9}" type="presParOf" srcId="{017BC8D9-CF50-4D6F-84B4-96FA9BA487C9}" destId="{23AF3524-B649-468F-8668-A670D260EDBF}" srcOrd="1" destOrd="0" presId="urn:microsoft.com/office/officeart/2018/2/layout/IconVerticalSolidList"/>
    <dgm:cxn modelId="{59DE83E3-8AC1-4668-8082-C9C160916BA0}" type="presParOf" srcId="{017BC8D9-CF50-4D6F-84B4-96FA9BA487C9}" destId="{63C89389-1AAA-429B-8B17-5CC48BCB999D}" srcOrd="2" destOrd="0" presId="urn:microsoft.com/office/officeart/2018/2/layout/IconVerticalSolidList"/>
    <dgm:cxn modelId="{E7F8AE31-BD86-4E93-8869-B72E6E16DB5E}" type="presParOf" srcId="{017BC8D9-CF50-4D6F-84B4-96FA9BA487C9}" destId="{FACA7978-8974-4038-81CA-4BBC1578FBAC}" srcOrd="3" destOrd="0" presId="urn:microsoft.com/office/officeart/2018/2/layout/IconVerticalSolidList"/>
    <dgm:cxn modelId="{F425EA4B-E628-4917-9A61-A5424012B014}" type="presParOf" srcId="{5D25AB41-5F7D-40EB-90D6-C38D2CED68D7}" destId="{2F6AA213-B9E2-4838-874C-2DDF87E4EABB}" srcOrd="7" destOrd="0" presId="urn:microsoft.com/office/officeart/2018/2/layout/IconVerticalSolidList"/>
    <dgm:cxn modelId="{7EBEF70D-B3E0-4994-A8E7-E7B0C946CCA1}" type="presParOf" srcId="{5D25AB41-5F7D-40EB-90D6-C38D2CED68D7}" destId="{7F95E2B8-3B39-4C42-99D8-5D9CBD572359}" srcOrd="8" destOrd="0" presId="urn:microsoft.com/office/officeart/2018/2/layout/IconVerticalSolidList"/>
    <dgm:cxn modelId="{6F5F652E-BB2C-43A5-82C6-DB15F6B629E5}" type="presParOf" srcId="{7F95E2B8-3B39-4C42-99D8-5D9CBD572359}" destId="{FF611400-8895-42C5-B3EB-72A98FBD4496}" srcOrd="0" destOrd="0" presId="urn:microsoft.com/office/officeart/2018/2/layout/IconVerticalSolidList"/>
    <dgm:cxn modelId="{C5CBB342-7A37-4859-BA29-FBA3B1D470E9}" type="presParOf" srcId="{7F95E2B8-3B39-4C42-99D8-5D9CBD572359}" destId="{0E62D5F8-A65F-4607-9E70-6DD3A429A0FF}" srcOrd="1" destOrd="0" presId="urn:microsoft.com/office/officeart/2018/2/layout/IconVerticalSolidList"/>
    <dgm:cxn modelId="{FEC58368-B3EF-4F79-ACBB-76335066F5A7}" type="presParOf" srcId="{7F95E2B8-3B39-4C42-99D8-5D9CBD572359}" destId="{A1823458-1ACE-42C3-8371-61A3AFA0B4CF}" srcOrd="2" destOrd="0" presId="urn:microsoft.com/office/officeart/2018/2/layout/IconVerticalSolidList"/>
    <dgm:cxn modelId="{EFC0312B-B6E4-468F-9F15-A63E08ACDFAD}" type="presParOf" srcId="{7F95E2B8-3B39-4C42-99D8-5D9CBD572359}" destId="{22FFE555-D1AF-41C2-8C0B-348D2F27AEBC}" srcOrd="3" destOrd="0" presId="urn:microsoft.com/office/officeart/2018/2/layout/IconVerticalSolidList"/>
    <dgm:cxn modelId="{433E2A3E-5F79-4A55-AA36-6A6571300659}" type="presParOf" srcId="{5D25AB41-5F7D-40EB-90D6-C38D2CED68D7}" destId="{4D981358-73A2-4DAA-BFC0-019AEB000E50}" srcOrd="9" destOrd="0" presId="urn:microsoft.com/office/officeart/2018/2/layout/IconVerticalSolidList"/>
    <dgm:cxn modelId="{5FA89EDF-5342-4575-9910-D3A68FDA3ABE}" type="presParOf" srcId="{5D25AB41-5F7D-40EB-90D6-C38D2CED68D7}" destId="{0EB4E0FE-B8DC-475E-B03B-3D5C665F0D5E}" srcOrd="10" destOrd="0" presId="urn:microsoft.com/office/officeart/2018/2/layout/IconVerticalSolidList"/>
    <dgm:cxn modelId="{1C6D822E-D37E-42F3-8D66-B2CD882BD573}" type="presParOf" srcId="{0EB4E0FE-B8DC-475E-B03B-3D5C665F0D5E}" destId="{2200B908-34AB-4190-BC3F-4553D3EB4B35}" srcOrd="0" destOrd="0" presId="urn:microsoft.com/office/officeart/2018/2/layout/IconVerticalSolidList"/>
    <dgm:cxn modelId="{F5E1744A-8411-4CF7-8862-7608E87056A7}" type="presParOf" srcId="{0EB4E0FE-B8DC-475E-B03B-3D5C665F0D5E}" destId="{39E0440B-EB9F-4A41-9F36-1BAF093B7C45}" srcOrd="1" destOrd="0" presId="urn:microsoft.com/office/officeart/2018/2/layout/IconVerticalSolidList"/>
    <dgm:cxn modelId="{8EB998D9-B7F5-4713-A845-B827B12B281D}" type="presParOf" srcId="{0EB4E0FE-B8DC-475E-B03B-3D5C665F0D5E}" destId="{B9A39202-399B-4FB8-8A2D-2A9B59289FF6}" srcOrd="2" destOrd="0" presId="urn:microsoft.com/office/officeart/2018/2/layout/IconVerticalSolidList"/>
    <dgm:cxn modelId="{C8FB8722-ABC5-472C-AAAC-9B6C14182EFD}" type="presParOf" srcId="{0EB4E0FE-B8DC-475E-B03B-3D5C665F0D5E}" destId="{ABEBDC28-64CE-492A-8E8C-5A34E268830D}" srcOrd="3" destOrd="0" presId="urn:microsoft.com/office/officeart/2018/2/layout/IconVerticalSolidList"/>
    <dgm:cxn modelId="{2E948CA8-D4D4-1F43-84CB-487D4445FF67}" type="presParOf" srcId="{5D25AB41-5F7D-40EB-90D6-C38D2CED68D7}" destId="{A1578711-E8D6-484C-8FC6-4D87DB1176B6}" srcOrd="11" destOrd="0" presId="urn:microsoft.com/office/officeart/2018/2/layout/IconVerticalSolidList"/>
    <dgm:cxn modelId="{4BA32FD8-9C40-D34D-81A7-9ADA69807601}" type="presParOf" srcId="{5D25AB41-5F7D-40EB-90D6-C38D2CED68D7}" destId="{85571BAB-3649-6C4F-A177-60A12A756249}" srcOrd="12" destOrd="0" presId="urn:microsoft.com/office/officeart/2018/2/layout/IconVerticalSolidList"/>
    <dgm:cxn modelId="{012550D2-EC88-F94D-BC6D-49D4FAFFE67F}" type="presParOf" srcId="{85571BAB-3649-6C4F-A177-60A12A756249}" destId="{25CC73EC-DEBE-4F47-82AA-70F2562B1356}" srcOrd="0" destOrd="0" presId="urn:microsoft.com/office/officeart/2018/2/layout/IconVerticalSolidList"/>
    <dgm:cxn modelId="{5B7EEECC-B565-EC48-B641-A211ACF848CE}" type="presParOf" srcId="{85571BAB-3649-6C4F-A177-60A12A756249}" destId="{C0C7E596-BE9E-434A-8A99-8C48A4E15FD8}" srcOrd="1" destOrd="0" presId="urn:microsoft.com/office/officeart/2018/2/layout/IconVerticalSolidList"/>
    <dgm:cxn modelId="{BA528089-CA73-D943-8E19-2B005A52F11C}" type="presParOf" srcId="{85571BAB-3649-6C4F-A177-60A12A756249}" destId="{BFDAF42F-7F8F-4449-83BC-35AFF2492603}" srcOrd="2" destOrd="0" presId="urn:microsoft.com/office/officeart/2018/2/layout/IconVerticalSolidList"/>
    <dgm:cxn modelId="{460B0711-CA96-1548-8B7B-B0A278AAD84A}" type="presParOf" srcId="{85571BAB-3649-6C4F-A177-60A12A756249}" destId="{F2D7573F-9958-3740-A002-6910AC0BC67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F740305-3573-4CB3-9A99-F9B85BE31B85}"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ED16B63B-2377-48A8-995B-F4BCD43FC235}">
      <dgm:prSet/>
      <dgm:spPr/>
      <dgm:t>
        <a:bodyPr/>
        <a:lstStyle/>
        <a:p>
          <a:r>
            <a:rPr lang="en-US" dirty="0"/>
            <a:t>Identify Codes of Conduct implemented by FENCA and its EU Members. Data was coded -&gt; identify building blocks </a:t>
          </a:r>
          <a:r>
            <a:rPr lang="en-US" b="1" dirty="0"/>
            <a:t>(neutral) -&gt; quasi-absence of singular model – failure of </a:t>
          </a:r>
          <a:r>
            <a:rPr lang="en-US" b="1" dirty="0" err="1"/>
            <a:t>harmonisation</a:t>
          </a:r>
          <a:endParaRPr lang="en-US" b="1" dirty="0"/>
        </a:p>
      </dgm:t>
    </dgm:pt>
    <dgm:pt modelId="{D870CBAC-0FDD-42E4-A746-05A15494E12D}" type="parTrans" cxnId="{A8EEC147-50A2-4D04-8AD6-2CD2D8119B8C}">
      <dgm:prSet/>
      <dgm:spPr/>
      <dgm:t>
        <a:bodyPr/>
        <a:lstStyle/>
        <a:p>
          <a:endParaRPr lang="en-US"/>
        </a:p>
      </dgm:t>
    </dgm:pt>
    <dgm:pt modelId="{B63B6715-40E0-470B-9663-A61FACCE05F8}" type="sibTrans" cxnId="{A8EEC147-50A2-4D04-8AD6-2CD2D8119B8C}">
      <dgm:prSet/>
      <dgm:spPr/>
      <dgm:t>
        <a:bodyPr/>
        <a:lstStyle/>
        <a:p>
          <a:endParaRPr lang="en-US"/>
        </a:p>
      </dgm:t>
    </dgm:pt>
    <dgm:pt modelId="{AF3A6E32-2A9F-4AC6-9B64-0CF617DE0289}">
      <dgm:prSet/>
      <dgm:spPr/>
      <dgm:t>
        <a:bodyPr/>
        <a:lstStyle/>
        <a:p>
          <a:r>
            <a:rPr lang="en-US" dirty="0"/>
            <a:t>Building blocks were juxtaposed with previous benchmarks extracted from business ethics literature to evaluate the codes’ effectiveness </a:t>
          </a:r>
          <a:r>
            <a:rPr lang="en-US" b="1" dirty="0"/>
            <a:t>(subjective) – scores on enforcement &amp; deterrence (available case law only in Netherlands)</a:t>
          </a:r>
        </a:p>
      </dgm:t>
    </dgm:pt>
    <dgm:pt modelId="{D24C6E87-0394-4E62-B132-7C5A63455C25}" type="parTrans" cxnId="{1C27D023-BE48-4E1E-BD57-9C1D10119136}">
      <dgm:prSet/>
      <dgm:spPr/>
      <dgm:t>
        <a:bodyPr/>
        <a:lstStyle/>
        <a:p>
          <a:endParaRPr lang="en-US"/>
        </a:p>
      </dgm:t>
    </dgm:pt>
    <dgm:pt modelId="{ED424AA0-C868-4BBF-9CE4-215922B75906}" type="sibTrans" cxnId="{1C27D023-BE48-4E1E-BD57-9C1D10119136}">
      <dgm:prSet/>
      <dgm:spPr/>
      <dgm:t>
        <a:bodyPr/>
        <a:lstStyle/>
        <a:p>
          <a:endParaRPr lang="en-US"/>
        </a:p>
      </dgm:t>
    </dgm:pt>
    <dgm:pt modelId="{411655B9-7D41-47C1-BFFB-6D6EDFA5A06B}">
      <dgm:prSet/>
      <dgm:spPr/>
      <dgm:t>
        <a:bodyPr/>
        <a:lstStyle/>
        <a:p>
          <a:r>
            <a:rPr lang="en-US" dirty="0"/>
            <a:t>To minimize potential for subjectivity and bias, a survey was circulated with FENCA and national associations for self-evaluation </a:t>
          </a:r>
          <a:r>
            <a:rPr lang="en-US" b="1" dirty="0"/>
            <a:t>(subjective) – (low interest and responsiveness)</a:t>
          </a:r>
        </a:p>
      </dgm:t>
    </dgm:pt>
    <dgm:pt modelId="{1A8F45D7-CC5D-42BB-822C-0E764814FF82}" type="parTrans" cxnId="{E3D62BA3-ABBB-4E32-B2D9-F49E9DA827A9}">
      <dgm:prSet/>
      <dgm:spPr/>
      <dgm:t>
        <a:bodyPr/>
        <a:lstStyle/>
        <a:p>
          <a:endParaRPr lang="en-US"/>
        </a:p>
      </dgm:t>
    </dgm:pt>
    <dgm:pt modelId="{F2CA3F59-DD66-4A39-B5BF-381106D4DF8D}" type="sibTrans" cxnId="{E3D62BA3-ABBB-4E32-B2D9-F49E9DA827A9}">
      <dgm:prSet/>
      <dgm:spPr/>
      <dgm:t>
        <a:bodyPr/>
        <a:lstStyle/>
        <a:p>
          <a:endParaRPr lang="en-US"/>
        </a:p>
      </dgm:t>
    </dgm:pt>
    <dgm:pt modelId="{B851336A-B35E-4A7F-8639-13BB6E8AC44B}" type="pres">
      <dgm:prSet presAssocID="{0F740305-3573-4CB3-9A99-F9B85BE31B85}" presName="root" presStyleCnt="0">
        <dgm:presLayoutVars>
          <dgm:dir/>
          <dgm:resizeHandles val="exact"/>
        </dgm:presLayoutVars>
      </dgm:prSet>
      <dgm:spPr/>
    </dgm:pt>
    <dgm:pt modelId="{E6A700E9-4DF2-4402-BD1C-569B158F2DB2}" type="pres">
      <dgm:prSet presAssocID="{ED16B63B-2377-48A8-995B-F4BCD43FC235}" presName="compNode" presStyleCnt="0"/>
      <dgm:spPr/>
    </dgm:pt>
    <dgm:pt modelId="{F38F434A-F778-423B-9EC7-77C4C4B15228}" type="pres">
      <dgm:prSet presAssocID="{ED16B63B-2377-48A8-995B-F4BCD43FC235}" presName="bgRect" presStyleLbl="bgShp" presStyleIdx="0" presStyleCnt="3"/>
      <dgm:spPr/>
    </dgm:pt>
    <dgm:pt modelId="{CB62B04A-8B27-44CF-95DC-9EAC78F94A71}" type="pres">
      <dgm:prSet presAssocID="{ED16B63B-2377-48A8-995B-F4BCD43FC23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nk"/>
        </a:ext>
      </dgm:extLst>
    </dgm:pt>
    <dgm:pt modelId="{C10DC0A0-4506-4D78-BEC5-5B29FCE40D44}" type="pres">
      <dgm:prSet presAssocID="{ED16B63B-2377-48A8-995B-F4BCD43FC235}" presName="spaceRect" presStyleCnt="0"/>
      <dgm:spPr/>
    </dgm:pt>
    <dgm:pt modelId="{9D996E4B-C319-4DB7-81ED-AD9505A617FD}" type="pres">
      <dgm:prSet presAssocID="{ED16B63B-2377-48A8-995B-F4BCD43FC235}" presName="parTx" presStyleLbl="revTx" presStyleIdx="0" presStyleCnt="3">
        <dgm:presLayoutVars>
          <dgm:chMax val="0"/>
          <dgm:chPref val="0"/>
        </dgm:presLayoutVars>
      </dgm:prSet>
      <dgm:spPr/>
    </dgm:pt>
    <dgm:pt modelId="{FA16590F-CD5A-404B-ADA8-26EC96B2019C}" type="pres">
      <dgm:prSet presAssocID="{B63B6715-40E0-470B-9663-A61FACCE05F8}" presName="sibTrans" presStyleCnt="0"/>
      <dgm:spPr/>
    </dgm:pt>
    <dgm:pt modelId="{266E3D4C-D0F5-45A8-AE74-60E2433B5E11}" type="pres">
      <dgm:prSet presAssocID="{AF3A6E32-2A9F-4AC6-9B64-0CF617DE0289}" presName="compNode" presStyleCnt="0"/>
      <dgm:spPr/>
    </dgm:pt>
    <dgm:pt modelId="{847A1AFC-A5B1-4EDC-90CC-EB217BE77C2F}" type="pres">
      <dgm:prSet presAssocID="{AF3A6E32-2A9F-4AC6-9B64-0CF617DE0289}" presName="bgRect" presStyleLbl="bgShp" presStyleIdx="1" presStyleCnt="3"/>
      <dgm:spPr/>
    </dgm:pt>
    <dgm:pt modelId="{62090E54-49BB-4F7A-B739-1A46769D0132}" type="pres">
      <dgm:prSet presAssocID="{AF3A6E32-2A9F-4AC6-9B64-0CF617DE028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ick"/>
        </a:ext>
      </dgm:extLst>
    </dgm:pt>
    <dgm:pt modelId="{92216207-385F-4204-B53F-D480022D2E46}" type="pres">
      <dgm:prSet presAssocID="{AF3A6E32-2A9F-4AC6-9B64-0CF617DE0289}" presName="spaceRect" presStyleCnt="0"/>
      <dgm:spPr/>
    </dgm:pt>
    <dgm:pt modelId="{3663E770-1137-40BD-BEE0-E63F4451AEF1}" type="pres">
      <dgm:prSet presAssocID="{AF3A6E32-2A9F-4AC6-9B64-0CF617DE0289}" presName="parTx" presStyleLbl="revTx" presStyleIdx="1" presStyleCnt="3" custScaleX="100670">
        <dgm:presLayoutVars>
          <dgm:chMax val="0"/>
          <dgm:chPref val="0"/>
        </dgm:presLayoutVars>
      </dgm:prSet>
      <dgm:spPr/>
    </dgm:pt>
    <dgm:pt modelId="{DBBF2841-72A3-4D11-818E-4BADAA74B548}" type="pres">
      <dgm:prSet presAssocID="{ED424AA0-C868-4BBF-9CE4-215922B75906}" presName="sibTrans" presStyleCnt="0"/>
      <dgm:spPr/>
    </dgm:pt>
    <dgm:pt modelId="{837F4ACB-44A2-4A29-BAF9-42EABF811304}" type="pres">
      <dgm:prSet presAssocID="{411655B9-7D41-47C1-BFFB-6D6EDFA5A06B}" presName="compNode" presStyleCnt="0"/>
      <dgm:spPr/>
    </dgm:pt>
    <dgm:pt modelId="{6BA4CC4C-43F9-42B4-BC4C-BFE35C8F6CB0}" type="pres">
      <dgm:prSet presAssocID="{411655B9-7D41-47C1-BFFB-6D6EDFA5A06B}" presName="bgRect" presStyleLbl="bgShp" presStyleIdx="2" presStyleCnt="3"/>
      <dgm:spPr/>
    </dgm:pt>
    <dgm:pt modelId="{12326A49-FCE8-4942-917E-9801900ECF4A}" type="pres">
      <dgm:prSet presAssocID="{411655B9-7D41-47C1-BFFB-6D6EDFA5A06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erson with Idea"/>
        </a:ext>
      </dgm:extLst>
    </dgm:pt>
    <dgm:pt modelId="{21DA669E-1621-4E8D-B157-309BA247D8EF}" type="pres">
      <dgm:prSet presAssocID="{411655B9-7D41-47C1-BFFB-6D6EDFA5A06B}" presName="spaceRect" presStyleCnt="0"/>
      <dgm:spPr/>
    </dgm:pt>
    <dgm:pt modelId="{DD655922-8C60-4B29-AEC9-5510EBABD23C}" type="pres">
      <dgm:prSet presAssocID="{411655B9-7D41-47C1-BFFB-6D6EDFA5A06B}" presName="parTx" presStyleLbl="revTx" presStyleIdx="2" presStyleCnt="3">
        <dgm:presLayoutVars>
          <dgm:chMax val="0"/>
          <dgm:chPref val="0"/>
        </dgm:presLayoutVars>
      </dgm:prSet>
      <dgm:spPr/>
    </dgm:pt>
  </dgm:ptLst>
  <dgm:cxnLst>
    <dgm:cxn modelId="{1C27D023-BE48-4E1E-BD57-9C1D10119136}" srcId="{0F740305-3573-4CB3-9A99-F9B85BE31B85}" destId="{AF3A6E32-2A9F-4AC6-9B64-0CF617DE0289}" srcOrd="1" destOrd="0" parTransId="{D24C6E87-0394-4E62-B132-7C5A63455C25}" sibTransId="{ED424AA0-C868-4BBF-9CE4-215922B75906}"/>
    <dgm:cxn modelId="{942B4128-ABF6-48B5-A4CA-80431581E4DD}" type="presOf" srcId="{ED16B63B-2377-48A8-995B-F4BCD43FC235}" destId="{9D996E4B-C319-4DB7-81ED-AD9505A617FD}" srcOrd="0" destOrd="0" presId="urn:microsoft.com/office/officeart/2018/2/layout/IconVerticalSolidList"/>
    <dgm:cxn modelId="{A8EEC147-50A2-4D04-8AD6-2CD2D8119B8C}" srcId="{0F740305-3573-4CB3-9A99-F9B85BE31B85}" destId="{ED16B63B-2377-48A8-995B-F4BCD43FC235}" srcOrd="0" destOrd="0" parTransId="{D870CBAC-0FDD-42E4-A746-05A15494E12D}" sibTransId="{B63B6715-40E0-470B-9663-A61FACCE05F8}"/>
    <dgm:cxn modelId="{F5007E92-0673-49C4-9EB1-9048E8DD96BF}" type="presOf" srcId="{0F740305-3573-4CB3-9A99-F9B85BE31B85}" destId="{B851336A-B35E-4A7F-8639-13BB6E8AC44B}" srcOrd="0" destOrd="0" presId="urn:microsoft.com/office/officeart/2018/2/layout/IconVerticalSolidList"/>
    <dgm:cxn modelId="{0B6A2597-2D5C-4EAF-B5EB-84DA40ADCF8A}" type="presOf" srcId="{AF3A6E32-2A9F-4AC6-9B64-0CF617DE0289}" destId="{3663E770-1137-40BD-BEE0-E63F4451AEF1}" srcOrd="0" destOrd="0" presId="urn:microsoft.com/office/officeart/2018/2/layout/IconVerticalSolidList"/>
    <dgm:cxn modelId="{E3D62BA3-ABBB-4E32-B2D9-F49E9DA827A9}" srcId="{0F740305-3573-4CB3-9A99-F9B85BE31B85}" destId="{411655B9-7D41-47C1-BFFB-6D6EDFA5A06B}" srcOrd="2" destOrd="0" parTransId="{1A8F45D7-CC5D-42BB-822C-0E764814FF82}" sibTransId="{F2CA3F59-DD66-4A39-B5BF-381106D4DF8D}"/>
    <dgm:cxn modelId="{D9B7ECB2-1501-4AA7-992F-A96AFFA84929}" type="presOf" srcId="{411655B9-7D41-47C1-BFFB-6D6EDFA5A06B}" destId="{DD655922-8C60-4B29-AEC9-5510EBABD23C}" srcOrd="0" destOrd="0" presId="urn:microsoft.com/office/officeart/2018/2/layout/IconVerticalSolidList"/>
    <dgm:cxn modelId="{D1C11B3D-9ECA-4326-8DAD-974F32533E64}" type="presParOf" srcId="{B851336A-B35E-4A7F-8639-13BB6E8AC44B}" destId="{E6A700E9-4DF2-4402-BD1C-569B158F2DB2}" srcOrd="0" destOrd="0" presId="urn:microsoft.com/office/officeart/2018/2/layout/IconVerticalSolidList"/>
    <dgm:cxn modelId="{EF07B354-8FCB-48B4-ACE2-FE2E4305FEB6}" type="presParOf" srcId="{E6A700E9-4DF2-4402-BD1C-569B158F2DB2}" destId="{F38F434A-F778-423B-9EC7-77C4C4B15228}" srcOrd="0" destOrd="0" presId="urn:microsoft.com/office/officeart/2018/2/layout/IconVerticalSolidList"/>
    <dgm:cxn modelId="{150719A3-0F1A-49A6-8522-B829B3795983}" type="presParOf" srcId="{E6A700E9-4DF2-4402-BD1C-569B158F2DB2}" destId="{CB62B04A-8B27-44CF-95DC-9EAC78F94A71}" srcOrd="1" destOrd="0" presId="urn:microsoft.com/office/officeart/2018/2/layout/IconVerticalSolidList"/>
    <dgm:cxn modelId="{90B74AC1-1547-4599-AE34-D1D373820DFD}" type="presParOf" srcId="{E6A700E9-4DF2-4402-BD1C-569B158F2DB2}" destId="{C10DC0A0-4506-4D78-BEC5-5B29FCE40D44}" srcOrd="2" destOrd="0" presId="urn:microsoft.com/office/officeart/2018/2/layout/IconVerticalSolidList"/>
    <dgm:cxn modelId="{16F29897-6BAD-4852-965C-36F23982C380}" type="presParOf" srcId="{E6A700E9-4DF2-4402-BD1C-569B158F2DB2}" destId="{9D996E4B-C319-4DB7-81ED-AD9505A617FD}" srcOrd="3" destOrd="0" presId="urn:microsoft.com/office/officeart/2018/2/layout/IconVerticalSolidList"/>
    <dgm:cxn modelId="{E437AC05-CAF7-4A0E-9D14-B513F9B25E5D}" type="presParOf" srcId="{B851336A-B35E-4A7F-8639-13BB6E8AC44B}" destId="{FA16590F-CD5A-404B-ADA8-26EC96B2019C}" srcOrd="1" destOrd="0" presId="urn:microsoft.com/office/officeart/2018/2/layout/IconVerticalSolidList"/>
    <dgm:cxn modelId="{176CFE49-FD30-4691-A408-F825D1CB7AC0}" type="presParOf" srcId="{B851336A-B35E-4A7F-8639-13BB6E8AC44B}" destId="{266E3D4C-D0F5-45A8-AE74-60E2433B5E11}" srcOrd="2" destOrd="0" presId="urn:microsoft.com/office/officeart/2018/2/layout/IconVerticalSolidList"/>
    <dgm:cxn modelId="{4EABA315-3754-4902-91CA-9790BF84376E}" type="presParOf" srcId="{266E3D4C-D0F5-45A8-AE74-60E2433B5E11}" destId="{847A1AFC-A5B1-4EDC-90CC-EB217BE77C2F}" srcOrd="0" destOrd="0" presId="urn:microsoft.com/office/officeart/2018/2/layout/IconVerticalSolidList"/>
    <dgm:cxn modelId="{48ABF231-BCF8-4784-965F-6F2D4ADBC647}" type="presParOf" srcId="{266E3D4C-D0F5-45A8-AE74-60E2433B5E11}" destId="{62090E54-49BB-4F7A-B739-1A46769D0132}" srcOrd="1" destOrd="0" presId="urn:microsoft.com/office/officeart/2018/2/layout/IconVerticalSolidList"/>
    <dgm:cxn modelId="{7DE85D5D-91EE-4EEE-B761-847AB0E6811F}" type="presParOf" srcId="{266E3D4C-D0F5-45A8-AE74-60E2433B5E11}" destId="{92216207-385F-4204-B53F-D480022D2E46}" srcOrd="2" destOrd="0" presId="urn:microsoft.com/office/officeart/2018/2/layout/IconVerticalSolidList"/>
    <dgm:cxn modelId="{7D8C052F-A558-4EB4-A414-2B7CD0AE6845}" type="presParOf" srcId="{266E3D4C-D0F5-45A8-AE74-60E2433B5E11}" destId="{3663E770-1137-40BD-BEE0-E63F4451AEF1}" srcOrd="3" destOrd="0" presId="urn:microsoft.com/office/officeart/2018/2/layout/IconVerticalSolidList"/>
    <dgm:cxn modelId="{41C55742-4DD4-44E8-9FE9-A191C49F1775}" type="presParOf" srcId="{B851336A-B35E-4A7F-8639-13BB6E8AC44B}" destId="{DBBF2841-72A3-4D11-818E-4BADAA74B548}" srcOrd="3" destOrd="0" presId="urn:microsoft.com/office/officeart/2018/2/layout/IconVerticalSolidList"/>
    <dgm:cxn modelId="{640C7F1C-A474-4C34-A46D-81D7553C0752}" type="presParOf" srcId="{B851336A-B35E-4A7F-8639-13BB6E8AC44B}" destId="{837F4ACB-44A2-4A29-BAF9-42EABF811304}" srcOrd="4" destOrd="0" presId="urn:microsoft.com/office/officeart/2018/2/layout/IconVerticalSolidList"/>
    <dgm:cxn modelId="{4F1AEBAA-6E57-4567-8C9E-A47CE60481A5}" type="presParOf" srcId="{837F4ACB-44A2-4A29-BAF9-42EABF811304}" destId="{6BA4CC4C-43F9-42B4-BC4C-BFE35C8F6CB0}" srcOrd="0" destOrd="0" presId="urn:microsoft.com/office/officeart/2018/2/layout/IconVerticalSolidList"/>
    <dgm:cxn modelId="{6892A9ED-40A6-4487-B28E-B7998987AF25}" type="presParOf" srcId="{837F4ACB-44A2-4A29-BAF9-42EABF811304}" destId="{12326A49-FCE8-4942-917E-9801900ECF4A}" srcOrd="1" destOrd="0" presId="urn:microsoft.com/office/officeart/2018/2/layout/IconVerticalSolidList"/>
    <dgm:cxn modelId="{AB545FD8-40F9-4A43-BCB3-701C6E0A1FBF}" type="presParOf" srcId="{837F4ACB-44A2-4A29-BAF9-42EABF811304}" destId="{21DA669E-1621-4E8D-B157-309BA247D8EF}" srcOrd="2" destOrd="0" presId="urn:microsoft.com/office/officeart/2018/2/layout/IconVerticalSolidList"/>
    <dgm:cxn modelId="{81139096-8F4C-4864-A46C-CB7107E80229}" type="presParOf" srcId="{837F4ACB-44A2-4A29-BAF9-42EABF811304}" destId="{DD655922-8C60-4B29-AEC9-5510EBABD23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5E24991-CF7C-4A81-8A6A-B324C35CB2CA}"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en-US"/>
        </a:p>
      </dgm:t>
    </dgm:pt>
    <dgm:pt modelId="{61EC0B7F-C047-4C1B-B1A4-84470836213F}">
      <dgm:prSet custT="1"/>
      <dgm:spPr/>
      <dgm:t>
        <a:bodyPr/>
        <a:lstStyle/>
        <a:p>
          <a:pPr>
            <a:lnSpc>
              <a:spcPct val="100000"/>
            </a:lnSpc>
            <a:defRPr cap="all"/>
          </a:pPr>
          <a:r>
            <a:rPr lang="en-GB" sz="2000" dirty="0"/>
            <a:t>Summary: </a:t>
          </a:r>
        </a:p>
        <a:p>
          <a:pPr>
            <a:lnSpc>
              <a:spcPct val="100000"/>
            </a:lnSpc>
            <a:defRPr cap="all"/>
          </a:pPr>
          <a:r>
            <a:rPr lang="en-GB" sz="2000" dirty="0"/>
            <a:t>COC offer potential for self-regulation but require stronger enforcement and harmonization.</a:t>
          </a:r>
          <a:endParaRPr lang="en-US" sz="2000" dirty="0"/>
        </a:p>
      </dgm:t>
    </dgm:pt>
    <dgm:pt modelId="{11E3DF01-559D-4FCF-841A-9F3CFAC2C539}" type="parTrans" cxnId="{130B9DEC-659D-499A-9BF4-BA927C2C77F8}">
      <dgm:prSet/>
      <dgm:spPr/>
      <dgm:t>
        <a:bodyPr/>
        <a:lstStyle/>
        <a:p>
          <a:endParaRPr lang="en-US"/>
        </a:p>
      </dgm:t>
    </dgm:pt>
    <dgm:pt modelId="{E21876DA-6E07-44A6-AC53-52B9253B71CD}" type="sibTrans" cxnId="{130B9DEC-659D-499A-9BF4-BA927C2C77F8}">
      <dgm:prSet/>
      <dgm:spPr/>
      <dgm:t>
        <a:bodyPr/>
        <a:lstStyle/>
        <a:p>
          <a:endParaRPr lang="en-US"/>
        </a:p>
      </dgm:t>
    </dgm:pt>
    <dgm:pt modelId="{E67CFE31-8A41-4B4D-9B36-8490DDD6D333}">
      <dgm:prSet/>
      <dgm:spPr/>
      <dgm:t>
        <a:bodyPr/>
        <a:lstStyle/>
        <a:p>
          <a:pPr>
            <a:lnSpc>
              <a:spcPct val="100000"/>
            </a:lnSpc>
            <a:defRPr cap="all"/>
          </a:pPr>
          <a:r>
            <a:rPr lang="en-GB"/>
            <a:t>Future Outlook: </a:t>
          </a:r>
        </a:p>
        <a:p>
          <a:pPr>
            <a:lnSpc>
              <a:spcPct val="100000"/>
            </a:lnSpc>
            <a:defRPr cap="all"/>
          </a:pPr>
          <a:r>
            <a:rPr lang="en-GB"/>
            <a:t>Call for improved integration of CoC into formal legal frameworks for better consumer protection</a:t>
          </a:r>
          <a:endParaRPr lang="en-US"/>
        </a:p>
      </dgm:t>
    </dgm:pt>
    <dgm:pt modelId="{1E8A4AB8-2334-4BFB-A175-61F1491C21CF}" type="parTrans" cxnId="{F3B29DE6-640A-40F5-A794-518CAEA56639}">
      <dgm:prSet/>
      <dgm:spPr/>
      <dgm:t>
        <a:bodyPr/>
        <a:lstStyle/>
        <a:p>
          <a:endParaRPr lang="en-US"/>
        </a:p>
      </dgm:t>
    </dgm:pt>
    <dgm:pt modelId="{716B3189-C414-472D-B764-56E9AD4B7503}" type="sibTrans" cxnId="{F3B29DE6-640A-40F5-A794-518CAEA56639}">
      <dgm:prSet/>
      <dgm:spPr/>
      <dgm:t>
        <a:bodyPr/>
        <a:lstStyle/>
        <a:p>
          <a:endParaRPr lang="en-US"/>
        </a:p>
      </dgm:t>
    </dgm:pt>
    <dgm:pt modelId="{B3D7520B-B5FD-4116-BD6D-FDD700951019}" type="pres">
      <dgm:prSet presAssocID="{C5E24991-CF7C-4A81-8A6A-B324C35CB2CA}" presName="root" presStyleCnt="0">
        <dgm:presLayoutVars>
          <dgm:dir/>
          <dgm:resizeHandles val="exact"/>
        </dgm:presLayoutVars>
      </dgm:prSet>
      <dgm:spPr/>
    </dgm:pt>
    <dgm:pt modelId="{71ACCC9E-A114-425E-AD84-1B735990A96F}" type="pres">
      <dgm:prSet presAssocID="{61EC0B7F-C047-4C1B-B1A4-84470836213F}" presName="compNode" presStyleCnt="0"/>
      <dgm:spPr/>
    </dgm:pt>
    <dgm:pt modelId="{177BD93A-DE7B-4D7E-A667-3BB4E462A994}" type="pres">
      <dgm:prSet presAssocID="{61EC0B7F-C047-4C1B-B1A4-84470836213F}" presName="iconBgRect" presStyleLbl="bgShp" presStyleIdx="0" presStyleCnt="2"/>
      <dgm:spPr/>
    </dgm:pt>
    <dgm:pt modelId="{E2B9E31F-1FB1-4F0D-87DF-54B298502A89}" type="pres">
      <dgm:prSet presAssocID="{61EC0B7F-C047-4C1B-B1A4-84470836213F}"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tar"/>
        </a:ext>
      </dgm:extLst>
    </dgm:pt>
    <dgm:pt modelId="{330E9D3C-02CA-4071-A696-289EB10243E2}" type="pres">
      <dgm:prSet presAssocID="{61EC0B7F-C047-4C1B-B1A4-84470836213F}" presName="spaceRect" presStyleCnt="0"/>
      <dgm:spPr/>
    </dgm:pt>
    <dgm:pt modelId="{74E469AC-380F-4503-9921-19387FCD2A80}" type="pres">
      <dgm:prSet presAssocID="{61EC0B7F-C047-4C1B-B1A4-84470836213F}" presName="textRect" presStyleLbl="revTx" presStyleIdx="0" presStyleCnt="2">
        <dgm:presLayoutVars>
          <dgm:chMax val="1"/>
          <dgm:chPref val="1"/>
        </dgm:presLayoutVars>
      </dgm:prSet>
      <dgm:spPr/>
    </dgm:pt>
    <dgm:pt modelId="{79C8035E-D1D3-432E-9505-763910C8A7AD}" type="pres">
      <dgm:prSet presAssocID="{E21876DA-6E07-44A6-AC53-52B9253B71CD}" presName="sibTrans" presStyleCnt="0"/>
      <dgm:spPr/>
    </dgm:pt>
    <dgm:pt modelId="{B78D73E3-73D2-41E6-A1B9-C54800970D87}" type="pres">
      <dgm:prSet presAssocID="{E67CFE31-8A41-4B4D-9B36-8490DDD6D333}" presName="compNode" presStyleCnt="0"/>
      <dgm:spPr/>
    </dgm:pt>
    <dgm:pt modelId="{D77DA76A-DF82-4FCE-8673-9FAE3A941067}" type="pres">
      <dgm:prSet presAssocID="{E67CFE31-8A41-4B4D-9B36-8490DDD6D333}" presName="iconBgRect" presStyleLbl="bgShp" presStyleIdx="1" presStyleCnt="2"/>
      <dgm:spPr/>
    </dgm:pt>
    <dgm:pt modelId="{9C28C6C6-B198-47F0-A8AD-24189B911946}" type="pres">
      <dgm:prSet presAssocID="{E67CFE31-8A41-4B4D-9B36-8490DDD6D333}"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cales of Justice"/>
        </a:ext>
      </dgm:extLst>
    </dgm:pt>
    <dgm:pt modelId="{CB2F6491-A18F-44DE-9927-BE28995D509F}" type="pres">
      <dgm:prSet presAssocID="{E67CFE31-8A41-4B4D-9B36-8490DDD6D333}" presName="spaceRect" presStyleCnt="0"/>
      <dgm:spPr/>
    </dgm:pt>
    <dgm:pt modelId="{1EDE65B6-0097-4AAD-9AE9-0DDC8F0683E3}" type="pres">
      <dgm:prSet presAssocID="{E67CFE31-8A41-4B4D-9B36-8490DDD6D333}" presName="textRect" presStyleLbl="revTx" presStyleIdx="1" presStyleCnt="2">
        <dgm:presLayoutVars>
          <dgm:chMax val="1"/>
          <dgm:chPref val="1"/>
        </dgm:presLayoutVars>
      </dgm:prSet>
      <dgm:spPr/>
    </dgm:pt>
  </dgm:ptLst>
  <dgm:cxnLst>
    <dgm:cxn modelId="{1923543E-50D8-0042-83B2-5093987FFA2B}" type="presOf" srcId="{C5E24991-CF7C-4A81-8A6A-B324C35CB2CA}" destId="{B3D7520B-B5FD-4116-BD6D-FDD700951019}" srcOrd="0" destOrd="0" presId="urn:microsoft.com/office/officeart/2018/5/layout/IconCircleLabelList"/>
    <dgm:cxn modelId="{E0A5FA51-E522-AF45-9123-1E3CE6CDF678}" type="presOf" srcId="{E67CFE31-8A41-4B4D-9B36-8490DDD6D333}" destId="{1EDE65B6-0097-4AAD-9AE9-0DDC8F0683E3}" srcOrd="0" destOrd="0" presId="urn:microsoft.com/office/officeart/2018/5/layout/IconCircleLabelList"/>
    <dgm:cxn modelId="{4E6173E1-E1B5-2943-9623-712C27555A6D}" type="presOf" srcId="{61EC0B7F-C047-4C1B-B1A4-84470836213F}" destId="{74E469AC-380F-4503-9921-19387FCD2A80}" srcOrd="0" destOrd="0" presId="urn:microsoft.com/office/officeart/2018/5/layout/IconCircleLabelList"/>
    <dgm:cxn modelId="{F3B29DE6-640A-40F5-A794-518CAEA56639}" srcId="{C5E24991-CF7C-4A81-8A6A-B324C35CB2CA}" destId="{E67CFE31-8A41-4B4D-9B36-8490DDD6D333}" srcOrd="1" destOrd="0" parTransId="{1E8A4AB8-2334-4BFB-A175-61F1491C21CF}" sibTransId="{716B3189-C414-472D-B764-56E9AD4B7503}"/>
    <dgm:cxn modelId="{130B9DEC-659D-499A-9BF4-BA927C2C77F8}" srcId="{C5E24991-CF7C-4A81-8A6A-B324C35CB2CA}" destId="{61EC0B7F-C047-4C1B-B1A4-84470836213F}" srcOrd="0" destOrd="0" parTransId="{11E3DF01-559D-4FCF-841A-9F3CFAC2C539}" sibTransId="{E21876DA-6E07-44A6-AC53-52B9253B71CD}"/>
    <dgm:cxn modelId="{17370CC9-368D-0C4A-8456-7D74FCB81F9E}" type="presParOf" srcId="{B3D7520B-B5FD-4116-BD6D-FDD700951019}" destId="{71ACCC9E-A114-425E-AD84-1B735990A96F}" srcOrd="0" destOrd="0" presId="urn:microsoft.com/office/officeart/2018/5/layout/IconCircleLabelList"/>
    <dgm:cxn modelId="{1E77B0CD-C3EB-754D-922F-2747C11A6C2C}" type="presParOf" srcId="{71ACCC9E-A114-425E-AD84-1B735990A96F}" destId="{177BD93A-DE7B-4D7E-A667-3BB4E462A994}" srcOrd="0" destOrd="0" presId="urn:microsoft.com/office/officeart/2018/5/layout/IconCircleLabelList"/>
    <dgm:cxn modelId="{6E94C5C7-9B85-3640-9CD2-F94836C3C748}" type="presParOf" srcId="{71ACCC9E-A114-425E-AD84-1B735990A96F}" destId="{E2B9E31F-1FB1-4F0D-87DF-54B298502A89}" srcOrd="1" destOrd="0" presId="urn:microsoft.com/office/officeart/2018/5/layout/IconCircleLabelList"/>
    <dgm:cxn modelId="{282706BA-32D8-C648-B208-8B90D9BE1835}" type="presParOf" srcId="{71ACCC9E-A114-425E-AD84-1B735990A96F}" destId="{330E9D3C-02CA-4071-A696-289EB10243E2}" srcOrd="2" destOrd="0" presId="urn:microsoft.com/office/officeart/2018/5/layout/IconCircleLabelList"/>
    <dgm:cxn modelId="{EFC74811-9DAF-374C-8743-F3EAA50007EB}" type="presParOf" srcId="{71ACCC9E-A114-425E-AD84-1B735990A96F}" destId="{74E469AC-380F-4503-9921-19387FCD2A80}" srcOrd="3" destOrd="0" presId="urn:microsoft.com/office/officeart/2018/5/layout/IconCircleLabelList"/>
    <dgm:cxn modelId="{37E138FF-914E-804A-B926-9BF855085515}" type="presParOf" srcId="{B3D7520B-B5FD-4116-BD6D-FDD700951019}" destId="{79C8035E-D1D3-432E-9505-763910C8A7AD}" srcOrd="1" destOrd="0" presId="urn:microsoft.com/office/officeart/2018/5/layout/IconCircleLabelList"/>
    <dgm:cxn modelId="{6A2B4755-34D2-1F43-8C6C-8C9FAD31AACF}" type="presParOf" srcId="{B3D7520B-B5FD-4116-BD6D-FDD700951019}" destId="{B78D73E3-73D2-41E6-A1B9-C54800970D87}" srcOrd="2" destOrd="0" presId="urn:microsoft.com/office/officeart/2018/5/layout/IconCircleLabelList"/>
    <dgm:cxn modelId="{D3550E69-8A99-4646-952A-7490D88B6712}" type="presParOf" srcId="{B78D73E3-73D2-41E6-A1B9-C54800970D87}" destId="{D77DA76A-DF82-4FCE-8673-9FAE3A941067}" srcOrd="0" destOrd="0" presId="urn:microsoft.com/office/officeart/2018/5/layout/IconCircleLabelList"/>
    <dgm:cxn modelId="{CE193FCC-3763-AA4F-997C-3958DCCB9759}" type="presParOf" srcId="{B78D73E3-73D2-41E6-A1B9-C54800970D87}" destId="{9C28C6C6-B198-47F0-A8AD-24189B911946}" srcOrd="1" destOrd="0" presId="urn:microsoft.com/office/officeart/2018/5/layout/IconCircleLabelList"/>
    <dgm:cxn modelId="{9AE98E8B-4F99-E94C-A9D5-7B619F088B22}" type="presParOf" srcId="{B78D73E3-73D2-41E6-A1B9-C54800970D87}" destId="{CB2F6491-A18F-44DE-9927-BE28995D509F}" srcOrd="2" destOrd="0" presId="urn:microsoft.com/office/officeart/2018/5/layout/IconCircleLabelList"/>
    <dgm:cxn modelId="{1D6347FA-2CCE-6542-BD9E-A0DD3653960C}" type="presParOf" srcId="{B78D73E3-73D2-41E6-A1B9-C54800970D87}" destId="{1EDE65B6-0097-4AAD-9AE9-0DDC8F0683E3}"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7E1F17-0B3A-41C0-9B04-8E236DCFD75C}">
      <dsp:nvSpPr>
        <dsp:cNvPr id="0" name=""/>
        <dsp:cNvSpPr/>
      </dsp:nvSpPr>
      <dsp:spPr>
        <a:xfrm>
          <a:off x="0" y="819297"/>
          <a:ext cx="7293610" cy="151254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2D2DD0-EC73-4D52-9A86-F05B5BC4CEA6}">
      <dsp:nvSpPr>
        <dsp:cNvPr id="0" name=""/>
        <dsp:cNvSpPr/>
      </dsp:nvSpPr>
      <dsp:spPr>
        <a:xfrm>
          <a:off x="457545" y="1159620"/>
          <a:ext cx="831901" cy="83190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7048B02-010F-4609-BAF1-C35997F32513}">
      <dsp:nvSpPr>
        <dsp:cNvPr id="0" name=""/>
        <dsp:cNvSpPr/>
      </dsp:nvSpPr>
      <dsp:spPr>
        <a:xfrm>
          <a:off x="1746993" y="655994"/>
          <a:ext cx="5546616" cy="18391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078" tIns="160078" rIns="160078" bIns="160078" numCol="1" spcCol="1270" anchor="ctr" anchorCtr="0">
          <a:noAutofit/>
        </a:bodyPr>
        <a:lstStyle/>
        <a:p>
          <a:pPr marL="0" lvl="0" indent="0" algn="ctr" defTabSz="1022350">
            <a:lnSpc>
              <a:spcPct val="90000"/>
            </a:lnSpc>
            <a:spcBef>
              <a:spcPct val="0"/>
            </a:spcBef>
            <a:spcAft>
              <a:spcPct val="35000"/>
            </a:spcAft>
            <a:buNone/>
          </a:pPr>
          <a:r>
            <a:rPr lang="en-GB" sz="2300" kern="1200" dirty="0"/>
            <a:t>Overview: </a:t>
          </a:r>
        </a:p>
        <a:p>
          <a:pPr marL="0" lvl="0" indent="0" algn="l" defTabSz="1022350">
            <a:lnSpc>
              <a:spcPct val="90000"/>
            </a:lnSpc>
            <a:spcBef>
              <a:spcPct val="0"/>
            </a:spcBef>
            <a:spcAft>
              <a:spcPct val="35000"/>
            </a:spcAft>
            <a:buNone/>
          </a:pPr>
          <a:r>
            <a:rPr lang="en-GB" sz="2300" kern="1200" dirty="0"/>
            <a:t>Focus on informal debt collection, consumer protection, and the role of Codes of Conduct (CoC).</a:t>
          </a:r>
          <a:endParaRPr lang="en-US" sz="2300" kern="1200" dirty="0"/>
        </a:p>
      </dsp:txBody>
      <dsp:txXfrm>
        <a:off x="1746993" y="655994"/>
        <a:ext cx="5546616" cy="1839153"/>
      </dsp:txXfrm>
    </dsp:sp>
    <dsp:sp modelId="{C7C05E58-3E55-4EB4-AED2-1905557B5BF9}">
      <dsp:nvSpPr>
        <dsp:cNvPr id="0" name=""/>
        <dsp:cNvSpPr/>
      </dsp:nvSpPr>
      <dsp:spPr>
        <a:xfrm>
          <a:off x="0" y="2873285"/>
          <a:ext cx="7293610" cy="151254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377FCD-FDD8-4BB7-9673-762F7D6EE526}">
      <dsp:nvSpPr>
        <dsp:cNvPr id="0" name=""/>
        <dsp:cNvSpPr/>
      </dsp:nvSpPr>
      <dsp:spPr>
        <a:xfrm>
          <a:off x="457545" y="3213608"/>
          <a:ext cx="831901" cy="83190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04D330D-BCB8-4EE6-81E6-6C8DD4AA9EDA}">
      <dsp:nvSpPr>
        <dsp:cNvPr id="0" name=""/>
        <dsp:cNvSpPr/>
      </dsp:nvSpPr>
      <dsp:spPr>
        <a:xfrm>
          <a:off x="1746993" y="2873285"/>
          <a:ext cx="5546616" cy="15125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078" tIns="160078" rIns="160078" bIns="160078" numCol="1" spcCol="1270" anchor="ctr" anchorCtr="0">
          <a:noAutofit/>
        </a:bodyPr>
        <a:lstStyle/>
        <a:p>
          <a:pPr marL="0" lvl="0" indent="0" algn="ctr" defTabSz="1022350">
            <a:lnSpc>
              <a:spcPct val="90000"/>
            </a:lnSpc>
            <a:spcBef>
              <a:spcPct val="0"/>
            </a:spcBef>
            <a:spcAft>
              <a:spcPct val="35000"/>
            </a:spcAft>
            <a:buNone/>
          </a:pPr>
          <a:r>
            <a:rPr lang="en-GB" sz="2300" kern="1200" dirty="0"/>
            <a:t>Thesis: </a:t>
          </a:r>
        </a:p>
        <a:p>
          <a:pPr marL="0" lvl="0" indent="0" algn="l" defTabSz="1022350">
            <a:lnSpc>
              <a:spcPct val="90000"/>
            </a:lnSpc>
            <a:spcBef>
              <a:spcPct val="0"/>
            </a:spcBef>
            <a:spcAft>
              <a:spcPct val="35000"/>
            </a:spcAft>
            <a:buNone/>
          </a:pPr>
          <a:r>
            <a:rPr lang="en-GB" sz="2300" kern="1200" dirty="0"/>
            <a:t>Investigate how CoC can regulate abusive debt collection practices in the EU.</a:t>
          </a:r>
          <a:endParaRPr lang="en-US" sz="2300" kern="1200" dirty="0"/>
        </a:p>
      </dsp:txBody>
      <dsp:txXfrm>
        <a:off x="1746993" y="2873285"/>
        <a:ext cx="5546616" cy="15125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4B6A09-963C-462F-94C2-14E53A5C8A00}">
      <dsp:nvSpPr>
        <dsp:cNvPr id="0" name=""/>
        <dsp:cNvSpPr/>
      </dsp:nvSpPr>
      <dsp:spPr>
        <a:xfrm>
          <a:off x="-164114" y="738990"/>
          <a:ext cx="8231348" cy="176209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BDF28C-3AFD-4215-A39C-D1977854B8AA}">
      <dsp:nvSpPr>
        <dsp:cNvPr id="0" name=""/>
        <dsp:cNvSpPr/>
      </dsp:nvSpPr>
      <dsp:spPr>
        <a:xfrm>
          <a:off x="368918" y="1135461"/>
          <a:ext cx="969149" cy="9691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558FD6-9462-485B-8EAC-2C83CB265413}">
      <dsp:nvSpPr>
        <dsp:cNvPr id="0" name=""/>
        <dsp:cNvSpPr/>
      </dsp:nvSpPr>
      <dsp:spPr>
        <a:xfrm>
          <a:off x="1538891" y="245966"/>
          <a:ext cx="6856570" cy="2748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488" tIns="186488" rIns="186488" bIns="186488" numCol="1" spcCol="1270" anchor="ctr" anchorCtr="0">
          <a:noAutofit/>
        </a:bodyPr>
        <a:lstStyle/>
        <a:p>
          <a:pPr marL="0" lvl="0" indent="0" algn="l" defTabSz="711200">
            <a:lnSpc>
              <a:spcPct val="100000"/>
            </a:lnSpc>
            <a:spcBef>
              <a:spcPct val="0"/>
            </a:spcBef>
            <a:spcAft>
              <a:spcPct val="35000"/>
            </a:spcAft>
            <a:buNone/>
          </a:pPr>
          <a:r>
            <a:rPr lang="en-US" sz="1600" b="1" kern="1200" dirty="0"/>
            <a:t>VOLUNTARY: Art 2 (f): ‘code of conduct’ </a:t>
          </a:r>
          <a:r>
            <a:rPr lang="en-US" sz="1600" kern="1200" dirty="0"/>
            <a:t>means an agreement or set of rules not imposed by law, regulation or administrative provision of a Member State which defines the </a:t>
          </a:r>
          <a:r>
            <a:rPr lang="en-US" sz="1600" kern="1200" dirty="0" err="1"/>
            <a:t>behaviour</a:t>
          </a:r>
          <a:r>
            <a:rPr lang="en-US" sz="1600" kern="1200" dirty="0"/>
            <a:t> of traders who undertake to be bound by the code in relation to one or more particular commercial practices or business sectors;</a:t>
          </a:r>
        </a:p>
      </dsp:txBody>
      <dsp:txXfrm>
        <a:off x="1538891" y="245966"/>
        <a:ext cx="6856570" cy="2748138"/>
      </dsp:txXfrm>
    </dsp:sp>
    <dsp:sp modelId="{E5F16DBC-AE62-4B36-A72A-F4AED7ED0372}">
      <dsp:nvSpPr>
        <dsp:cNvPr id="0" name=""/>
        <dsp:cNvSpPr/>
      </dsp:nvSpPr>
      <dsp:spPr>
        <a:xfrm>
          <a:off x="-164114" y="3661602"/>
          <a:ext cx="8231348" cy="176209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2326D4-0B2D-4867-9026-785E074893E7}">
      <dsp:nvSpPr>
        <dsp:cNvPr id="0" name=""/>
        <dsp:cNvSpPr/>
      </dsp:nvSpPr>
      <dsp:spPr>
        <a:xfrm>
          <a:off x="368918" y="4058073"/>
          <a:ext cx="969149" cy="9691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A04F0D-DFDA-4719-9112-629FB093BF99}">
      <dsp:nvSpPr>
        <dsp:cNvPr id="0" name=""/>
        <dsp:cNvSpPr/>
      </dsp:nvSpPr>
      <dsp:spPr>
        <a:xfrm>
          <a:off x="1560409" y="3434628"/>
          <a:ext cx="6813535" cy="2216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488" tIns="186488" rIns="186488" bIns="186488" numCol="1" spcCol="1270" anchor="ctr" anchorCtr="0">
          <a:noAutofit/>
        </a:bodyPr>
        <a:lstStyle/>
        <a:p>
          <a:pPr marL="0" lvl="0" indent="0" algn="l" defTabSz="711200">
            <a:lnSpc>
              <a:spcPct val="100000"/>
            </a:lnSpc>
            <a:spcBef>
              <a:spcPct val="0"/>
            </a:spcBef>
            <a:spcAft>
              <a:spcPct val="35000"/>
            </a:spcAft>
            <a:buNone/>
          </a:pPr>
          <a:r>
            <a:rPr lang="en-US" sz="1600" b="1" kern="1200" dirty="0"/>
            <a:t>MISLEADING ACTION: Art 6 (2) (b) </a:t>
          </a:r>
          <a:r>
            <a:rPr lang="en-US" sz="1600" i="1" kern="1200" dirty="0"/>
            <a:t>non-compliance by the trader with commitments contained in codes of conduct by which the trader has undertaken to be bound, where, (</a:t>
          </a:r>
          <a:r>
            <a:rPr lang="en-US" sz="1600" i="1" kern="1200" dirty="0" err="1"/>
            <a:t>i</a:t>
          </a:r>
          <a:r>
            <a:rPr lang="en-US" sz="1600" i="1" kern="1200" dirty="0"/>
            <a:t>) the commitment is not aspirational but firm and capable of being verified and (ii) the trader indicates in a commercial practice that he is bound by the code.</a:t>
          </a:r>
          <a:endParaRPr lang="en-US" sz="1600" kern="1200" dirty="0"/>
        </a:p>
      </dsp:txBody>
      <dsp:txXfrm>
        <a:off x="1560409" y="3434628"/>
        <a:ext cx="6813535" cy="22160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415DC4-D100-104B-B847-493BC64B5C22}">
      <dsp:nvSpPr>
        <dsp:cNvPr id="0" name=""/>
        <dsp:cNvSpPr/>
      </dsp:nvSpPr>
      <dsp:spPr>
        <a:xfrm>
          <a:off x="3846" y="675472"/>
          <a:ext cx="2082517" cy="1249510"/>
        </a:xfrm>
        <a:prstGeom prst="rect">
          <a:avLst/>
        </a:prstGeom>
        <a:solidFill>
          <a:schemeClr val="accent5">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t>Significance</a:t>
          </a:r>
          <a:r>
            <a:rPr lang="en-GB" sz="1400" kern="1200" dirty="0"/>
            <a:t>: €45-55 billion injected into the EU economy annually by the debt collection industry.</a:t>
          </a:r>
          <a:endParaRPr lang="en-US" sz="1400" kern="1200" dirty="0"/>
        </a:p>
      </dsp:txBody>
      <dsp:txXfrm>
        <a:off x="3846" y="675472"/>
        <a:ext cx="2082517" cy="1249510"/>
      </dsp:txXfrm>
    </dsp:sp>
    <dsp:sp modelId="{C7E34B39-A699-3049-98EC-C8177B058682}">
      <dsp:nvSpPr>
        <dsp:cNvPr id="0" name=""/>
        <dsp:cNvSpPr/>
      </dsp:nvSpPr>
      <dsp:spPr>
        <a:xfrm>
          <a:off x="2294615" y="675472"/>
          <a:ext cx="2082517" cy="1249510"/>
        </a:xfrm>
        <a:prstGeom prst="rect">
          <a:avLst/>
        </a:prstGeom>
        <a:solidFill>
          <a:schemeClr val="accent5">
            <a:hueOff val="1242035"/>
            <a:satOff val="-1070"/>
            <a:lumOff val="1416"/>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Portugal: </a:t>
          </a:r>
          <a:r>
            <a:rPr lang="en-US" sz="1400" kern="1200" dirty="0"/>
            <a:t>24 members, 1790 employees, 32 bn in recovery, 1.4 bn euro recovered (2021)</a:t>
          </a:r>
        </a:p>
      </dsp:txBody>
      <dsp:txXfrm>
        <a:off x="2294615" y="675472"/>
        <a:ext cx="2082517" cy="1249510"/>
      </dsp:txXfrm>
    </dsp:sp>
    <dsp:sp modelId="{94880BD6-41EE-6F4B-B591-6FD89C107B31}">
      <dsp:nvSpPr>
        <dsp:cNvPr id="0" name=""/>
        <dsp:cNvSpPr/>
      </dsp:nvSpPr>
      <dsp:spPr>
        <a:xfrm>
          <a:off x="4585384" y="675472"/>
          <a:ext cx="2082517" cy="1249510"/>
        </a:xfrm>
        <a:prstGeom prst="rect">
          <a:avLst/>
        </a:prstGeom>
        <a:solidFill>
          <a:schemeClr val="accent5">
            <a:hueOff val="2484071"/>
            <a:satOff val="-2141"/>
            <a:lumOff val="2832"/>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t>Romania:</a:t>
          </a:r>
          <a:r>
            <a:rPr lang="en-US" sz="1400" kern="1200"/>
            <a:t> 14 members, 1.02 bn euro recovered (B2C), 1.15 bn (total in 2021)</a:t>
          </a:r>
        </a:p>
      </dsp:txBody>
      <dsp:txXfrm>
        <a:off x="4585384" y="675472"/>
        <a:ext cx="2082517" cy="1249510"/>
      </dsp:txXfrm>
    </dsp:sp>
    <dsp:sp modelId="{BD1B4EA9-7EC4-4244-8E95-755724A43C16}">
      <dsp:nvSpPr>
        <dsp:cNvPr id="0" name=""/>
        <dsp:cNvSpPr/>
      </dsp:nvSpPr>
      <dsp:spPr>
        <a:xfrm>
          <a:off x="6876153" y="675472"/>
          <a:ext cx="2082517" cy="1249510"/>
        </a:xfrm>
        <a:prstGeom prst="rect">
          <a:avLst/>
        </a:prstGeom>
        <a:solidFill>
          <a:schemeClr val="accent5">
            <a:hueOff val="3726106"/>
            <a:satOff val="-3211"/>
            <a:lumOff val="4249"/>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t>Austria: </a:t>
          </a:r>
          <a:r>
            <a:rPr lang="en-US" sz="1400" kern="1200"/>
            <a:t>58 members, 500 employees, bns recovered every year</a:t>
          </a:r>
        </a:p>
      </dsp:txBody>
      <dsp:txXfrm>
        <a:off x="6876153" y="675472"/>
        <a:ext cx="2082517" cy="1249510"/>
      </dsp:txXfrm>
    </dsp:sp>
    <dsp:sp modelId="{5C2C9AFE-5536-9449-BE7E-E3E264E9DC58}">
      <dsp:nvSpPr>
        <dsp:cNvPr id="0" name=""/>
        <dsp:cNvSpPr/>
      </dsp:nvSpPr>
      <dsp:spPr>
        <a:xfrm>
          <a:off x="9166923" y="675472"/>
          <a:ext cx="2082517" cy="1249510"/>
        </a:xfrm>
        <a:prstGeom prst="rect">
          <a:avLst/>
        </a:prstGeom>
        <a:solidFill>
          <a:schemeClr val="accent5">
            <a:hueOff val="4968142"/>
            <a:satOff val="-4282"/>
            <a:lumOff val="5665"/>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t>Belgium: </a:t>
          </a:r>
          <a:r>
            <a:rPr lang="en-US" sz="1400" kern="1200"/>
            <a:t>12 members, 318 mn euro recovered (2021)</a:t>
          </a:r>
        </a:p>
      </dsp:txBody>
      <dsp:txXfrm>
        <a:off x="9166923" y="675472"/>
        <a:ext cx="2082517" cy="1249510"/>
      </dsp:txXfrm>
    </dsp:sp>
    <dsp:sp modelId="{10EB2393-C651-9D4D-BDB7-94A89A34D601}">
      <dsp:nvSpPr>
        <dsp:cNvPr id="0" name=""/>
        <dsp:cNvSpPr/>
      </dsp:nvSpPr>
      <dsp:spPr>
        <a:xfrm>
          <a:off x="3846" y="2133234"/>
          <a:ext cx="2082517" cy="1249510"/>
        </a:xfrm>
        <a:prstGeom prst="rect">
          <a:avLst/>
        </a:prstGeom>
        <a:solidFill>
          <a:schemeClr val="accent5">
            <a:hueOff val="6210178"/>
            <a:satOff val="-5352"/>
            <a:lumOff val="7081"/>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t>Bulgaria: </a:t>
          </a:r>
          <a:r>
            <a:rPr lang="en-US" sz="1400" kern="1200"/>
            <a:t>15 members, 1200 employees, 388 mn eur (2020)</a:t>
          </a:r>
        </a:p>
      </dsp:txBody>
      <dsp:txXfrm>
        <a:off x="3846" y="2133234"/>
        <a:ext cx="2082517" cy="1249510"/>
      </dsp:txXfrm>
    </dsp:sp>
    <dsp:sp modelId="{DC528873-F4B0-8549-913E-63C5F389AEC2}">
      <dsp:nvSpPr>
        <dsp:cNvPr id="0" name=""/>
        <dsp:cNvSpPr/>
      </dsp:nvSpPr>
      <dsp:spPr>
        <a:xfrm>
          <a:off x="2294615" y="2133234"/>
          <a:ext cx="2082517" cy="1249510"/>
        </a:xfrm>
        <a:prstGeom prst="rect">
          <a:avLst/>
        </a:prstGeom>
        <a:solidFill>
          <a:schemeClr val="accent5">
            <a:hueOff val="7452213"/>
            <a:satOff val="-6423"/>
            <a:lumOff val="8497"/>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Czechia: </a:t>
          </a:r>
          <a:r>
            <a:rPr lang="en-US" sz="1400" kern="1200" dirty="0"/>
            <a:t>15 members, 792 employees, new 850 </a:t>
          </a:r>
          <a:r>
            <a:rPr lang="en-US" sz="1400" kern="1200" dirty="0" err="1"/>
            <a:t>mn</a:t>
          </a:r>
          <a:r>
            <a:rPr lang="en-US" sz="1400" kern="1200" dirty="0"/>
            <a:t> euro processed (2022), 270 </a:t>
          </a:r>
          <a:r>
            <a:rPr lang="en-US" sz="1400" kern="1200" dirty="0" err="1"/>
            <a:t>mn</a:t>
          </a:r>
          <a:r>
            <a:rPr lang="en-US" sz="1400" kern="1200" dirty="0"/>
            <a:t> recovered (2022).</a:t>
          </a:r>
        </a:p>
      </dsp:txBody>
      <dsp:txXfrm>
        <a:off x="2294615" y="2133234"/>
        <a:ext cx="2082517" cy="1249510"/>
      </dsp:txXfrm>
    </dsp:sp>
    <dsp:sp modelId="{4347A452-E95B-F741-B256-9F10E6D3A37F}">
      <dsp:nvSpPr>
        <dsp:cNvPr id="0" name=""/>
        <dsp:cNvSpPr/>
      </dsp:nvSpPr>
      <dsp:spPr>
        <a:xfrm>
          <a:off x="4585384" y="2133234"/>
          <a:ext cx="2082517" cy="1249510"/>
        </a:xfrm>
        <a:prstGeom prst="rect">
          <a:avLst/>
        </a:prstGeom>
        <a:solidFill>
          <a:schemeClr val="accent5">
            <a:hueOff val="8694248"/>
            <a:satOff val="-7493"/>
            <a:lumOff val="9914"/>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t>Germany, </a:t>
          </a:r>
          <a:r>
            <a:rPr lang="en-US" sz="1400" kern="1200"/>
            <a:t>500+ members</a:t>
          </a:r>
          <a:r>
            <a:rPr lang="en-US" sz="1400" b="1" kern="1200"/>
            <a:t>, </a:t>
          </a:r>
          <a:r>
            <a:rPr lang="en-US" sz="1400" kern="1200"/>
            <a:t>20,000 employees, </a:t>
          </a:r>
        </a:p>
      </dsp:txBody>
      <dsp:txXfrm>
        <a:off x="4585384" y="2133234"/>
        <a:ext cx="2082517" cy="1249510"/>
      </dsp:txXfrm>
    </dsp:sp>
    <dsp:sp modelId="{73E2CEFB-54BA-3440-8805-DA52CAA62ADC}">
      <dsp:nvSpPr>
        <dsp:cNvPr id="0" name=""/>
        <dsp:cNvSpPr/>
      </dsp:nvSpPr>
      <dsp:spPr>
        <a:xfrm>
          <a:off x="6876153" y="2133234"/>
          <a:ext cx="2082517" cy="1249510"/>
        </a:xfrm>
        <a:prstGeom prst="rect">
          <a:avLst/>
        </a:prstGeom>
        <a:solidFill>
          <a:schemeClr val="accent5">
            <a:hueOff val="9936283"/>
            <a:satOff val="-8564"/>
            <a:lumOff val="1133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Greece: </a:t>
          </a:r>
          <a:r>
            <a:rPr lang="en-US" sz="1400" kern="1200" dirty="0"/>
            <a:t>9 members</a:t>
          </a:r>
          <a:r>
            <a:rPr lang="en-US" sz="1400" b="1" kern="1200" dirty="0"/>
            <a:t> ,</a:t>
          </a:r>
          <a:r>
            <a:rPr lang="en-US" sz="1400" kern="1200" dirty="0"/>
            <a:t>2500 employees</a:t>
          </a:r>
        </a:p>
      </dsp:txBody>
      <dsp:txXfrm>
        <a:off x="6876153" y="2133234"/>
        <a:ext cx="2082517" cy="1249510"/>
      </dsp:txXfrm>
    </dsp:sp>
    <dsp:sp modelId="{E0D196B7-5FBE-F645-8856-F399BC11217A}">
      <dsp:nvSpPr>
        <dsp:cNvPr id="0" name=""/>
        <dsp:cNvSpPr/>
      </dsp:nvSpPr>
      <dsp:spPr>
        <a:xfrm>
          <a:off x="9166923" y="2133234"/>
          <a:ext cx="2082517" cy="1249510"/>
        </a:xfrm>
        <a:prstGeom prst="rect">
          <a:avLst/>
        </a:prstGeom>
        <a:solidFill>
          <a:schemeClr val="accent5">
            <a:hueOff val="11178319"/>
            <a:satOff val="-9634"/>
            <a:lumOff val="12746"/>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t>Regulatory Landscape</a:t>
          </a:r>
          <a:r>
            <a:rPr lang="en-GB" sz="1400" kern="1200" dirty="0"/>
            <a:t>: Largely unregulated until the Credit Servicers and Credit Purchasers Directive (CSCPD) in 2023</a:t>
          </a:r>
          <a:endParaRPr lang="en-US" sz="1400" kern="1200" dirty="0"/>
        </a:p>
      </dsp:txBody>
      <dsp:txXfrm>
        <a:off x="9166923" y="2133234"/>
        <a:ext cx="2082517" cy="12495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E6DE30-7109-403D-B8C0-6A0AA7B801A3}">
      <dsp:nvSpPr>
        <dsp:cNvPr id="0" name=""/>
        <dsp:cNvSpPr/>
      </dsp:nvSpPr>
      <dsp:spPr>
        <a:xfrm>
          <a:off x="0" y="445"/>
          <a:ext cx="8048729" cy="61381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2E1D86-36A0-40F1-87D8-E5F55BB96B59}">
      <dsp:nvSpPr>
        <dsp:cNvPr id="0" name=""/>
        <dsp:cNvSpPr/>
      </dsp:nvSpPr>
      <dsp:spPr>
        <a:xfrm>
          <a:off x="185680" y="138555"/>
          <a:ext cx="337600" cy="3376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A708EF1-8958-40B6-A026-97B51BD848C6}">
      <dsp:nvSpPr>
        <dsp:cNvPr id="0" name=""/>
        <dsp:cNvSpPr/>
      </dsp:nvSpPr>
      <dsp:spPr>
        <a:xfrm>
          <a:off x="708961" y="445"/>
          <a:ext cx="7339767" cy="6138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963" tIns="64963" rIns="64963" bIns="64963" numCol="1" spcCol="1270" anchor="ctr" anchorCtr="0">
          <a:noAutofit/>
        </a:bodyPr>
        <a:lstStyle/>
        <a:p>
          <a:pPr marL="0" lvl="0" indent="0" algn="l" defTabSz="666750">
            <a:lnSpc>
              <a:spcPct val="100000"/>
            </a:lnSpc>
            <a:spcBef>
              <a:spcPct val="0"/>
            </a:spcBef>
            <a:spcAft>
              <a:spcPct val="35000"/>
            </a:spcAft>
            <a:buNone/>
          </a:pPr>
          <a:r>
            <a:rPr lang="en-US" sz="1500" kern="1200" dirty="0"/>
            <a:t>Doctrinal and empirical comparative analysis</a:t>
          </a:r>
        </a:p>
      </dsp:txBody>
      <dsp:txXfrm>
        <a:off x="708961" y="445"/>
        <a:ext cx="7339767" cy="613819"/>
      </dsp:txXfrm>
    </dsp:sp>
    <dsp:sp modelId="{8430FCDC-64E2-4120-87EA-50DD10A1EB21}">
      <dsp:nvSpPr>
        <dsp:cNvPr id="0" name=""/>
        <dsp:cNvSpPr/>
      </dsp:nvSpPr>
      <dsp:spPr>
        <a:xfrm>
          <a:off x="0" y="767720"/>
          <a:ext cx="8048729" cy="61381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51A7C6-05BF-4A10-A17D-727323C67730}">
      <dsp:nvSpPr>
        <dsp:cNvPr id="0" name=""/>
        <dsp:cNvSpPr/>
      </dsp:nvSpPr>
      <dsp:spPr>
        <a:xfrm>
          <a:off x="185680" y="905829"/>
          <a:ext cx="337600" cy="3376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83FEEB5-7E4A-4F7E-A158-EF248913CBD6}">
      <dsp:nvSpPr>
        <dsp:cNvPr id="0" name=""/>
        <dsp:cNvSpPr/>
      </dsp:nvSpPr>
      <dsp:spPr>
        <a:xfrm>
          <a:off x="708961" y="767720"/>
          <a:ext cx="7339767" cy="6138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963" tIns="64963" rIns="64963" bIns="64963" numCol="1" spcCol="1270" anchor="ctr" anchorCtr="0">
          <a:noAutofit/>
        </a:bodyPr>
        <a:lstStyle/>
        <a:p>
          <a:pPr marL="0" lvl="0" indent="0" algn="l" defTabSz="666750">
            <a:lnSpc>
              <a:spcPct val="100000"/>
            </a:lnSpc>
            <a:spcBef>
              <a:spcPct val="0"/>
            </a:spcBef>
            <a:spcAft>
              <a:spcPct val="35000"/>
            </a:spcAft>
            <a:buNone/>
          </a:pPr>
          <a:r>
            <a:rPr lang="en-US" sz="1500" kern="1200" dirty="0"/>
            <a:t>Data: Codes of Conduct (in English or translated in English via professional software (</a:t>
          </a:r>
          <a:r>
            <a:rPr lang="en-US" sz="1500" kern="1200" dirty="0" err="1"/>
            <a:t>DeepL</a:t>
          </a:r>
          <a:r>
            <a:rPr lang="en-US" sz="1500" kern="1200" dirty="0"/>
            <a:t>)); Associations’ websites; EU Reports; News sections; Case law databases.</a:t>
          </a:r>
        </a:p>
      </dsp:txBody>
      <dsp:txXfrm>
        <a:off x="708961" y="767720"/>
        <a:ext cx="7339767" cy="613819"/>
      </dsp:txXfrm>
    </dsp:sp>
    <dsp:sp modelId="{5FB8DC80-581C-49A9-8383-2071D8E659C8}">
      <dsp:nvSpPr>
        <dsp:cNvPr id="0" name=""/>
        <dsp:cNvSpPr/>
      </dsp:nvSpPr>
      <dsp:spPr>
        <a:xfrm>
          <a:off x="0" y="1534994"/>
          <a:ext cx="8048729" cy="61381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F0C84C-358D-4001-9A6F-B302BFCC1244}">
      <dsp:nvSpPr>
        <dsp:cNvPr id="0" name=""/>
        <dsp:cNvSpPr/>
      </dsp:nvSpPr>
      <dsp:spPr>
        <a:xfrm>
          <a:off x="185680" y="1673104"/>
          <a:ext cx="337600" cy="3376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7CF1E42-4C33-47BD-8010-FBFF4F5033B4}">
      <dsp:nvSpPr>
        <dsp:cNvPr id="0" name=""/>
        <dsp:cNvSpPr/>
      </dsp:nvSpPr>
      <dsp:spPr>
        <a:xfrm>
          <a:off x="708961" y="1534994"/>
          <a:ext cx="7339767" cy="6138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963" tIns="64963" rIns="64963" bIns="64963" numCol="1" spcCol="1270" anchor="ctr" anchorCtr="0">
          <a:noAutofit/>
        </a:bodyPr>
        <a:lstStyle/>
        <a:p>
          <a:pPr marL="0" lvl="0" indent="0" algn="l" defTabSz="666750">
            <a:lnSpc>
              <a:spcPct val="100000"/>
            </a:lnSpc>
            <a:spcBef>
              <a:spcPct val="0"/>
            </a:spcBef>
            <a:spcAft>
              <a:spcPct val="35000"/>
            </a:spcAft>
            <a:buNone/>
          </a:pPr>
          <a:r>
            <a:rPr lang="en-US" sz="1500" kern="1200"/>
            <a:t>Empirical data: Interviews (written), surveys, official inquiries to Associations</a:t>
          </a:r>
        </a:p>
      </dsp:txBody>
      <dsp:txXfrm>
        <a:off x="708961" y="1534994"/>
        <a:ext cx="7339767" cy="613819"/>
      </dsp:txXfrm>
    </dsp:sp>
    <dsp:sp modelId="{53E6D269-A5D8-4A3B-B7CD-AE307557BD77}">
      <dsp:nvSpPr>
        <dsp:cNvPr id="0" name=""/>
        <dsp:cNvSpPr/>
      </dsp:nvSpPr>
      <dsp:spPr>
        <a:xfrm>
          <a:off x="0" y="2302269"/>
          <a:ext cx="8048729" cy="613819"/>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AF3524-B649-468F-8668-A670D260EDBF}">
      <dsp:nvSpPr>
        <dsp:cNvPr id="0" name=""/>
        <dsp:cNvSpPr/>
      </dsp:nvSpPr>
      <dsp:spPr>
        <a:xfrm>
          <a:off x="185680" y="2440378"/>
          <a:ext cx="337600" cy="3376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ACA7978-8974-4038-81CA-4BBC1578FBAC}">
      <dsp:nvSpPr>
        <dsp:cNvPr id="0" name=""/>
        <dsp:cNvSpPr/>
      </dsp:nvSpPr>
      <dsp:spPr>
        <a:xfrm>
          <a:off x="708961" y="2302269"/>
          <a:ext cx="7339767" cy="6138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963" tIns="64963" rIns="64963" bIns="64963" numCol="1" spcCol="1270" anchor="ctr" anchorCtr="0">
          <a:noAutofit/>
        </a:bodyPr>
        <a:lstStyle/>
        <a:p>
          <a:pPr marL="0" lvl="0" indent="0" algn="l" defTabSz="666750">
            <a:lnSpc>
              <a:spcPct val="100000"/>
            </a:lnSpc>
            <a:spcBef>
              <a:spcPct val="0"/>
            </a:spcBef>
            <a:spcAft>
              <a:spcPct val="35000"/>
            </a:spcAft>
            <a:buNone/>
          </a:pPr>
          <a:r>
            <a:rPr lang="en-US" sz="1500" kern="1200" dirty="0"/>
            <a:t>NVIVO, for coding data and facilitate potential qualitative analysis</a:t>
          </a:r>
        </a:p>
      </dsp:txBody>
      <dsp:txXfrm>
        <a:off x="708961" y="2302269"/>
        <a:ext cx="7339767" cy="613819"/>
      </dsp:txXfrm>
    </dsp:sp>
    <dsp:sp modelId="{FF611400-8895-42C5-B3EB-72A98FBD4496}">
      <dsp:nvSpPr>
        <dsp:cNvPr id="0" name=""/>
        <dsp:cNvSpPr/>
      </dsp:nvSpPr>
      <dsp:spPr>
        <a:xfrm>
          <a:off x="0" y="3069543"/>
          <a:ext cx="8048729" cy="613819"/>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62D5F8-A65F-4607-9E70-6DD3A429A0FF}">
      <dsp:nvSpPr>
        <dsp:cNvPr id="0" name=""/>
        <dsp:cNvSpPr/>
      </dsp:nvSpPr>
      <dsp:spPr>
        <a:xfrm>
          <a:off x="185680" y="3207653"/>
          <a:ext cx="337600" cy="3376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2FFE555-D1AF-41C2-8C0B-348D2F27AEBC}">
      <dsp:nvSpPr>
        <dsp:cNvPr id="0" name=""/>
        <dsp:cNvSpPr/>
      </dsp:nvSpPr>
      <dsp:spPr>
        <a:xfrm>
          <a:off x="708961" y="3069543"/>
          <a:ext cx="7339767" cy="6138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963" tIns="64963" rIns="64963" bIns="64963" numCol="1" spcCol="1270" anchor="ctr" anchorCtr="0">
          <a:noAutofit/>
        </a:bodyPr>
        <a:lstStyle/>
        <a:p>
          <a:pPr marL="0" lvl="0" indent="0" algn="l" defTabSz="666750">
            <a:lnSpc>
              <a:spcPct val="100000"/>
            </a:lnSpc>
            <a:spcBef>
              <a:spcPct val="0"/>
            </a:spcBef>
            <a:spcAft>
              <a:spcPct val="35000"/>
            </a:spcAft>
            <a:buNone/>
          </a:pPr>
          <a:r>
            <a:rPr lang="en-US" sz="1500" kern="1200" dirty="0"/>
            <a:t>Evaluation benchmarks: from business ethics &amp; building blocks</a:t>
          </a:r>
        </a:p>
      </dsp:txBody>
      <dsp:txXfrm>
        <a:off x="708961" y="3069543"/>
        <a:ext cx="7339767" cy="613819"/>
      </dsp:txXfrm>
    </dsp:sp>
    <dsp:sp modelId="{2200B908-34AB-4190-BC3F-4553D3EB4B35}">
      <dsp:nvSpPr>
        <dsp:cNvPr id="0" name=""/>
        <dsp:cNvSpPr/>
      </dsp:nvSpPr>
      <dsp:spPr>
        <a:xfrm>
          <a:off x="0" y="3836818"/>
          <a:ext cx="8048729" cy="61381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E0440B-EB9F-4A41-9F36-1BAF093B7C45}">
      <dsp:nvSpPr>
        <dsp:cNvPr id="0" name=""/>
        <dsp:cNvSpPr/>
      </dsp:nvSpPr>
      <dsp:spPr>
        <a:xfrm>
          <a:off x="185680" y="3974927"/>
          <a:ext cx="337600" cy="33760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BEBDC28-64CE-492A-8E8C-5A34E268830D}">
      <dsp:nvSpPr>
        <dsp:cNvPr id="0" name=""/>
        <dsp:cNvSpPr/>
      </dsp:nvSpPr>
      <dsp:spPr>
        <a:xfrm>
          <a:off x="708961" y="3836818"/>
          <a:ext cx="7339767" cy="6138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963" tIns="64963" rIns="64963" bIns="64963" numCol="1" spcCol="1270" anchor="ctr" anchorCtr="0">
          <a:noAutofit/>
        </a:bodyPr>
        <a:lstStyle/>
        <a:p>
          <a:pPr marL="0" lvl="0" indent="0" algn="l" defTabSz="666750">
            <a:lnSpc>
              <a:spcPct val="100000"/>
            </a:lnSpc>
            <a:spcBef>
              <a:spcPct val="0"/>
            </a:spcBef>
            <a:spcAft>
              <a:spcPct val="35000"/>
            </a:spcAft>
            <a:buNone/>
          </a:pPr>
          <a:r>
            <a:rPr lang="en-US" sz="1500" kern="1200" dirty="0"/>
            <a:t>Comparative analysis</a:t>
          </a:r>
        </a:p>
      </dsp:txBody>
      <dsp:txXfrm>
        <a:off x="708961" y="3836818"/>
        <a:ext cx="7339767" cy="613819"/>
      </dsp:txXfrm>
    </dsp:sp>
    <dsp:sp modelId="{25CC73EC-DEBE-4F47-82AA-70F2562B1356}">
      <dsp:nvSpPr>
        <dsp:cNvPr id="0" name=""/>
        <dsp:cNvSpPr/>
      </dsp:nvSpPr>
      <dsp:spPr>
        <a:xfrm>
          <a:off x="0" y="4604092"/>
          <a:ext cx="8048729" cy="61381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C7E596-BE9E-434A-8A99-8C48A4E15FD8}">
      <dsp:nvSpPr>
        <dsp:cNvPr id="0" name=""/>
        <dsp:cNvSpPr/>
      </dsp:nvSpPr>
      <dsp:spPr>
        <a:xfrm>
          <a:off x="185680" y="4742201"/>
          <a:ext cx="337600" cy="337600"/>
        </a:xfrm>
        <a:prstGeom prst="rect">
          <a:avLst/>
        </a:prstGeom>
        <a:solidFill>
          <a:schemeClr val="bg1">
            <a:hueOff val="0"/>
            <a:satOff val="0"/>
            <a:lumOff val="0"/>
            <a:alphaOff val="0"/>
          </a:schemeClr>
        </a:solidFill>
        <a:ln w="1079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2D7573F-9958-3740-A002-6910AC0BC67B}">
      <dsp:nvSpPr>
        <dsp:cNvPr id="0" name=""/>
        <dsp:cNvSpPr/>
      </dsp:nvSpPr>
      <dsp:spPr>
        <a:xfrm>
          <a:off x="708961" y="4604092"/>
          <a:ext cx="7339767" cy="6138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963" tIns="64963" rIns="64963" bIns="64963" numCol="1" spcCol="1270" anchor="ctr" anchorCtr="0">
          <a:noAutofit/>
        </a:bodyPr>
        <a:lstStyle/>
        <a:p>
          <a:pPr marL="0" lvl="0" indent="0" algn="l" defTabSz="666750">
            <a:lnSpc>
              <a:spcPct val="100000"/>
            </a:lnSpc>
            <a:spcBef>
              <a:spcPct val="0"/>
            </a:spcBef>
            <a:spcAft>
              <a:spcPct val="35000"/>
            </a:spcAft>
            <a:buNone/>
          </a:pPr>
          <a:r>
            <a:rPr lang="en-GB" sz="1500" kern="1200" dirty="0"/>
            <a:t>Relevance: economic significance, implementation of CSCPD and quasi-absence of pan-EU studies</a:t>
          </a:r>
        </a:p>
      </dsp:txBody>
      <dsp:txXfrm>
        <a:off x="708961" y="4604092"/>
        <a:ext cx="7339767" cy="61381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8F434A-F778-423B-9EC7-77C4C4B15228}">
      <dsp:nvSpPr>
        <dsp:cNvPr id="0" name=""/>
        <dsp:cNvSpPr/>
      </dsp:nvSpPr>
      <dsp:spPr>
        <a:xfrm>
          <a:off x="-9113" y="8271"/>
          <a:ext cx="8162983" cy="148623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62B04A-8B27-44CF-95DC-9EAC78F94A71}">
      <dsp:nvSpPr>
        <dsp:cNvPr id="0" name=""/>
        <dsp:cNvSpPr/>
      </dsp:nvSpPr>
      <dsp:spPr>
        <a:xfrm>
          <a:off x="440472" y="342674"/>
          <a:ext cx="817427" cy="81742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D996E4B-C319-4DB7-81ED-AD9505A617FD}">
      <dsp:nvSpPr>
        <dsp:cNvPr id="0" name=""/>
        <dsp:cNvSpPr/>
      </dsp:nvSpPr>
      <dsp:spPr>
        <a:xfrm>
          <a:off x="1707485" y="8271"/>
          <a:ext cx="6443026" cy="1486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7293" tIns="157293" rIns="157293" bIns="157293" numCol="1" spcCol="1270" anchor="ctr" anchorCtr="0">
          <a:noAutofit/>
        </a:bodyPr>
        <a:lstStyle/>
        <a:p>
          <a:pPr marL="0" lvl="0" indent="0" algn="l" defTabSz="844550">
            <a:lnSpc>
              <a:spcPct val="90000"/>
            </a:lnSpc>
            <a:spcBef>
              <a:spcPct val="0"/>
            </a:spcBef>
            <a:spcAft>
              <a:spcPct val="35000"/>
            </a:spcAft>
            <a:buNone/>
          </a:pPr>
          <a:r>
            <a:rPr lang="en-US" sz="1900" kern="1200" dirty="0"/>
            <a:t>Identify Codes of Conduct implemented by FENCA and its EU Members. Data was coded -&gt; identify building blocks </a:t>
          </a:r>
          <a:r>
            <a:rPr lang="en-US" sz="1900" b="1" kern="1200" dirty="0"/>
            <a:t>(neutral) -&gt; quasi-absence of singular model – failure of </a:t>
          </a:r>
          <a:r>
            <a:rPr lang="en-US" sz="1900" b="1" kern="1200" dirty="0" err="1"/>
            <a:t>harmonisation</a:t>
          </a:r>
          <a:endParaRPr lang="en-US" sz="1900" b="1" kern="1200" dirty="0"/>
        </a:p>
      </dsp:txBody>
      <dsp:txXfrm>
        <a:off x="1707485" y="8271"/>
        <a:ext cx="6443026" cy="1486232"/>
      </dsp:txXfrm>
    </dsp:sp>
    <dsp:sp modelId="{847A1AFC-A5B1-4EDC-90CC-EB217BE77C2F}">
      <dsp:nvSpPr>
        <dsp:cNvPr id="0" name=""/>
        <dsp:cNvSpPr/>
      </dsp:nvSpPr>
      <dsp:spPr>
        <a:xfrm>
          <a:off x="-9113" y="1866062"/>
          <a:ext cx="8162983" cy="148623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090E54-49BB-4F7A-B739-1A46769D0132}">
      <dsp:nvSpPr>
        <dsp:cNvPr id="0" name=""/>
        <dsp:cNvSpPr/>
      </dsp:nvSpPr>
      <dsp:spPr>
        <a:xfrm>
          <a:off x="440472" y="2200465"/>
          <a:ext cx="817427" cy="81742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663E770-1137-40BD-BEE0-E63F4451AEF1}">
      <dsp:nvSpPr>
        <dsp:cNvPr id="0" name=""/>
        <dsp:cNvSpPr/>
      </dsp:nvSpPr>
      <dsp:spPr>
        <a:xfrm>
          <a:off x="1685901" y="1866062"/>
          <a:ext cx="6486194" cy="1486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7293" tIns="157293" rIns="157293" bIns="157293" numCol="1" spcCol="1270" anchor="ctr" anchorCtr="0">
          <a:noAutofit/>
        </a:bodyPr>
        <a:lstStyle/>
        <a:p>
          <a:pPr marL="0" lvl="0" indent="0" algn="l" defTabSz="844550">
            <a:lnSpc>
              <a:spcPct val="90000"/>
            </a:lnSpc>
            <a:spcBef>
              <a:spcPct val="0"/>
            </a:spcBef>
            <a:spcAft>
              <a:spcPct val="35000"/>
            </a:spcAft>
            <a:buNone/>
          </a:pPr>
          <a:r>
            <a:rPr lang="en-US" sz="1900" kern="1200" dirty="0"/>
            <a:t>Building blocks were juxtaposed with previous benchmarks extracted from business ethics literature to evaluate the codes’ effectiveness </a:t>
          </a:r>
          <a:r>
            <a:rPr lang="en-US" sz="1900" b="1" kern="1200" dirty="0"/>
            <a:t>(subjective) – scores on enforcement &amp; deterrence (available case law only in Netherlands)</a:t>
          </a:r>
        </a:p>
      </dsp:txBody>
      <dsp:txXfrm>
        <a:off x="1685901" y="1866062"/>
        <a:ext cx="6486194" cy="1486232"/>
      </dsp:txXfrm>
    </dsp:sp>
    <dsp:sp modelId="{6BA4CC4C-43F9-42B4-BC4C-BFE35C8F6CB0}">
      <dsp:nvSpPr>
        <dsp:cNvPr id="0" name=""/>
        <dsp:cNvSpPr/>
      </dsp:nvSpPr>
      <dsp:spPr>
        <a:xfrm>
          <a:off x="-9113" y="3723853"/>
          <a:ext cx="8162983" cy="148623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326A49-FCE8-4942-917E-9801900ECF4A}">
      <dsp:nvSpPr>
        <dsp:cNvPr id="0" name=""/>
        <dsp:cNvSpPr/>
      </dsp:nvSpPr>
      <dsp:spPr>
        <a:xfrm>
          <a:off x="440472" y="4058255"/>
          <a:ext cx="817427" cy="81742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D655922-8C60-4B29-AEC9-5510EBABD23C}">
      <dsp:nvSpPr>
        <dsp:cNvPr id="0" name=""/>
        <dsp:cNvSpPr/>
      </dsp:nvSpPr>
      <dsp:spPr>
        <a:xfrm>
          <a:off x="1707485" y="3723853"/>
          <a:ext cx="6443026" cy="1486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7293" tIns="157293" rIns="157293" bIns="157293" numCol="1" spcCol="1270" anchor="ctr" anchorCtr="0">
          <a:noAutofit/>
        </a:bodyPr>
        <a:lstStyle/>
        <a:p>
          <a:pPr marL="0" lvl="0" indent="0" algn="l" defTabSz="844550">
            <a:lnSpc>
              <a:spcPct val="90000"/>
            </a:lnSpc>
            <a:spcBef>
              <a:spcPct val="0"/>
            </a:spcBef>
            <a:spcAft>
              <a:spcPct val="35000"/>
            </a:spcAft>
            <a:buNone/>
          </a:pPr>
          <a:r>
            <a:rPr lang="en-US" sz="1900" kern="1200" dirty="0"/>
            <a:t>To minimize potential for subjectivity and bias, a survey was circulated with FENCA and national associations for self-evaluation </a:t>
          </a:r>
          <a:r>
            <a:rPr lang="en-US" sz="1900" b="1" kern="1200" dirty="0"/>
            <a:t>(subjective) – (low interest and responsiveness)</a:t>
          </a:r>
        </a:p>
      </dsp:txBody>
      <dsp:txXfrm>
        <a:off x="1707485" y="3723853"/>
        <a:ext cx="6443026" cy="148623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7BD93A-DE7B-4D7E-A667-3BB4E462A994}">
      <dsp:nvSpPr>
        <dsp:cNvPr id="0" name=""/>
        <dsp:cNvSpPr/>
      </dsp:nvSpPr>
      <dsp:spPr>
        <a:xfrm>
          <a:off x="695615" y="242820"/>
          <a:ext cx="2024437" cy="202443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B9E31F-1FB1-4F0D-87DF-54B298502A89}">
      <dsp:nvSpPr>
        <dsp:cNvPr id="0" name=""/>
        <dsp:cNvSpPr/>
      </dsp:nvSpPr>
      <dsp:spPr>
        <a:xfrm>
          <a:off x="1127053" y="674257"/>
          <a:ext cx="1161562" cy="11615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E469AC-380F-4503-9921-19387FCD2A80}">
      <dsp:nvSpPr>
        <dsp:cNvPr id="0" name=""/>
        <dsp:cNvSpPr/>
      </dsp:nvSpPr>
      <dsp:spPr>
        <a:xfrm>
          <a:off x="48459" y="2897820"/>
          <a:ext cx="3318750" cy="198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GB" sz="2000" kern="1200" dirty="0"/>
            <a:t>Summary: </a:t>
          </a:r>
        </a:p>
        <a:p>
          <a:pPr marL="0" lvl="0" indent="0" algn="ctr" defTabSz="889000">
            <a:lnSpc>
              <a:spcPct val="100000"/>
            </a:lnSpc>
            <a:spcBef>
              <a:spcPct val="0"/>
            </a:spcBef>
            <a:spcAft>
              <a:spcPct val="35000"/>
            </a:spcAft>
            <a:buNone/>
            <a:defRPr cap="all"/>
          </a:pPr>
          <a:r>
            <a:rPr lang="en-GB" sz="2000" kern="1200" dirty="0"/>
            <a:t>COC offer potential for self-regulation but require stronger enforcement and harmonization.</a:t>
          </a:r>
          <a:endParaRPr lang="en-US" sz="2000" kern="1200" dirty="0"/>
        </a:p>
      </dsp:txBody>
      <dsp:txXfrm>
        <a:off x="48459" y="2897820"/>
        <a:ext cx="3318750" cy="1980000"/>
      </dsp:txXfrm>
    </dsp:sp>
    <dsp:sp modelId="{D77DA76A-DF82-4FCE-8673-9FAE3A941067}">
      <dsp:nvSpPr>
        <dsp:cNvPr id="0" name=""/>
        <dsp:cNvSpPr/>
      </dsp:nvSpPr>
      <dsp:spPr>
        <a:xfrm>
          <a:off x="4595146" y="242820"/>
          <a:ext cx="2024437" cy="202443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28C6C6-B198-47F0-A8AD-24189B911946}">
      <dsp:nvSpPr>
        <dsp:cNvPr id="0" name=""/>
        <dsp:cNvSpPr/>
      </dsp:nvSpPr>
      <dsp:spPr>
        <a:xfrm>
          <a:off x="5026584" y="674257"/>
          <a:ext cx="1161562" cy="11615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DE65B6-0097-4AAD-9AE9-0DDC8F0683E3}">
      <dsp:nvSpPr>
        <dsp:cNvPr id="0" name=""/>
        <dsp:cNvSpPr/>
      </dsp:nvSpPr>
      <dsp:spPr>
        <a:xfrm>
          <a:off x="3947990" y="2897820"/>
          <a:ext cx="3318750" cy="198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GB" sz="2000" kern="1200"/>
            <a:t>Future Outlook: </a:t>
          </a:r>
        </a:p>
        <a:p>
          <a:pPr marL="0" lvl="0" indent="0" algn="ctr" defTabSz="889000">
            <a:lnSpc>
              <a:spcPct val="100000"/>
            </a:lnSpc>
            <a:spcBef>
              <a:spcPct val="0"/>
            </a:spcBef>
            <a:spcAft>
              <a:spcPct val="35000"/>
            </a:spcAft>
            <a:buNone/>
            <a:defRPr cap="all"/>
          </a:pPr>
          <a:r>
            <a:rPr lang="en-GB" sz="2000" kern="1200"/>
            <a:t>Call for improved integration of CoC into formal legal frameworks for better consumer protection</a:t>
          </a:r>
          <a:endParaRPr lang="en-US" sz="2000" kern="1200"/>
        </a:p>
      </dsp:txBody>
      <dsp:txXfrm>
        <a:off x="3947990" y="2897820"/>
        <a:ext cx="3318750" cy="198000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2712F9-0F62-7443-9644-0E329796255F}" type="datetimeFigureOut">
              <a:rPr lang="en-US" smtClean="0"/>
              <a:t>9/13/24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094F-E76A-5D44-9590-BEECAC1B2C95}" type="slidenum">
              <a:rPr lang="en-US" smtClean="0"/>
              <a:t>‹#›</a:t>
            </a:fld>
            <a:endParaRPr lang="en-US"/>
          </a:p>
        </p:txBody>
      </p:sp>
    </p:spTree>
    <p:extLst>
      <p:ext uri="{BB962C8B-B14F-4D97-AF65-F5344CB8AC3E}">
        <p14:creationId xmlns:p14="http://schemas.microsoft.com/office/powerpoint/2010/main" val="3239509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61094F-E76A-5D44-9590-BEECAC1B2C95}" type="slidenum">
              <a:rPr lang="en-US" smtClean="0"/>
              <a:t>11</a:t>
            </a:fld>
            <a:endParaRPr lang="en-US"/>
          </a:p>
        </p:txBody>
      </p:sp>
    </p:spTree>
    <p:extLst>
      <p:ext uri="{BB962C8B-B14F-4D97-AF65-F5344CB8AC3E}">
        <p14:creationId xmlns:p14="http://schemas.microsoft.com/office/powerpoint/2010/main" val="510368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GB"/>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9/13/24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9/13/24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GB"/>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9/13/24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9/13/24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9/13/24</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9/13/24</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9/13/24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GB"/>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9/13/24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9/13/24</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9/13/24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9/13/24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9/13/24</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5D5C296-F4B1-4AE5-8EEB-9FEB7ED177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digital stock market graph">
            <a:extLst>
              <a:ext uri="{FF2B5EF4-FFF2-40B4-BE49-F238E27FC236}">
                <a16:creationId xmlns:a16="http://schemas.microsoft.com/office/drawing/2014/main" id="{F4DFCF4C-6540-4827-7F16-5A5E568D892E}"/>
              </a:ext>
            </a:extLst>
          </p:cNvPr>
          <p:cNvPicPr>
            <a:picLocks noChangeAspect="1"/>
          </p:cNvPicPr>
          <p:nvPr/>
        </p:nvPicPr>
        <p:blipFill>
          <a:blip r:embed="rId2">
            <a:duotone>
              <a:schemeClr val="accent1">
                <a:shade val="45000"/>
                <a:satMod val="135000"/>
              </a:schemeClr>
              <a:prstClr val="white"/>
            </a:duotone>
          </a:blip>
          <a:srcRect t="3939" r="-1" b="13319"/>
          <a:stretch/>
        </p:blipFill>
        <p:spPr>
          <a:xfrm>
            <a:off x="20" y="-1"/>
            <a:ext cx="12188932" cy="6858000"/>
          </a:xfrm>
          <a:prstGeom prst="rect">
            <a:avLst/>
          </a:prstGeom>
        </p:spPr>
      </p:pic>
      <p:sp>
        <p:nvSpPr>
          <p:cNvPr id="11" name="Rectangle 10">
            <a:extLst>
              <a:ext uri="{FF2B5EF4-FFF2-40B4-BE49-F238E27FC236}">
                <a16:creationId xmlns:a16="http://schemas.microsoft.com/office/drawing/2014/main" id="{9C1ACE66-194D-48C4-A14A-6933B3528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lumMod val="50000"/>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DBBDD42D-C83E-CD28-61DF-1EF81AF6039D}"/>
              </a:ext>
            </a:extLst>
          </p:cNvPr>
          <p:cNvSpPr>
            <a:spLocks noGrp="1"/>
          </p:cNvSpPr>
          <p:nvPr>
            <p:ph type="ctrTitle"/>
          </p:nvPr>
        </p:nvSpPr>
        <p:spPr>
          <a:xfrm>
            <a:off x="643467" y="1298448"/>
            <a:ext cx="3685070" cy="3255264"/>
          </a:xfrm>
        </p:spPr>
        <p:txBody>
          <a:bodyPr>
            <a:normAutofit/>
          </a:bodyPr>
          <a:lstStyle/>
          <a:p>
            <a:r>
              <a:rPr lang="en-GB" sz="3900" dirty="0">
                <a:effectLst/>
                <a:latin typeface="Aptos" panose="020B0004020202020204" pitchFamily="34" charset="0"/>
                <a:ea typeface="Aptos" panose="020B0004020202020204" pitchFamily="34" charset="0"/>
                <a:cs typeface="Times New Roman" panose="02020603050405020304" pitchFamily="18" charset="0"/>
              </a:rPr>
              <a:t>Regulating Abusive Informal Debt Collection via Codes of Conduct:</a:t>
            </a:r>
            <a:endParaRPr lang="en-US" sz="3900" dirty="0"/>
          </a:p>
        </p:txBody>
      </p:sp>
      <p:sp>
        <p:nvSpPr>
          <p:cNvPr id="3" name="Subtitle 2">
            <a:extLst>
              <a:ext uri="{FF2B5EF4-FFF2-40B4-BE49-F238E27FC236}">
                <a16:creationId xmlns:a16="http://schemas.microsoft.com/office/drawing/2014/main" id="{F96DB80C-BC33-82CE-5ACF-80D1147E46C6}"/>
              </a:ext>
            </a:extLst>
          </p:cNvPr>
          <p:cNvSpPr>
            <a:spLocks noGrp="1"/>
          </p:cNvSpPr>
          <p:nvPr>
            <p:ph type="subTitle" idx="1"/>
          </p:nvPr>
        </p:nvSpPr>
        <p:spPr>
          <a:xfrm>
            <a:off x="643467" y="4670246"/>
            <a:ext cx="3685069" cy="914400"/>
          </a:xfrm>
        </p:spPr>
        <p:txBody>
          <a:bodyPr>
            <a:normAutofit fontScale="70000" lnSpcReduction="20000"/>
          </a:bodyPr>
          <a:lstStyle/>
          <a:p>
            <a:r>
              <a:rPr lang="en-GB" sz="1800" dirty="0">
                <a:effectLst/>
                <a:latin typeface="Aptos" panose="020B0004020202020204" pitchFamily="34" charset="0"/>
                <a:ea typeface="Aptos" panose="020B0004020202020204" pitchFamily="34" charset="0"/>
                <a:cs typeface="Times New Roman" panose="02020603050405020304" pitchFamily="18" charset="0"/>
              </a:rPr>
              <a:t>Evidence from FENCA Members</a:t>
            </a:r>
          </a:p>
          <a:p>
            <a:endParaRPr lang="en-GB" sz="600" dirty="0">
              <a:effectLst/>
              <a:latin typeface="Aptos" panose="020B0004020202020204" pitchFamily="34" charset="0"/>
              <a:ea typeface="Aptos" panose="020B0004020202020204" pitchFamily="34" charset="0"/>
              <a:cs typeface="Times New Roman" panose="02020603050405020304" pitchFamily="18" charset="0"/>
            </a:endParaRPr>
          </a:p>
          <a:p>
            <a:r>
              <a:rPr lang="en-US" sz="1200" dirty="0">
                <a:latin typeface="Aptos" panose="020B0004020202020204" pitchFamily="34" charset="0"/>
                <a:cs typeface="Times New Roman" panose="02020603050405020304" pitchFamily="18" charset="0"/>
              </a:rPr>
              <a:t>Catalin Gabriel Stanescu &amp; Jakub </a:t>
            </a:r>
            <a:r>
              <a:rPr lang="en-US" sz="1200" dirty="0" err="1">
                <a:latin typeface="Aptos" panose="020B0004020202020204" pitchFamily="34" charset="0"/>
                <a:cs typeface="Times New Roman" panose="02020603050405020304" pitchFamily="18" charset="0"/>
              </a:rPr>
              <a:t>Kepinski</a:t>
            </a:r>
            <a:endParaRPr lang="en-US" sz="1200" dirty="0">
              <a:latin typeface="Aptos" panose="020B0004020202020204" pitchFamily="34" charset="0"/>
              <a:cs typeface="Times New Roman" panose="02020603050405020304" pitchFamily="18" charset="0"/>
            </a:endParaRPr>
          </a:p>
          <a:p>
            <a:r>
              <a:rPr lang="en-US" sz="1200" dirty="0">
                <a:latin typeface="Aptos" panose="020B0004020202020204" pitchFamily="34" charset="0"/>
                <a:cs typeface="Times New Roman" panose="02020603050405020304" pitchFamily="18" charset="0"/>
              </a:rPr>
              <a:t>University of Southern Denmark &amp; University of Poznan</a:t>
            </a:r>
            <a:endParaRPr lang="en-GB" sz="1200" dirty="0">
              <a:latin typeface="Aptos" panose="020B000402020202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025B886A-7ED1-4B77-819B-76ACBEFB0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221392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AAD8036-96D8-496C-8006-37ACA5AD86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4A4CBA9-3463-4C65-BF46-6B6C50E7FC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42856" y="757325"/>
            <a:ext cx="3549144" cy="5329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DF9BBF-B9DD-91B5-3004-F7BBA7DD2EC6}"/>
              </a:ext>
            </a:extLst>
          </p:cNvPr>
          <p:cNvSpPr>
            <a:spLocks noGrp="1"/>
          </p:cNvSpPr>
          <p:nvPr>
            <p:ph type="title"/>
          </p:nvPr>
        </p:nvSpPr>
        <p:spPr>
          <a:xfrm>
            <a:off x="8895775" y="1123837"/>
            <a:ext cx="2947482" cy="4601183"/>
          </a:xfrm>
        </p:spPr>
        <p:txBody>
          <a:bodyPr>
            <a:normAutofit/>
          </a:bodyPr>
          <a:lstStyle/>
          <a:p>
            <a:r>
              <a:rPr lang="en-US" dirty="0"/>
              <a:t>Introduction</a:t>
            </a:r>
          </a:p>
        </p:txBody>
      </p:sp>
      <p:sp>
        <p:nvSpPr>
          <p:cNvPr id="13" name="Rectangle 12">
            <a:extLst>
              <a:ext uri="{FF2B5EF4-FFF2-40B4-BE49-F238E27FC236}">
                <a16:creationId xmlns:a16="http://schemas.microsoft.com/office/drawing/2014/main" id="{2DCEED6C-D39C-40AA-B89E-52C3FA5A70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8369152A-B9FC-6908-8E02-3DDD1A010EE8}"/>
              </a:ext>
            </a:extLst>
          </p:cNvPr>
          <p:cNvGraphicFramePr>
            <a:graphicFrameLocks noGrp="1"/>
          </p:cNvGraphicFramePr>
          <p:nvPr>
            <p:ph idx="1"/>
            <p:extLst>
              <p:ext uri="{D42A27DB-BD31-4B8C-83A1-F6EECF244321}">
                <p14:modId xmlns:p14="http://schemas.microsoft.com/office/powerpoint/2010/main" val="3602704492"/>
              </p:ext>
            </p:extLst>
          </p:nvPr>
        </p:nvGraphicFramePr>
        <p:xfrm>
          <a:off x="866647" y="933854"/>
          <a:ext cx="7293610" cy="50418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06583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86D4068-D045-48B0-9A00-198F2FE4B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Old computer monitors">
            <a:extLst>
              <a:ext uri="{FF2B5EF4-FFF2-40B4-BE49-F238E27FC236}">
                <a16:creationId xmlns:a16="http://schemas.microsoft.com/office/drawing/2014/main" id="{B6E48B9B-95D5-C241-E7C7-B0ED00245D62}"/>
              </a:ext>
            </a:extLst>
          </p:cNvPr>
          <p:cNvPicPr>
            <a:picLocks noChangeAspect="1"/>
          </p:cNvPicPr>
          <p:nvPr/>
        </p:nvPicPr>
        <p:blipFill>
          <a:blip r:embed="rId2">
            <a:duotone>
              <a:schemeClr val="bg2">
                <a:shade val="45000"/>
                <a:satMod val="135000"/>
              </a:schemeClr>
              <a:prstClr val="white"/>
            </a:duotone>
            <a:alphaModFix amt="25000"/>
          </a:blip>
          <a:srcRect t="599" r="-1" b="14151"/>
          <a:stretch/>
        </p:blipFill>
        <p:spPr>
          <a:xfrm>
            <a:off x="20" y="1"/>
            <a:ext cx="12188932" cy="6858000"/>
          </a:xfrm>
          <a:prstGeom prst="rect">
            <a:avLst/>
          </a:prstGeom>
        </p:spPr>
      </p:pic>
      <p:sp>
        <p:nvSpPr>
          <p:cNvPr id="11" name="Rectangle 10">
            <a:extLst>
              <a:ext uri="{FF2B5EF4-FFF2-40B4-BE49-F238E27FC236}">
                <a16:creationId xmlns:a16="http://schemas.microsoft.com/office/drawing/2014/main" id="{12664C4B-AAE2-4AA0-8918-134E8086F3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6E68B18-514B-F78B-0B64-0D1BC2AA6A4C}"/>
              </a:ext>
            </a:extLst>
          </p:cNvPr>
          <p:cNvSpPr>
            <a:spLocks noGrp="1"/>
          </p:cNvSpPr>
          <p:nvPr>
            <p:ph type="title"/>
          </p:nvPr>
        </p:nvSpPr>
        <p:spPr>
          <a:xfrm>
            <a:off x="252919" y="1123837"/>
            <a:ext cx="2947482" cy="4601183"/>
          </a:xfrm>
        </p:spPr>
        <p:txBody>
          <a:bodyPr>
            <a:normAutofit/>
          </a:bodyPr>
          <a:lstStyle/>
          <a:p>
            <a:r>
              <a:rPr lang="en-GB" dirty="0">
                <a:effectLst/>
                <a:latin typeface="Aptos" panose="020B0004020202020204" pitchFamily="34" charset="0"/>
                <a:ea typeface="Aptos" panose="020B0004020202020204" pitchFamily="34" charset="0"/>
                <a:cs typeface="Times New Roman" panose="02020603050405020304" pitchFamily="18" charset="0"/>
              </a:rPr>
              <a:t>Background on Codes of Conduct</a:t>
            </a:r>
            <a:endParaRPr lang="en-US" dirty="0"/>
          </a:p>
        </p:txBody>
      </p:sp>
      <p:sp>
        <p:nvSpPr>
          <p:cNvPr id="3" name="Content Placeholder 2">
            <a:extLst>
              <a:ext uri="{FF2B5EF4-FFF2-40B4-BE49-F238E27FC236}">
                <a16:creationId xmlns:a16="http://schemas.microsoft.com/office/drawing/2014/main" id="{96D607EE-A2C8-FF17-E476-7CE9BF04CB6C}"/>
              </a:ext>
            </a:extLst>
          </p:cNvPr>
          <p:cNvSpPr>
            <a:spLocks noGrp="1"/>
          </p:cNvSpPr>
          <p:nvPr>
            <p:ph idx="1"/>
          </p:nvPr>
        </p:nvSpPr>
        <p:spPr>
          <a:xfrm>
            <a:off x="3869268" y="864108"/>
            <a:ext cx="7703406" cy="5120640"/>
          </a:xfrm>
        </p:spPr>
        <p:txBody>
          <a:bodyPr>
            <a:normAutofit/>
          </a:bodyPr>
          <a:lstStyle/>
          <a:p>
            <a:r>
              <a:rPr lang="en-US" dirty="0"/>
              <a:t>The Unfair Commercial Practices Directive</a:t>
            </a:r>
          </a:p>
          <a:p>
            <a:r>
              <a:rPr lang="en-US" b="1" dirty="0"/>
              <a:t>Recital 20: </a:t>
            </a:r>
            <a:r>
              <a:rPr lang="en-US" dirty="0"/>
              <a:t>It is </a:t>
            </a:r>
            <a:r>
              <a:rPr lang="en-US" b="1" dirty="0"/>
              <a:t>appropriate to provide a role for codes of conduct</a:t>
            </a:r>
            <a:r>
              <a:rPr lang="en-US" dirty="0"/>
              <a:t>, which enable traders to apply the principles of this Directive effectively in specific economic fields. </a:t>
            </a:r>
          </a:p>
          <a:p>
            <a:r>
              <a:rPr lang="en-US" dirty="0"/>
              <a:t>In sectors where there are specific mandatory requirements regulating the </a:t>
            </a:r>
            <a:r>
              <a:rPr lang="en-US" dirty="0" err="1"/>
              <a:t>behaviour</a:t>
            </a:r>
            <a:r>
              <a:rPr lang="en-US" dirty="0"/>
              <a:t> of traders, it is appropriate that these will also provide evidence as to the requirements of professional diligence in that sector. </a:t>
            </a:r>
          </a:p>
          <a:p>
            <a:r>
              <a:rPr lang="en-US" b="1" dirty="0"/>
              <a:t>The control exercised by code owners </a:t>
            </a:r>
            <a:r>
              <a:rPr lang="en-US" dirty="0"/>
              <a:t>at national or Community level to eliminate unfair commercial practices </a:t>
            </a:r>
            <a:r>
              <a:rPr lang="en-US" b="1" dirty="0"/>
              <a:t>may avoid the need for recourse to administrative or judicial action and should therefore be encouraged</a:t>
            </a:r>
            <a:r>
              <a:rPr lang="en-US" dirty="0"/>
              <a:t>. </a:t>
            </a:r>
          </a:p>
          <a:p>
            <a:r>
              <a:rPr lang="en-US" dirty="0"/>
              <a:t>With the aim of pursuing a high level of consumer protection, </a:t>
            </a:r>
            <a:r>
              <a:rPr lang="en-US" b="1" u="sng" dirty="0"/>
              <a:t>consumers' </a:t>
            </a:r>
            <a:r>
              <a:rPr lang="en-US" b="1" u="sng" dirty="0" err="1"/>
              <a:t>organisations</a:t>
            </a:r>
            <a:r>
              <a:rPr lang="en-US" b="1" u="sng" dirty="0"/>
              <a:t> could be informed and involved in the drafting</a:t>
            </a:r>
            <a:r>
              <a:rPr lang="en-US" dirty="0"/>
              <a:t> of codes of conduct.</a:t>
            </a:r>
          </a:p>
        </p:txBody>
      </p:sp>
      <p:sp>
        <p:nvSpPr>
          <p:cNvPr id="13" name="Rectangle 12">
            <a:extLst>
              <a:ext uri="{FF2B5EF4-FFF2-40B4-BE49-F238E27FC236}">
                <a16:creationId xmlns:a16="http://schemas.microsoft.com/office/drawing/2014/main" id="{616F9FD8-4CFE-4C77-8F29-5D801C57E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494301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A43F3-8903-D2A5-6A60-C810334C9170}"/>
              </a:ext>
            </a:extLst>
          </p:cNvPr>
          <p:cNvSpPr>
            <a:spLocks noGrp="1"/>
          </p:cNvSpPr>
          <p:nvPr>
            <p:ph type="title"/>
          </p:nvPr>
        </p:nvSpPr>
        <p:spPr>
          <a:xfrm>
            <a:off x="220361" y="3107151"/>
            <a:ext cx="3105644" cy="914400"/>
          </a:xfrm>
        </p:spPr>
        <p:txBody>
          <a:bodyPr>
            <a:normAutofit fontScale="90000"/>
          </a:bodyPr>
          <a:lstStyle/>
          <a:p>
            <a:r>
              <a:rPr lang="en-US" dirty="0"/>
              <a:t>Codes of Conduct and the UCPD</a:t>
            </a:r>
          </a:p>
        </p:txBody>
      </p:sp>
      <p:graphicFrame>
        <p:nvGraphicFramePr>
          <p:cNvPr id="6" name="Content Placeholder 3">
            <a:extLst>
              <a:ext uri="{FF2B5EF4-FFF2-40B4-BE49-F238E27FC236}">
                <a16:creationId xmlns:a16="http://schemas.microsoft.com/office/drawing/2014/main" id="{54F4EE05-AC18-5014-455E-FE58622856D3}"/>
              </a:ext>
            </a:extLst>
          </p:cNvPr>
          <p:cNvGraphicFramePr/>
          <p:nvPr>
            <p:extLst>
              <p:ext uri="{D42A27DB-BD31-4B8C-83A1-F6EECF244321}">
                <p14:modId xmlns:p14="http://schemas.microsoft.com/office/powerpoint/2010/main" val="1752118327"/>
              </p:ext>
            </p:extLst>
          </p:nvPr>
        </p:nvGraphicFramePr>
        <p:xfrm>
          <a:off x="3496826" y="663191"/>
          <a:ext cx="8231348" cy="58966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01468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652E5D6-E378-4614-BCBD-8663DD15B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A287AC3-AACF-4ADB-9F73-125E714D93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993" y="4367639"/>
            <a:ext cx="11430014" cy="1852186"/>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C778CAA7-B86A-B324-89E3-3F4078E01A3E}"/>
              </a:ext>
            </a:extLst>
          </p:cNvPr>
          <p:cNvSpPr>
            <a:spLocks noGrp="1"/>
          </p:cNvSpPr>
          <p:nvPr>
            <p:ph type="title"/>
          </p:nvPr>
        </p:nvSpPr>
        <p:spPr>
          <a:xfrm>
            <a:off x="554477" y="4976592"/>
            <a:ext cx="11079804" cy="980587"/>
          </a:xfrm>
        </p:spPr>
        <p:txBody>
          <a:bodyPr anchor="ctr">
            <a:normAutofit/>
          </a:bodyPr>
          <a:lstStyle/>
          <a:p>
            <a:pPr algn="ctr"/>
            <a:r>
              <a:rPr lang="en-US" sz="4400" dirty="0">
                <a:solidFill>
                  <a:schemeClr val="bg1"/>
                </a:solidFill>
              </a:rPr>
              <a:t>Debt Collection Industry in the EU</a:t>
            </a:r>
          </a:p>
        </p:txBody>
      </p:sp>
      <p:graphicFrame>
        <p:nvGraphicFramePr>
          <p:cNvPr id="5" name="Content Placeholder 2">
            <a:extLst>
              <a:ext uri="{FF2B5EF4-FFF2-40B4-BE49-F238E27FC236}">
                <a16:creationId xmlns:a16="http://schemas.microsoft.com/office/drawing/2014/main" id="{9106E797-8DFA-7186-9CD7-36574151AD9C}"/>
              </a:ext>
            </a:extLst>
          </p:cNvPr>
          <p:cNvGraphicFramePr>
            <a:graphicFrameLocks noGrp="1"/>
          </p:cNvGraphicFramePr>
          <p:nvPr>
            <p:ph idx="1"/>
            <p:extLst>
              <p:ext uri="{D42A27DB-BD31-4B8C-83A1-F6EECF244321}">
                <p14:modId xmlns:p14="http://schemas.microsoft.com/office/powerpoint/2010/main" val="394290979"/>
              </p:ext>
            </p:extLst>
          </p:nvPr>
        </p:nvGraphicFramePr>
        <p:xfrm>
          <a:off x="380993" y="278297"/>
          <a:ext cx="11253287" cy="40582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32205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762000"/>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987AD690-B6FF-DABB-FACF-57301BE10919}"/>
              </a:ext>
            </a:extLst>
          </p:cNvPr>
          <p:cNvSpPr>
            <a:spLocks noGrp="1"/>
          </p:cNvSpPr>
          <p:nvPr>
            <p:ph type="title"/>
          </p:nvPr>
        </p:nvSpPr>
        <p:spPr>
          <a:xfrm>
            <a:off x="494260" y="1683144"/>
            <a:ext cx="2774922" cy="3491712"/>
          </a:xfrm>
        </p:spPr>
        <p:txBody>
          <a:bodyPr>
            <a:normAutofit/>
          </a:bodyPr>
          <a:lstStyle/>
          <a:p>
            <a:r>
              <a:rPr lang="en-US" dirty="0"/>
              <a:t>Role of FENCA</a:t>
            </a:r>
          </a:p>
        </p:txBody>
      </p:sp>
      <p:sp>
        <p:nvSpPr>
          <p:cNvPr id="3" name="Content Placeholder 2">
            <a:extLst>
              <a:ext uri="{FF2B5EF4-FFF2-40B4-BE49-F238E27FC236}">
                <a16:creationId xmlns:a16="http://schemas.microsoft.com/office/drawing/2014/main" id="{0F730FD4-42BB-3F06-5444-0AB26D10CB10}"/>
              </a:ext>
            </a:extLst>
          </p:cNvPr>
          <p:cNvSpPr>
            <a:spLocks noGrp="1"/>
          </p:cNvSpPr>
          <p:nvPr>
            <p:ph idx="1"/>
          </p:nvPr>
        </p:nvSpPr>
        <p:spPr>
          <a:xfrm>
            <a:off x="4361606" y="762001"/>
            <a:ext cx="7061768" cy="5334000"/>
          </a:xfrm>
        </p:spPr>
        <p:txBody>
          <a:bodyPr>
            <a:normAutofit/>
          </a:bodyPr>
          <a:lstStyle/>
          <a:p>
            <a:r>
              <a:rPr lang="en-US" dirty="0"/>
              <a:t>“Founded in 1993</a:t>
            </a:r>
            <a:r>
              <a:rPr lang="en-US" b="1" dirty="0"/>
              <a:t>, FENCA’s 23 national member associations represent 75% of all credit management</a:t>
            </a:r>
            <a:r>
              <a:rPr lang="en-US" dirty="0"/>
              <a:t>, debt collection and debt purchase companies in Europe and </a:t>
            </a:r>
            <a:r>
              <a:rPr lang="en-US" b="1" dirty="0"/>
              <a:t>hold 80% of the market share within the EU</a:t>
            </a:r>
            <a:r>
              <a:rPr lang="en-US" dirty="0"/>
              <a:t>, with well over 80,000 staff providing services for more than five million businesses, including SMEs, European and overseas banks, as well as the public sector across the EU.”</a:t>
            </a:r>
          </a:p>
          <a:p>
            <a:r>
              <a:rPr lang="en-US" dirty="0"/>
              <a:t>One of the key activities of FENCA is “</a:t>
            </a:r>
            <a:r>
              <a:rPr lang="en-US" b="1" dirty="0"/>
              <a:t>to set and continuously improve business standards and good practices within the sector across the EU, to which its members subscribe” </a:t>
            </a:r>
            <a:r>
              <a:rPr lang="en-US" dirty="0"/>
              <a:t>to provide the best possible service to creditors, clients and consumers alike.</a:t>
            </a:r>
          </a:p>
          <a:p>
            <a:r>
              <a:rPr lang="en-US" b="1" dirty="0"/>
              <a:t>18 EU Members</a:t>
            </a:r>
            <a:r>
              <a:rPr lang="en-US" dirty="0"/>
              <a:t> (PT, RO, SK, ES, SE, AU, BE, BG, HR, DK, CZ, FR, DE, GR, IT, NL, PL, FI )</a:t>
            </a:r>
          </a:p>
          <a:p>
            <a:r>
              <a:rPr lang="en-US" dirty="0"/>
              <a:t>Code of Conduct 1999 (re) (two goals: cross-border </a:t>
            </a:r>
            <a:r>
              <a:rPr lang="en-US" dirty="0" err="1"/>
              <a:t>harmonisation</a:t>
            </a:r>
            <a:r>
              <a:rPr lang="en-US" dirty="0"/>
              <a:t> &amp; goals of the debt collection industry.</a:t>
            </a:r>
          </a:p>
        </p:txBody>
      </p:sp>
      <p:sp>
        <p:nvSpPr>
          <p:cNvPr id="12" name="Freeform: Shape 11">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1190517" y="1056875"/>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067263124"/>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86D4068-D045-48B0-9A00-198F2FE4B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odes on papers">
            <a:extLst>
              <a:ext uri="{FF2B5EF4-FFF2-40B4-BE49-F238E27FC236}">
                <a16:creationId xmlns:a16="http://schemas.microsoft.com/office/drawing/2014/main" id="{7E4A458E-E537-DE3D-F81F-E5ADFCB71216}"/>
              </a:ext>
            </a:extLst>
          </p:cNvPr>
          <p:cNvPicPr>
            <a:picLocks noChangeAspect="1"/>
          </p:cNvPicPr>
          <p:nvPr/>
        </p:nvPicPr>
        <p:blipFill>
          <a:blip r:embed="rId2">
            <a:duotone>
              <a:schemeClr val="bg2">
                <a:shade val="45000"/>
                <a:satMod val="135000"/>
              </a:schemeClr>
              <a:prstClr val="white"/>
            </a:duotone>
            <a:alphaModFix amt="25000"/>
          </a:blip>
          <a:srcRect t="3654" r="-1" b="12054"/>
          <a:stretch/>
        </p:blipFill>
        <p:spPr>
          <a:xfrm>
            <a:off x="20" y="1"/>
            <a:ext cx="12188932" cy="6858000"/>
          </a:xfrm>
          <a:prstGeom prst="rect">
            <a:avLst/>
          </a:prstGeom>
        </p:spPr>
      </p:pic>
      <p:sp>
        <p:nvSpPr>
          <p:cNvPr id="11" name="Rectangle 10">
            <a:extLst>
              <a:ext uri="{FF2B5EF4-FFF2-40B4-BE49-F238E27FC236}">
                <a16:creationId xmlns:a16="http://schemas.microsoft.com/office/drawing/2014/main" id="{12664C4B-AAE2-4AA0-8918-134E8086F3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D6DBEB39-34EF-D264-749C-4D7479D258BD}"/>
              </a:ext>
            </a:extLst>
          </p:cNvPr>
          <p:cNvSpPr>
            <a:spLocks noGrp="1"/>
          </p:cNvSpPr>
          <p:nvPr>
            <p:ph type="title"/>
          </p:nvPr>
        </p:nvSpPr>
        <p:spPr>
          <a:xfrm>
            <a:off x="252919" y="1123837"/>
            <a:ext cx="2947482" cy="4601183"/>
          </a:xfrm>
        </p:spPr>
        <p:txBody>
          <a:bodyPr>
            <a:normAutofit/>
          </a:bodyPr>
          <a:lstStyle/>
          <a:p>
            <a:r>
              <a:rPr lang="en-US" dirty="0"/>
              <a:t>Prior data (2021, Pan-EU Study)</a:t>
            </a:r>
          </a:p>
        </p:txBody>
      </p:sp>
      <p:sp>
        <p:nvSpPr>
          <p:cNvPr id="3" name="Content Placeholder 2">
            <a:extLst>
              <a:ext uri="{FF2B5EF4-FFF2-40B4-BE49-F238E27FC236}">
                <a16:creationId xmlns:a16="http://schemas.microsoft.com/office/drawing/2014/main" id="{AC6BDBB5-030F-33D4-A11E-7F31E5020EF8}"/>
              </a:ext>
            </a:extLst>
          </p:cNvPr>
          <p:cNvSpPr>
            <a:spLocks noGrp="1"/>
          </p:cNvSpPr>
          <p:nvPr>
            <p:ph idx="1"/>
          </p:nvPr>
        </p:nvSpPr>
        <p:spPr>
          <a:xfrm>
            <a:off x="3587262" y="864108"/>
            <a:ext cx="8078874" cy="5120640"/>
          </a:xfrm>
        </p:spPr>
        <p:txBody>
          <a:bodyPr>
            <a:normAutofit/>
          </a:bodyPr>
          <a:lstStyle/>
          <a:p>
            <a:r>
              <a:rPr lang="en-US" sz="2400" dirty="0"/>
              <a:t>Seven respondent MS claimed that debt collection must abide to a Code of Conduct to obtain a </a:t>
            </a:r>
            <a:r>
              <a:rPr lang="en-US" sz="2400" dirty="0" err="1"/>
              <a:t>licence</a:t>
            </a:r>
            <a:r>
              <a:rPr lang="en-US" sz="2400" dirty="0"/>
              <a:t>.</a:t>
            </a:r>
          </a:p>
          <a:p>
            <a:r>
              <a:rPr lang="en-US" sz="2400" dirty="0"/>
              <a:t>Out of these, two stated that the Code of Conduct was required at the industry level (Finland and Italy), two at the company level (France and Latvia), and three (Belgium, Denmark, and Sweden) reported that the regulatory body imposed it. </a:t>
            </a:r>
          </a:p>
          <a:p>
            <a:r>
              <a:rPr lang="en-US" sz="2400" dirty="0"/>
              <a:t>Five MS (Austria, Bulgaria, Netherlands, Poland, and Slovakia) provided contradictory answers that could not be verified, while three answered that they were not aware of such a requirement.</a:t>
            </a:r>
          </a:p>
          <a:p>
            <a:r>
              <a:rPr lang="en-US" sz="2400" dirty="0"/>
              <a:t>Policy: turn industry code of conduct into law (Germany)</a:t>
            </a:r>
          </a:p>
        </p:txBody>
      </p:sp>
      <p:sp>
        <p:nvSpPr>
          <p:cNvPr id="13" name="Rectangle 12">
            <a:extLst>
              <a:ext uri="{FF2B5EF4-FFF2-40B4-BE49-F238E27FC236}">
                <a16:creationId xmlns:a16="http://schemas.microsoft.com/office/drawing/2014/main" id="{616F9FD8-4CFE-4C77-8F29-5D801C57E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252669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AAD8036-96D8-496C-8006-37ACA5AD86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4A4CBA9-3463-4C65-BF46-6B6C50E7FC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42856" y="757325"/>
            <a:ext cx="3549144" cy="5329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01F8BD-9BC0-1F33-D05F-C20D89D96630}"/>
              </a:ext>
            </a:extLst>
          </p:cNvPr>
          <p:cNvSpPr>
            <a:spLocks noGrp="1"/>
          </p:cNvSpPr>
          <p:nvPr>
            <p:ph type="title"/>
          </p:nvPr>
        </p:nvSpPr>
        <p:spPr>
          <a:xfrm>
            <a:off x="9103807" y="1123837"/>
            <a:ext cx="2739450" cy="4601183"/>
          </a:xfrm>
        </p:spPr>
        <p:txBody>
          <a:bodyPr>
            <a:normAutofit/>
          </a:bodyPr>
          <a:lstStyle/>
          <a:p>
            <a:r>
              <a:rPr lang="en-US" dirty="0"/>
              <a:t>Methodology</a:t>
            </a:r>
          </a:p>
        </p:txBody>
      </p:sp>
      <p:sp>
        <p:nvSpPr>
          <p:cNvPr id="13" name="Rectangle 12">
            <a:extLst>
              <a:ext uri="{FF2B5EF4-FFF2-40B4-BE49-F238E27FC236}">
                <a16:creationId xmlns:a16="http://schemas.microsoft.com/office/drawing/2014/main" id="{2DCEED6C-D39C-40AA-B89E-52C3FA5A70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14" name="Content Placeholder 2">
            <a:extLst>
              <a:ext uri="{FF2B5EF4-FFF2-40B4-BE49-F238E27FC236}">
                <a16:creationId xmlns:a16="http://schemas.microsoft.com/office/drawing/2014/main" id="{1B18FB58-C0E0-EADE-ABE4-E26FA2290663}"/>
              </a:ext>
            </a:extLst>
          </p:cNvPr>
          <p:cNvGraphicFramePr>
            <a:graphicFrameLocks noGrp="1"/>
          </p:cNvGraphicFramePr>
          <p:nvPr>
            <p:ph idx="1"/>
            <p:extLst>
              <p:ext uri="{D42A27DB-BD31-4B8C-83A1-F6EECF244321}">
                <p14:modId xmlns:p14="http://schemas.microsoft.com/office/powerpoint/2010/main" val="2397212649"/>
              </p:ext>
            </p:extLst>
          </p:nvPr>
        </p:nvGraphicFramePr>
        <p:xfrm>
          <a:off x="462224" y="757326"/>
          <a:ext cx="8048729" cy="52183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81326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AAD8036-96D8-496C-8006-37ACA5AD86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4A4CBA9-3463-4C65-BF46-6B6C50E7FC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42856" y="757325"/>
            <a:ext cx="3549144" cy="5329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03C6B4-1EAF-00CC-BE7A-4F061301591E}"/>
              </a:ext>
            </a:extLst>
          </p:cNvPr>
          <p:cNvSpPr>
            <a:spLocks noGrp="1"/>
          </p:cNvSpPr>
          <p:nvPr>
            <p:ph type="title"/>
          </p:nvPr>
        </p:nvSpPr>
        <p:spPr>
          <a:xfrm>
            <a:off x="8895775" y="1123837"/>
            <a:ext cx="2947482" cy="4601183"/>
          </a:xfrm>
        </p:spPr>
        <p:txBody>
          <a:bodyPr>
            <a:normAutofit/>
          </a:bodyPr>
          <a:lstStyle/>
          <a:p>
            <a:r>
              <a:rPr lang="en-US" dirty="0"/>
              <a:t>Three tier analysis</a:t>
            </a:r>
          </a:p>
        </p:txBody>
      </p:sp>
      <p:sp>
        <p:nvSpPr>
          <p:cNvPr id="13" name="Rectangle 12">
            <a:extLst>
              <a:ext uri="{FF2B5EF4-FFF2-40B4-BE49-F238E27FC236}">
                <a16:creationId xmlns:a16="http://schemas.microsoft.com/office/drawing/2014/main" id="{2DCEED6C-D39C-40AA-B89E-52C3FA5A70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FE3C0DB1-28BC-8DFA-AD43-BBAFB688DF0C}"/>
              </a:ext>
            </a:extLst>
          </p:cNvPr>
          <p:cNvGraphicFramePr>
            <a:graphicFrameLocks noGrp="1"/>
          </p:cNvGraphicFramePr>
          <p:nvPr>
            <p:ph idx="1"/>
            <p:extLst>
              <p:ext uri="{D42A27DB-BD31-4B8C-83A1-F6EECF244321}">
                <p14:modId xmlns:p14="http://schemas.microsoft.com/office/powerpoint/2010/main" val="2801138239"/>
              </p:ext>
            </p:extLst>
          </p:nvPr>
        </p:nvGraphicFramePr>
        <p:xfrm>
          <a:off x="384048" y="757326"/>
          <a:ext cx="8162983" cy="52183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2091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BF222-6158-9DFE-DCBA-7013A5E0038B}"/>
              </a:ext>
            </a:extLst>
          </p:cNvPr>
          <p:cNvSpPr>
            <a:spLocks noGrp="1"/>
          </p:cNvSpPr>
          <p:nvPr>
            <p:ph type="title"/>
          </p:nvPr>
        </p:nvSpPr>
        <p:spPr/>
        <p:txBody>
          <a:bodyPr/>
          <a:lstStyle/>
          <a:p>
            <a:r>
              <a:rPr lang="en-US" dirty="0"/>
              <a:t>(General)</a:t>
            </a:r>
            <a:br>
              <a:rPr lang="en-US" dirty="0"/>
            </a:br>
            <a:r>
              <a:rPr lang="en-US" dirty="0"/>
              <a:t>Characteristics of Codes of Conduct</a:t>
            </a:r>
          </a:p>
        </p:txBody>
      </p:sp>
      <p:sp>
        <p:nvSpPr>
          <p:cNvPr id="5" name="Text Placeholder 4">
            <a:extLst>
              <a:ext uri="{FF2B5EF4-FFF2-40B4-BE49-F238E27FC236}">
                <a16:creationId xmlns:a16="http://schemas.microsoft.com/office/drawing/2014/main" id="{EAF216E6-3248-D4D4-BE20-D4FA884C82A5}"/>
              </a:ext>
            </a:extLst>
          </p:cNvPr>
          <p:cNvSpPr>
            <a:spLocks noGrp="1"/>
          </p:cNvSpPr>
          <p:nvPr>
            <p:ph type="body" idx="1"/>
          </p:nvPr>
        </p:nvSpPr>
        <p:spPr/>
        <p:txBody>
          <a:bodyPr/>
          <a:lstStyle/>
          <a:p>
            <a:r>
              <a:rPr lang="en-US" dirty="0"/>
              <a:t>POSITIVES</a:t>
            </a:r>
          </a:p>
          <a:p>
            <a:endParaRPr lang="en-US" dirty="0"/>
          </a:p>
        </p:txBody>
      </p:sp>
      <p:sp>
        <p:nvSpPr>
          <p:cNvPr id="3" name="Content Placeholder 2">
            <a:extLst>
              <a:ext uri="{FF2B5EF4-FFF2-40B4-BE49-F238E27FC236}">
                <a16:creationId xmlns:a16="http://schemas.microsoft.com/office/drawing/2014/main" id="{1BA1AF1E-191D-BBFC-14A2-A5572EBE5A34}"/>
              </a:ext>
            </a:extLst>
          </p:cNvPr>
          <p:cNvSpPr>
            <a:spLocks noGrp="1"/>
          </p:cNvSpPr>
          <p:nvPr>
            <p:ph sz="half" idx="2"/>
          </p:nvPr>
        </p:nvSpPr>
        <p:spPr/>
        <p:txBody>
          <a:bodyPr>
            <a:normAutofit/>
          </a:bodyPr>
          <a:lstStyle/>
          <a:p>
            <a:r>
              <a:rPr lang="en-US" dirty="0"/>
              <a:t>Reputational benefits (legitimization)</a:t>
            </a:r>
          </a:p>
          <a:p>
            <a:r>
              <a:rPr lang="en-US" dirty="0"/>
              <a:t>Reduced negative consumer actions (unproven)</a:t>
            </a:r>
          </a:p>
          <a:p>
            <a:r>
              <a:rPr lang="en-US" dirty="0"/>
              <a:t>Risk management</a:t>
            </a:r>
          </a:p>
          <a:p>
            <a:r>
              <a:rPr lang="en-US" dirty="0"/>
              <a:t>Improved conduct</a:t>
            </a:r>
          </a:p>
          <a:p>
            <a:r>
              <a:rPr lang="en-US" dirty="0"/>
              <a:t>Improved culture</a:t>
            </a:r>
          </a:p>
          <a:p>
            <a:r>
              <a:rPr lang="en-US" dirty="0"/>
              <a:t>Flexibility (</a:t>
            </a:r>
            <a:r>
              <a:rPr lang="en-US" dirty="0" err="1"/>
              <a:t>amendability</a:t>
            </a:r>
            <a:r>
              <a:rPr lang="en-US" dirty="0"/>
              <a:t>)</a:t>
            </a:r>
          </a:p>
          <a:p>
            <a:r>
              <a:rPr lang="en-US" dirty="0"/>
              <a:t>Voluntary</a:t>
            </a:r>
          </a:p>
        </p:txBody>
      </p:sp>
      <p:sp>
        <p:nvSpPr>
          <p:cNvPr id="6" name="Text Placeholder 5">
            <a:extLst>
              <a:ext uri="{FF2B5EF4-FFF2-40B4-BE49-F238E27FC236}">
                <a16:creationId xmlns:a16="http://schemas.microsoft.com/office/drawing/2014/main" id="{83DDEDB3-A274-B73D-652B-4982C10BF017}"/>
              </a:ext>
            </a:extLst>
          </p:cNvPr>
          <p:cNvSpPr>
            <a:spLocks noGrp="1"/>
          </p:cNvSpPr>
          <p:nvPr>
            <p:ph type="body" sz="quarter" idx="3"/>
          </p:nvPr>
        </p:nvSpPr>
        <p:spPr/>
        <p:txBody>
          <a:bodyPr/>
          <a:lstStyle/>
          <a:p>
            <a:r>
              <a:rPr lang="en-US" dirty="0"/>
              <a:t>NEGATIVES</a:t>
            </a:r>
          </a:p>
          <a:p>
            <a:endParaRPr lang="en-US" dirty="0"/>
          </a:p>
        </p:txBody>
      </p:sp>
      <p:sp>
        <p:nvSpPr>
          <p:cNvPr id="4" name="Content Placeholder 3">
            <a:extLst>
              <a:ext uri="{FF2B5EF4-FFF2-40B4-BE49-F238E27FC236}">
                <a16:creationId xmlns:a16="http://schemas.microsoft.com/office/drawing/2014/main" id="{BFAFE880-2079-3FC7-9AAE-1C63D2FA2B7E}"/>
              </a:ext>
            </a:extLst>
          </p:cNvPr>
          <p:cNvSpPr>
            <a:spLocks noGrp="1"/>
          </p:cNvSpPr>
          <p:nvPr>
            <p:ph sz="quarter" idx="4"/>
          </p:nvPr>
        </p:nvSpPr>
        <p:spPr/>
        <p:txBody>
          <a:bodyPr>
            <a:normAutofit/>
          </a:bodyPr>
          <a:lstStyle/>
          <a:p>
            <a:r>
              <a:rPr lang="en-US" dirty="0"/>
              <a:t>Whitewashing</a:t>
            </a:r>
          </a:p>
          <a:p>
            <a:r>
              <a:rPr lang="en-US" dirty="0"/>
              <a:t>Reduced/Low enforcement</a:t>
            </a:r>
          </a:p>
          <a:p>
            <a:r>
              <a:rPr lang="en-US" dirty="0"/>
              <a:t>Reduced deterrence</a:t>
            </a:r>
          </a:p>
          <a:p>
            <a:r>
              <a:rPr lang="en-US" dirty="0"/>
              <a:t>Partiality</a:t>
            </a:r>
          </a:p>
        </p:txBody>
      </p:sp>
    </p:spTree>
    <p:extLst>
      <p:ext uri="{BB962C8B-B14F-4D97-AF65-F5344CB8AC3E}">
        <p14:creationId xmlns:p14="http://schemas.microsoft.com/office/powerpoint/2010/main" val="3719099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C7547-2EE9-9CEF-2302-4433C789326D}"/>
              </a:ext>
            </a:extLst>
          </p:cNvPr>
          <p:cNvSpPr>
            <a:spLocks noGrp="1"/>
          </p:cNvSpPr>
          <p:nvPr>
            <p:ph type="title"/>
          </p:nvPr>
        </p:nvSpPr>
        <p:spPr>
          <a:xfrm>
            <a:off x="252919" y="1123837"/>
            <a:ext cx="2947482" cy="4601183"/>
          </a:xfrm>
        </p:spPr>
        <p:txBody>
          <a:bodyPr>
            <a:normAutofit/>
          </a:bodyPr>
          <a:lstStyle/>
          <a:p>
            <a:r>
              <a:rPr lang="en-US" dirty="0"/>
              <a:t>Low Deterrence Illustration: Dutch Case Law: </a:t>
            </a:r>
            <a:br>
              <a:rPr lang="en-US" dirty="0"/>
            </a:br>
            <a:r>
              <a:rPr lang="en-US" dirty="0"/>
              <a:t>- fines to the association and </a:t>
            </a:r>
            <a:br>
              <a:rPr lang="en-US" dirty="0"/>
            </a:br>
            <a:r>
              <a:rPr lang="en-US" dirty="0"/>
              <a:t>- reprimand</a:t>
            </a:r>
          </a:p>
        </p:txBody>
      </p:sp>
      <p:graphicFrame>
        <p:nvGraphicFramePr>
          <p:cNvPr id="7" name="Content Placeholder 3">
            <a:extLst>
              <a:ext uri="{FF2B5EF4-FFF2-40B4-BE49-F238E27FC236}">
                <a16:creationId xmlns:a16="http://schemas.microsoft.com/office/drawing/2014/main" id="{B7F29ADD-4386-ABF1-AE6C-95CCA1E2E674}"/>
              </a:ext>
            </a:extLst>
          </p:cNvPr>
          <p:cNvGraphicFramePr>
            <a:graphicFrameLocks noGrp="1"/>
          </p:cNvGraphicFramePr>
          <p:nvPr>
            <p:ph idx="1"/>
            <p:extLst>
              <p:ext uri="{D42A27DB-BD31-4B8C-83A1-F6EECF244321}">
                <p14:modId xmlns:p14="http://schemas.microsoft.com/office/powerpoint/2010/main" val="445859605"/>
              </p:ext>
            </p:extLst>
          </p:nvPr>
        </p:nvGraphicFramePr>
        <p:xfrm>
          <a:off x="3759896" y="885459"/>
          <a:ext cx="7728267" cy="508732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0970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DADC4F84-175A-4AB1-916C-1E5796E1E0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nalogue board showing flight information">
            <a:extLst>
              <a:ext uri="{FF2B5EF4-FFF2-40B4-BE49-F238E27FC236}">
                <a16:creationId xmlns:a16="http://schemas.microsoft.com/office/drawing/2014/main" id="{47E09053-B39B-65DB-62A9-BD97296EEC8A}"/>
              </a:ext>
            </a:extLst>
          </p:cNvPr>
          <p:cNvPicPr>
            <a:picLocks noChangeAspect="1"/>
          </p:cNvPicPr>
          <p:nvPr/>
        </p:nvPicPr>
        <p:blipFill>
          <a:blip r:embed="rId2">
            <a:alphaModFix amt="25000"/>
          </a:blip>
          <a:srcRect t="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F28C0C55-D37C-1F56-77D6-86E59BC2ECFF}"/>
              </a:ext>
            </a:extLst>
          </p:cNvPr>
          <p:cNvSpPr>
            <a:spLocks noGrp="1"/>
          </p:cNvSpPr>
          <p:nvPr>
            <p:ph type="title"/>
          </p:nvPr>
        </p:nvSpPr>
        <p:spPr>
          <a:xfrm>
            <a:off x="252918" y="1123837"/>
            <a:ext cx="3051113" cy="4601183"/>
          </a:xfrm>
        </p:spPr>
        <p:txBody>
          <a:bodyPr>
            <a:normAutofit/>
          </a:bodyPr>
          <a:lstStyle/>
          <a:p>
            <a:r>
              <a:rPr lang="en-US" sz="2000">
                <a:solidFill>
                  <a:schemeClr val="tx1"/>
                </a:solidFill>
              </a:rPr>
              <a:t>Findings from FENCA Members</a:t>
            </a:r>
          </a:p>
        </p:txBody>
      </p:sp>
      <p:sp>
        <p:nvSpPr>
          <p:cNvPr id="3" name="Content Placeholder 2">
            <a:extLst>
              <a:ext uri="{FF2B5EF4-FFF2-40B4-BE49-F238E27FC236}">
                <a16:creationId xmlns:a16="http://schemas.microsoft.com/office/drawing/2014/main" id="{1ECAB473-361D-3EB9-CCA1-A0FCD8700E5C}"/>
              </a:ext>
            </a:extLst>
          </p:cNvPr>
          <p:cNvSpPr>
            <a:spLocks noGrp="1"/>
          </p:cNvSpPr>
          <p:nvPr>
            <p:ph idx="1"/>
          </p:nvPr>
        </p:nvSpPr>
        <p:spPr>
          <a:xfrm>
            <a:off x="2889957" y="357809"/>
            <a:ext cx="8944234" cy="6135755"/>
          </a:xfrm>
        </p:spPr>
        <p:txBody>
          <a:bodyPr>
            <a:normAutofit/>
          </a:bodyPr>
          <a:lstStyle/>
          <a:p>
            <a:r>
              <a:rPr lang="en-US" sz="2400" dirty="0">
                <a:solidFill>
                  <a:schemeClr val="tx1"/>
                </a:solidFill>
              </a:rPr>
              <a:t>16 Codes of Conduct (from 18 EU Members)</a:t>
            </a:r>
          </a:p>
          <a:p>
            <a:r>
              <a:rPr lang="en-US" sz="2400" dirty="0">
                <a:solidFill>
                  <a:schemeClr val="tx1"/>
                </a:solidFill>
              </a:rPr>
              <a:t>Only 7 countries of these have a Debt Collection Law</a:t>
            </a:r>
          </a:p>
          <a:p>
            <a:r>
              <a:rPr lang="en-US" sz="2400" dirty="0">
                <a:solidFill>
                  <a:schemeClr val="tx1"/>
                </a:solidFill>
              </a:rPr>
              <a:t>Sweden does not have a Code but an Ethics committee that acts on the basis of the Debt Collection Act</a:t>
            </a:r>
          </a:p>
          <a:p>
            <a:r>
              <a:rPr lang="en-US" sz="2400" dirty="0">
                <a:solidFill>
                  <a:schemeClr val="tx1"/>
                </a:solidFill>
              </a:rPr>
              <a:t>Oldest code (based on available data): 2004 (France), newest 2022 (Spain)</a:t>
            </a:r>
          </a:p>
          <a:p>
            <a:r>
              <a:rPr lang="en-US" sz="2400" b="1" dirty="0">
                <a:solidFill>
                  <a:schemeClr val="tx1"/>
                </a:solidFill>
              </a:rPr>
              <a:t>Only 2 codes were devised in cooperation with consumer organizations: France (2004) and Italy (2017, revised 2023) </a:t>
            </a:r>
          </a:p>
          <a:p>
            <a:r>
              <a:rPr lang="en-US"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Great diversity in coverage and length (one page in France, 75 in Germany)</a:t>
            </a:r>
            <a:endParaRPr lang="en-SG"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r>
              <a:rPr lang="en-GB" sz="2400" b="1"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Challenges</a:t>
            </a:r>
            <a:r>
              <a:rPr lang="en-GB" sz="24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 Inconsistent enforcement, limited consumer protection, and reliance on reputational consequences</a:t>
            </a:r>
          </a:p>
          <a:p>
            <a:r>
              <a:rPr lang="en-GB" sz="2400" dirty="0">
                <a:solidFill>
                  <a:schemeClr val="tx1"/>
                </a:solidFill>
                <a:latin typeface="Aptos" panose="020B0004020202020204" pitchFamily="34" charset="0"/>
                <a:cs typeface="Times New Roman" panose="02020603050405020304" pitchFamily="18" charset="0"/>
              </a:rPr>
              <a:t>Low engagement and participation in survey</a:t>
            </a:r>
            <a:endParaRPr lang="en-US" sz="2400" dirty="0">
              <a:solidFill>
                <a:schemeClr val="tx1"/>
              </a:solidFill>
            </a:endParaRPr>
          </a:p>
        </p:txBody>
      </p:sp>
    </p:spTree>
    <p:extLst>
      <p:ext uri="{BB962C8B-B14F-4D97-AF65-F5344CB8AC3E}">
        <p14:creationId xmlns:p14="http://schemas.microsoft.com/office/powerpoint/2010/main" val="4155452025"/>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A8632-FF9F-7AC6-59C0-188665372C58}"/>
              </a:ext>
            </a:extLst>
          </p:cNvPr>
          <p:cNvSpPr>
            <a:spLocks noGrp="1"/>
          </p:cNvSpPr>
          <p:nvPr>
            <p:ph type="title"/>
          </p:nvPr>
        </p:nvSpPr>
        <p:spPr/>
        <p:txBody>
          <a:bodyPr>
            <a:normAutofit/>
          </a:bodyPr>
          <a:lstStyle/>
          <a:p>
            <a:r>
              <a:rPr lang="en-US" sz="2800" dirty="0"/>
              <a:t>Policy </a:t>
            </a:r>
            <a:br>
              <a:rPr lang="en-US" sz="2800" dirty="0"/>
            </a:br>
            <a:r>
              <a:rPr lang="en-US" sz="2800" dirty="0"/>
              <a:t>Recommendations</a:t>
            </a:r>
          </a:p>
        </p:txBody>
      </p:sp>
      <p:sp>
        <p:nvSpPr>
          <p:cNvPr id="4" name="Text Placeholder 3">
            <a:extLst>
              <a:ext uri="{FF2B5EF4-FFF2-40B4-BE49-F238E27FC236}">
                <a16:creationId xmlns:a16="http://schemas.microsoft.com/office/drawing/2014/main" id="{512A6C61-2C68-7AB2-7FF1-E7F6FFD81693}"/>
              </a:ext>
            </a:extLst>
          </p:cNvPr>
          <p:cNvSpPr>
            <a:spLocks noGrp="1"/>
          </p:cNvSpPr>
          <p:nvPr>
            <p:ph type="body" idx="1"/>
          </p:nvPr>
        </p:nvSpPr>
        <p:spPr/>
        <p:txBody>
          <a:bodyPr>
            <a:normAutofit/>
          </a:bodyPr>
          <a:lstStyle/>
          <a:p>
            <a:r>
              <a:rPr lang="en-GB" sz="2800" kern="100" dirty="0">
                <a:effectLst/>
                <a:latin typeface="Aptos" panose="020B0004020202020204" pitchFamily="34" charset="0"/>
                <a:ea typeface="Aptos" panose="020B0004020202020204" pitchFamily="34" charset="0"/>
                <a:cs typeface="Times New Roman" panose="02020603050405020304" pitchFamily="18" charset="0"/>
              </a:rPr>
              <a:t>Enhancing CoC:</a:t>
            </a:r>
            <a:endParaRPr lang="en-US" sz="2800" dirty="0"/>
          </a:p>
        </p:txBody>
      </p:sp>
      <p:sp>
        <p:nvSpPr>
          <p:cNvPr id="3" name="Content Placeholder 2">
            <a:extLst>
              <a:ext uri="{FF2B5EF4-FFF2-40B4-BE49-F238E27FC236}">
                <a16:creationId xmlns:a16="http://schemas.microsoft.com/office/drawing/2014/main" id="{55B357FF-ADAB-D7FF-F299-71A37506E428}"/>
              </a:ext>
            </a:extLst>
          </p:cNvPr>
          <p:cNvSpPr>
            <a:spLocks noGrp="1"/>
          </p:cNvSpPr>
          <p:nvPr>
            <p:ph sz="half" idx="2"/>
          </p:nvPr>
        </p:nvSpPr>
        <p:spPr/>
        <p:txBody>
          <a:bodyPr>
            <a:normAutofit/>
          </a:bodyPr>
          <a:lstStyle/>
          <a:p>
            <a:pPr marL="342900" indent="-342900">
              <a:buAutoNum type="arabicPeriod"/>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Clear complaint mechanisms, </a:t>
            </a:r>
          </a:p>
          <a:p>
            <a:pPr marL="342900" indent="-342900">
              <a:buAutoNum type="arabicPeriod"/>
            </a:pPr>
            <a:r>
              <a:rPr lang="en-GB" sz="2400" kern="100" dirty="0">
                <a:latin typeface="Aptos" panose="020B0004020202020204" pitchFamily="34" charset="0"/>
                <a:ea typeface="Aptos" panose="020B0004020202020204" pitchFamily="34" charset="0"/>
                <a:cs typeface="Times New Roman" panose="02020603050405020304" pitchFamily="18" charset="0"/>
              </a:rPr>
              <a:t>C</a:t>
            </a:r>
            <a:r>
              <a:rPr lang="en-GB" sz="2400" kern="100" dirty="0">
                <a:effectLst/>
                <a:latin typeface="Aptos" panose="020B0004020202020204" pitchFamily="34" charset="0"/>
                <a:ea typeface="Aptos" panose="020B0004020202020204" pitchFamily="34" charset="0"/>
                <a:cs typeface="Times New Roman" panose="02020603050405020304" pitchFamily="18" charset="0"/>
              </a:rPr>
              <a:t>onsumer involvement, </a:t>
            </a:r>
          </a:p>
          <a:p>
            <a:pPr marL="342900" indent="-342900">
              <a:buAutoNum type="arabicPeriod"/>
            </a:pPr>
            <a:r>
              <a:rPr lang="en-GB" sz="2400" kern="100" dirty="0">
                <a:latin typeface="Aptos" panose="020B0004020202020204" pitchFamily="34" charset="0"/>
                <a:ea typeface="Aptos" panose="020B0004020202020204" pitchFamily="34" charset="0"/>
                <a:cs typeface="Times New Roman" panose="02020603050405020304" pitchFamily="18" charset="0"/>
              </a:rPr>
              <a:t>S</a:t>
            </a:r>
            <a:r>
              <a:rPr lang="en-GB" sz="2400" kern="100" dirty="0">
                <a:effectLst/>
                <a:latin typeface="Aptos" panose="020B0004020202020204" pitchFamily="34" charset="0"/>
                <a:ea typeface="Aptos" panose="020B0004020202020204" pitchFamily="34" charset="0"/>
                <a:cs typeface="Times New Roman" panose="02020603050405020304" pitchFamily="18" charset="0"/>
              </a:rPr>
              <a:t>tate-backing enforcement.</a:t>
            </a:r>
            <a:endParaRPr lang="en-SG"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 Placeholder 4">
            <a:extLst>
              <a:ext uri="{FF2B5EF4-FFF2-40B4-BE49-F238E27FC236}">
                <a16:creationId xmlns:a16="http://schemas.microsoft.com/office/drawing/2014/main" id="{69A30033-3993-51DB-CE6D-2E19ECC036DE}"/>
              </a:ext>
            </a:extLst>
          </p:cNvPr>
          <p:cNvSpPr>
            <a:spLocks noGrp="1"/>
          </p:cNvSpPr>
          <p:nvPr>
            <p:ph type="body" sz="quarter" idx="3"/>
          </p:nvPr>
        </p:nvSpPr>
        <p:spPr/>
        <p:txBody>
          <a:bodyPr>
            <a:normAutofit/>
          </a:bodyPr>
          <a:lstStyle/>
          <a:p>
            <a:r>
              <a:rPr lang="en-GB" sz="2800" dirty="0">
                <a:effectLst/>
                <a:latin typeface="Aptos" panose="020B0004020202020204" pitchFamily="34" charset="0"/>
                <a:ea typeface="Aptos" panose="020B0004020202020204" pitchFamily="34" charset="0"/>
                <a:cs typeface="Times New Roman" panose="02020603050405020304" pitchFamily="18" charset="0"/>
              </a:rPr>
              <a:t>Harmonization:</a:t>
            </a:r>
            <a:endParaRPr lang="en-US" sz="2800" dirty="0"/>
          </a:p>
        </p:txBody>
      </p:sp>
      <p:sp>
        <p:nvSpPr>
          <p:cNvPr id="6" name="Content Placeholder 5">
            <a:extLst>
              <a:ext uri="{FF2B5EF4-FFF2-40B4-BE49-F238E27FC236}">
                <a16:creationId xmlns:a16="http://schemas.microsoft.com/office/drawing/2014/main" id="{E4EDA7B6-E9BF-0635-A6EF-3776DB862A4C}"/>
              </a:ext>
            </a:extLst>
          </p:cNvPr>
          <p:cNvSpPr>
            <a:spLocks noGrp="1"/>
          </p:cNvSpPr>
          <p:nvPr>
            <p:ph sz="quarter" idx="4"/>
          </p:nvPr>
        </p:nvSpPr>
        <p:spPr/>
        <p:txBody>
          <a:bodyPr>
            <a:normAutofit/>
          </a:bodyPr>
          <a:lstStyle/>
          <a:p>
            <a:pPr marL="457200" indent="-457200">
              <a:buAutoNum type="arabicPeriod"/>
            </a:pPr>
            <a:r>
              <a:rPr lang="en-GB" sz="2400" dirty="0">
                <a:effectLst/>
                <a:latin typeface="Aptos" panose="020B0004020202020204" pitchFamily="34" charset="0"/>
                <a:ea typeface="Aptos" panose="020B0004020202020204" pitchFamily="34" charset="0"/>
                <a:cs typeface="Times New Roman" panose="02020603050405020304" pitchFamily="18" charset="0"/>
              </a:rPr>
              <a:t>Applying CoC to all industry players,</a:t>
            </a:r>
          </a:p>
          <a:p>
            <a:pPr marL="457200" indent="-457200">
              <a:buAutoNum type="arabicPeriod"/>
            </a:pPr>
            <a:r>
              <a:rPr lang="en-GB" sz="2400" dirty="0">
                <a:effectLst/>
                <a:latin typeface="Aptos" panose="020B0004020202020204" pitchFamily="34" charset="0"/>
                <a:ea typeface="Aptos" panose="020B0004020202020204" pitchFamily="34" charset="0"/>
                <a:cs typeface="Times New Roman" panose="02020603050405020304" pitchFamily="18" charset="0"/>
              </a:rPr>
              <a:t>Ensuring uniform standards across the EU</a:t>
            </a:r>
            <a:endParaRPr lang="en-US" sz="2400" dirty="0"/>
          </a:p>
          <a:p>
            <a:endParaRPr lang="en-US" sz="2400" dirty="0"/>
          </a:p>
        </p:txBody>
      </p:sp>
    </p:spTree>
    <p:extLst>
      <p:ext uri="{BB962C8B-B14F-4D97-AF65-F5344CB8AC3E}">
        <p14:creationId xmlns:p14="http://schemas.microsoft.com/office/powerpoint/2010/main" val="720123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BDE27-E2BF-0C94-9D42-581EAC0DCAA2}"/>
              </a:ext>
            </a:extLst>
          </p:cNvPr>
          <p:cNvSpPr>
            <a:spLocks noGrp="1"/>
          </p:cNvSpPr>
          <p:nvPr>
            <p:ph type="title"/>
          </p:nvPr>
        </p:nvSpPr>
        <p:spPr/>
        <p:txBody>
          <a:bodyPr/>
          <a:lstStyle/>
          <a:p>
            <a:r>
              <a:rPr lang="en-US" dirty="0"/>
              <a:t>Conclusion </a:t>
            </a:r>
          </a:p>
        </p:txBody>
      </p:sp>
      <p:graphicFrame>
        <p:nvGraphicFramePr>
          <p:cNvPr id="7" name="Content Placeholder 2">
            <a:extLst>
              <a:ext uri="{FF2B5EF4-FFF2-40B4-BE49-F238E27FC236}">
                <a16:creationId xmlns:a16="http://schemas.microsoft.com/office/drawing/2014/main" id="{C2C1A8D1-287C-C2D3-287C-E445246B3DA4}"/>
              </a:ext>
            </a:extLst>
          </p:cNvPr>
          <p:cNvGraphicFramePr>
            <a:graphicFrameLocks noGrp="1"/>
          </p:cNvGraphicFramePr>
          <p:nvPr>
            <p:ph idx="1"/>
            <p:extLst>
              <p:ext uri="{D42A27DB-BD31-4B8C-83A1-F6EECF244321}">
                <p14:modId xmlns:p14="http://schemas.microsoft.com/office/powerpoint/2010/main" val="1246441777"/>
              </p:ext>
            </p:extLst>
          </p:nvPr>
        </p:nvGraphicFramePr>
        <p:xfrm>
          <a:off x="3869268" y="864108"/>
          <a:ext cx="7315200" cy="512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38013860"/>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Frame</Template>
  <TotalTime>311</TotalTime>
  <Words>1252</Words>
  <Application>Microsoft Macintosh PowerPoint</Application>
  <PresentationFormat>Widescreen</PresentationFormat>
  <Paragraphs>96</Paragraphs>
  <Slides>14</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Aptos</vt:lpstr>
      <vt:lpstr>Corbel</vt:lpstr>
      <vt:lpstr>Wingdings 2</vt:lpstr>
      <vt:lpstr>Frame</vt:lpstr>
      <vt:lpstr>Regulating Abusive Informal Debt Collection via Codes of Conduct:</vt:lpstr>
      <vt:lpstr>Introduction</vt:lpstr>
      <vt:lpstr>Background on Codes of Conduct</vt:lpstr>
      <vt:lpstr>Codes of Conduct and the UCPD</vt:lpstr>
      <vt:lpstr>Debt Collection Industry in the EU</vt:lpstr>
      <vt:lpstr>Role of FENCA</vt:lpstr>
      <vt:lpstr>Prior data (2021, Pan-EU Study)</vt:lpstr>
      <vt:lpstr>Methodology</vt:lpstr>
      <vt:lpstr>Three tier analysis</vt:lpstr>
      <vt:lpstr>(General) Characteristics of Codes of Conduct</vt:lpstr>
      <vt:lpstr>Low Deterrence Illustration: Dutch Case Law:  - fines to the association and  - reprimand</vt:lpstr>
      <vt:lpstr>Findings from FENCA Members</vt:lpstr>
      <vt:lpstr>Policy  Recommendations</vt:lpstr>
      <vt:lpstr>Conclusion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Catalin Gabriel Stanescu</dc:creator>
  <cp:lastModifiedBy>Catalin Gabriel Stanescu</cp:lastModifiedBy>
  <cp:revision>8</cp:revision>
  <dcterms:created xsi:type="dcterms:W3CDTF">2024-09-13T07:27:50Z</dcterms:created>
  <dcterms:modified xsi:type="dcterms:W3CDTF">2024-09-13T13:11:19Z</dcterms:modified>
</cp:coreProperties>
</file>