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jZj1pX08o+hDr9aLR1jURkHlRV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524000" y="1122362"/>
            <a:ext cx="9144000" cy="3012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GB" sz="3600"/>
              <a:t>Preparing Consumer Law for </a:t>
            </a:r>
            <a:br>
              <a:rPr b="1" lang="en-GB" sz="3600"/>
            </a:br>
            <a:r>
              <a:rPr b="1" lang="en-GB" sz="3600"/>
              <a:t>AI-driven digital assistants</a:t>
            </a:r>
            <a:br>
              <a:rPr i="1" lang="en-GB" sz="3100"/>
            </a:br>
            <a:endParaRPr i="1" sz="2800"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524000" y="4246853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1" lang="en-GB"/>
              <a:t>Professor Christian Twigg-Flesner</a:t>
            </a:r>
            <a:r>
              <a:rPr lang="en-GB"/>
              <a:t> (University of Warwick)</a:t>
            </a:r>
            <a:endParaRPr i="1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Cambridge, 17 September 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title"/>
          </p:nvPr>
        </p:nvSpPr>
        <p:spPr>
          <a:xfrm>
            <a:off x="838200" y="365125"/>
            <a:ext cx="10515600" cy="811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en-GB" sz="3200"/>
              <a:t>Digital Assistants</a:t>
            </a:r>
            <a:r>
              <a:rPr lang="en-GB" sz="3200"/>
              <a:t> </a:t>
            </a:r>
            <a:endParaRPr/>
          </a:p>
        </p:txBody>
      </p:sp>
      <p:pic>
        <p:nvPicPr>
          <p:cNvPr descr="A black and white illustration of a shopping cart&#10;&#10;https://easy-peasy.ai/ai-image-generator/images/merchandising-system-icon-vector-illustration"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4479" y="1602882"/>
            <a:ext cx="1627131" cy="1599586"/>
          </a:xfrm>
          <a:prstGeom prst="ellipse">
            <a:avLst/>
          </a:prstGeom>
          <a:solidFill>
            <a:srgbClr val="BBD6EE"/>
          </a:solidFill>
          <a:ln cap="rnd" cmpd="sng" w="63500">
            <a:solidFill>
              <a:srgbClr val="BBD6EE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descr="Mobile Phone Icon Graphic by back1design1 · Creative Fabrica" id="96" name="Google Shape;96;p2"/>
          <p:cNvPicPr preferRelativeResize="0"/>
          <p:nvPr/>
        </p:nvPicPr>
        <p:blipFill rotWithShape="1">
          <a:blip r:embed="rId4">
            <a:alphaModFix/>
          </a:blip>
          <a:srcRect b="11042" l="28435" r="23031" t="0"/>
          <a:stretch/>
        </p:blipFill>
        <p:spPr>
          <a:xfrm>
            <a:off x="851321" y="4096762"/>
            <a:ext cx="1416724" cy="1346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 fridge - Free electronics icons" id="97" name="Google Shape;9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13557" y="3970462"/>
            <a:ext cx="2036360" cy="159958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/>
          <p:nvPr/>
        </p:nvSpPr>
        <p:spPr>
          <a:xfrm>
            <a:off x="3766242" y="2887538"/>
            <a:ext cx="2879002" cy="8118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BBD6EE"/>
          </a:solidFill>
          <a:ln cap="flat" cmpd="sng" w="127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8504770" y="929988"/>
            <a:ext cx="2082297" cy="811825"/>
          </a:xfrm>
          <a:prstGeom prst="roundRect">
            <a:avLst>
              <a:gd fmla="val 16667" name="adj"/>
            </a:avLst>
          </a:prstGeom>
          <a:solidFill>
            <a:srgbClr val="BBD6EE"/>
          </a:solidFill>
          <a:ln cap="flat" cmpd="sng" w="127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Search for Information</a:t>
            </a: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8522327" y="3021369"/>
            <a:ext cx="2082297" cy="811825"/>
          </a:xfrm>
          <a:prstGeom prst="roundRect">
            <a:avLst>
              <a:gd fmla="val 16667" name="adj"/>
            </a:avLst>
          </a:prstGeom>
          <a:solidFill>
            <a:srgbClr val="BBD6EE"/>
          </a:solidFill>
          <a:ln cap="flat" cmpd="sng" w="127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Arrange contract for specific item with DA chosen supplier</a:t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8522326" y="2029493"/>
            <a:ext cx="2082297" cy="811825"/>
          </a:xfrm>
          <a:prstGeom prst="roundRect">
            <a:avLst>
              <a:gd fmla="val 16667" name="adj"/>
            </a:avLst>
          </a:prstGeom>
          <a:solidFill>
            <a:srgbClr val="BBD6EE"/>
          </a:solidFill>
          <a:ln cap="flat" cmpd="sng" w="127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Arrange contract for specific item with one supplier</a:t>
            </a: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8522328" y="3992145"/>
            <a:ext cx="2082297" cy="811825"/>
          </a:xfrm>
          <a:prstGeom prst="roundRect">
            <a:avLst>
              <a:gd fmla="val 16667" name="adj"/>
            </a:avLst>
          </a:prstGeom>
          <a:solidFill>
            <a:srgbClr val="BBD6EE"/>
          </a:solidFill>
          <a:ln cap="flat" cmpd="sng" w="127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Arrange contract for various items with one supplier</a:t>
            </a: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8522328" y="5037836"/>
            <a:ext cx="2082297" cy="811825"/>
          </a:xfrm>
          <a:prstGeom prst="roundRect">
            <a:avLst>
              <a:gd fmla="val 16667" name="adj"/>
            </a:avLst>
          </a:prstGeom>
          <a:solidFill>
            <a:srgbClr val="BBD6EE"/>
          </a:solidFill>
          <a:ln cap="flat" cmpd="sng" w="127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Arrange contract for various items with DA chosen supplier</a:t>
            </a:r>
            <a:endParaRPr/>
          </a:p>
        </p:txBody>
      </p:sp>
      <p:cxnSp>
        <p:nvCxnSpPr>
          <p:cNvPr id="104" name="Google Shape;104;p2"/>
          <p:cNvCxnSpPr>
            <a:stCxn id="98" idx="3"/>
            <a:endCxn id="99" idx="1"/>
          </p:cNvCxnSpPr>
          <p:nvPr/>
        </p:nvCxnSpPr>
        <p:spPr>
          <a:xfrm flipH="1" rot="10800000">
            <a:off x="6645244" y="1335950"/>
            <a:ext cx="1859400" cy="1957500"/>
          </a:xfrm>
          <a:prstGeom prst="straightConnector1">
            <a:avLst/>
          </a:prstGeom>
          <a:noFill/>
          <a:ln cap="flat" cmpd="sng" w="508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5" name="Google Shape;105;p2"/>
          <p:cNvCxnSpPr>
            <a:stCxn id="98" idx="3"/>
            <a:endCxn id="101" idx="1"/>
          </p:cNvCxnSpPr>
          <p:nvPr/>
        </p:nvCxnSpPr>
        <p:spPr>
          <a:xfrm flipH="1" rot="10800000">
            <a:off x="6645244" y="2435450"/>
            <a:ext cx="1877100" cy="858000"/>
          </a:xfrm>
          <a:prstGeom prst="straightConnector1">
            <a:avLst/>
          </a:prstGeom>
          <a:noFill/>
          <a:ln cap="flat" cmpd="sng" w="508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6" name="Google Shape;106;p2"/>
          <p:cNvCxnSpPr>
            <a:stCxn id="98" idx="3"/>
            <a:endCxn id="100" idx="1"/>
          </p:cNvCxnSpPr>
          <p:nvPr/>
        </p:nvCxnSpPr>
        <p:spPr>
          <a:xfrm>
            <a:off x="6645244" y="3293450"/>
            <a:ext cx="1877100" cy="133800"/>
          </a:xfrm>
          <a:prstGeom prst="straightConnector1">
            <a:avLst/>
          </a:prstGeom>
          <a:noFill/>
          <a:ln cap="flat" cmpd="sng" w="508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7" name="Google Shape;107;p2"/>
          <p:cNvCxnSpPr>
            <a:stCxn id="98" idx="3"/>
            <a:endCxn id="102" idx="1"/>
          </p:cNvCxnSpPr>
          <p:nvPr/>
        </p:nvCxnSpPr>
        <p:spPr>
          <a:xfrm>
            <a:off x="6645244" y="3293450"/>
            <a:ext cx="1877100" cy="1104600"/>
          </a:xfrm>
          <a:prstGeom prst="straightConnector1">
            <a:avLst/>
          </a:prstGeom>
          <a:noFill/>
          <a:ln cap="flat" cmpd="sng" w="508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8" name="Google Shape;108;p2"/>
          <p:cNvCxnSpPr>
            <a:stCxn id="98" idx="3"/>
          </p:cNvCxnSpPr>
          <p:nvPr/>
        </p:nvCxnSpPr>
        <p:spPr>
          <a:xfrm>
            <a:off x="6645244" y="3293450"/>
            <a:ext cx="1859400" cy="2276700"/>
          </a:xfrm>
          <a:prstGeom prst="straightConnector1">
            <a:avLst/>
          </a:prstGeom>
          <a:noFill/>
          <a:ln cap="flat" cmpd="sng" w="508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3"/>
          <p:cNvGrpSpPr/>
          <p:nvPr/>
        </p:nvGrpSpPr>
        <p:grpSpPr>
          <a:xfrm>
            <a:off x="9137317" y="1087355"/>
            <a:ext cx="2653013" cy="3175126"/>
            <a:chOff x="9059613" y="1047654"/>
            <a:chExt cx="2653013" cy="3175126"/>
          </a:xfrm>
        </p:grpSpPr>
        <p:pic>
          <p:nvPicPr>
            <p:cNvPr descr="Los Iconos De Las Tiendas Y De Las Tiendas Fijaron En Estilo Plano Del  Diseño Ilustración del Vector - Ilustración de libro, icono: 56718492" id="114" name="Google Shape;114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59613" y="1047654"/>
              <a:ext cx="2635731" cy="28184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3"/>
            <p:cNvSpPr txBox="1"/>
            <p:nvPr/>
          </p:nvSpPr>
          <p:spPr>
            <a:xfrm>
              <a:off x="9076895" y="3576449"/>
              <a:ext cx="2635731" cy="64633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Sellers – contracting  parties  </a:t>
              </a:r>
              <a:endParaRPr b="0" i="1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3"/>
          <p:cNvSpPr/>
          <p:nvPr/>
        </p:nvSpPr>
        <p:spPr>
          <a:xfrm>
            <a:off x="6684576" y="2927426"/>
            <a:ext cx="2323467" cy="625987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2E75B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Contract 2</a:t>
            </a:r>
            <a:endParaRPr/>
          </a:p>
        </p:txBody>
      </p:sp>
      <p:sp>
        <p:nvSpPr>
          <p:cNvPr id="117" name="Google Shape;117;p3"/>
          <p:cNvSpPr/>
          <p:nvPr/>
        </p:nvSpPr>
        <p:spPr>
          <a:xfrm>
            <a:off x="6684576" y="1809758"/>
            <a:ext cx="2229767" cy="518845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9CC2E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Arranges</a:t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8" name="Google Shape;118;p3"/>
          <p:cNvGrpSpPr/>
          <p:nvPr/>
        </p:nvGrpSpPr>
        <p:grpSpPr>
          <a:xfrm>
            <a:off x="307240" y="1463228"/>
            <a:ext cx="1117157" cy="1211905"/>
            <a:chOff x="327318" y="1396967"/>
            <a:chExt cx="1352303" cy="1647283"/>
          </a:xfrm>
        </p:grpSpPr>
        <p:pic>
          <p:nvPicPr>
            <p:cNvPr descr="Vendedor telefónico - Iconos gratis de comunicaciones" id="119" name="Google Shape;119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1670" y="1396967"/>
              <a:ext cx="1277951" cy="1277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3"/>
            <p:cNvSpPr txBox="1"/>
            <p:nvPr/>
          </p:nvSpPr>
          <p:spPr>
            <a:xfrm>
              <a:off x="327318" y="2674918"/>
              <a:ext cx="135230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Provider</a:t>
              </a:r>
              <a:endParaRPr b="0" i="1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3"/>
          <p:cNvSpPr/>
          <p:nvPr/>
        </p:nvSpPr>
        <p:spPr>
          <a:xfrm>
            <a:off x="1424397" y="1756188"/>
            <a:ext cx="2174809" cy="625987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2E75B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Contract 1</a:t>
            </a:r>
            <a:endParaRPr/>
          </a:p>
        </p:txBody>
      </p:sp>
      <p:sp>
        <p:nvSpPr>
          <p:cNvPr id="122" name="Google Shape;122;p3"/>
          <p:cNvSpPr/>
          <p:nvPr/>
        </p:nvSpPr>
        <p:spPr>
          <a:xfrm>
            <a:off x="734499" y="4448410"/>
            <a:ext cx="2894620" cy="62598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Contract for the supply of a digital assistant</a:t>
            </a:r>
            <a:endParaRPr/>
          </a:p>
        </p:txBody>
      </p:sp>
      <p:sp>
        <p:nvSpPr>
          <p:cNvPr id="123" name="Google Shape;123;p3"/>
          <p:cNvSpPr/>
          <p:nvPr/>
        </p:nvSpPr>
        <p:spPr>
          <a:xfrm>
            <a:off x="7661602" y="4448411"/>
            <a:ext cx="2951430" cy="62598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Algorithmic Contract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931408" y="217547"/>
            <a:ext cx="97415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 Guiding Principles and Model Rules on Algorithmic Consumer Contracts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640080" y="5801627"/>
            <a:ext cx="11224260" cy="661912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‘Digital Assistant’ = an algorithmic system (including but not limited to AI systems) designed to take actions in respect of contractual relations, based on pre-set parameters, user inputs and data obtained from a range of sources.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ack and white illustration of a shopping cart&#10;&#10;https://easy-peasy.ai/ai-image-generator/images/merchandising-system-icon-vector-illustration" id="126" name="Google Shape;12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09767" y="1311146"/>
            <a:ext cx="1542180" cy="1516073"/>
          </a:xfrm>
          <a:prstGeom prst="ellipse">
            <a:avLst/>
          </a:prstGeom>
          <a:solidFill>
            <a:srgbClr val="BBD6EE"/>
          </a:solidFill>
          <a:ln cap="rnd" cmpd="sng" w="63500">
            <a:solidFill>
              <a:srgbClr val="BBD6EE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User with solid fill" id="127" name="Google Shape;12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4291" y="2857956"/>
            <a:ext cx="1081359" cy="108135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 txBox="1"/>
          <p:nvPr/>
        </p:nvSpPr>
        <p:spPr>
          <a:xfrm>
            <a:off x="4738095" y="3778707"/>
            <a:ext cx="12137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Consumer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"/>
          <p:cNvSpPr txBox="1"/>
          <p:nvPr>
            <p:ph type="title"/>
          </p:nvPr>
        </p:nvSpPr>
        <p:spPr>
          <a:xfrm>
            <a:off x="838200" y="144462"/>
            <a:ext cx="10515600" cy="1149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GB" sz="3600"/>
              <a:t>ELI Model Rules on Algorithmic Consumer Contracts</a:t>
            </a:r>
            <a:endParaRPr/>
          </a:p>
        </p:txBody>
      </p:sp>
      <p:sp>
        <p:nvSpPr>
          <p:cNvPr id="134" name="Google Shape;134;p4"/>
          <p:cNvSpPr/>
          <p:nvPr/>
        </p:nvSpPr>
        <p:spPr>
          <a:xfrm>
            <a:off x="1386840" y="2186940"/>
            <a:ext cx="2606040" cy="1149350"/>
          </a:xfrm>
          <a:prstGeom prst="flowChartAlternateProcess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Design Requirements for Digital Assistants</a:t>
            </a:r>
            <a:endParaRPr/>
          </a:p>
        </p:txBody>
      </p:sp>
      <p:sp>
        <p:nvSpPr>
          <p:cNvPr id="135" name="Google Shape;135;p4"/>
          <p:cNvSpPr/>
          <p:nvPr/>
        </p:nvSpPr>
        <p:spPr>
          <a:xfrm>
            <a:off x="4825365" y="2186940"/>
            <a:ext cx="2606040" cy="1149350"/>
          </a:xfrm>
          <a:prstGeom prst="flowChartAlternateProcess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Contracts for the Supply of Digital Assistants</a:t>
            </a:r>
            <a:endParaRPr/>
          </a:p>
        </p:txBody>
      </p:sp>
      <p:sp>
        <p:nvSpPr>
          <p:cNvPr id="136" name="Google Shape;136;p4"/>
          <p:cNvSpPr/>
          <p:nvPr/>
        </p:nvSpPr>
        <p:spPr>
          <a:xfrm>
            <a:off x="8328660" y="2186940"/>
            <a:ext cx="2606040" cy="1149350"/>
          </a:xfrm>
          <a:prstGeom prst="flowChartAlternateProcess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Algorithmic Contracts</a:t>
            </a:r>
            <a:endParaRPr/>
          </a:p>
        </p:txBody>
      </p:sp>
      <p:sp>
        <p:nvSpPr>
          <p:cNvPr id="137" name="Google Shape;137;p4"/>
          <p:cNvSpPr/>
          <p:nvPr/>
        </p:nvSpPr>
        <p:spPr>
          <a:xfrm>
            <a:off x="4164330" y="2548255"/>
            <a:ext cx="457200" cy="426720"/>
          </a:xfrm>
          <a:prstGeom prst="mathPlus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7635240" y="2548255"/>
            <a:ext cx="457200" cy="426720"/>
          </a:xfrm>
          <a:prstGeom prst="mathPlus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4930139" y="3611880"/>
            <a:ext cx="250126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“…any contract under which a digital assistant is supplied”</a:t>
            </a:r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8433435" y="3611880"/>
            <a:ext cx="2501265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 contract where one or both parties utilise a digital assistant to automate any action or decision aimed at the conclusion or performance of the contract”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 txBox="1"/>
          <p:nvPr>
            <p:ph type="title"/>
          </p:nvPr>
        </p:nvSpPr>
        <p:spPr>
          <a:xfrm>
            <a:off x="838200" y="365125"/>
            <a:ext cx="10515600" cy="739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1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Design Requirements for Digital Assistants</a:t>
            </a:r>
            <a:endParaRPr/>
          </a:p>
        </p:txBody>
      </p:sp>
      <p:grpSp>
        <p:nvGrpSpPr>
          <p:cNvPr id="146" name="Google Shape;146;p5"/>
          <p:cNvGrpSpPr/>
          <p:nvPr/>
        </p:nvGrpSpPr>
        <p:grpSpPr>
          <a:xfrm>
            <a:off x="1523677" y="1104900"/>
            <a:ext cx="8067685" cy="5170592"/>
            <a:chOff x="2217" y="0"/>
            <a:chExt cx="8067685" cy="5170592"/>
          </a:xfrm>
        </p:grpSpPr>
        <p:sp>
          <p:nvSpPr>
            <p:cNvPr id="147" name="Google Shape;147;p5"/>
            <p:cNvSpPr/>
            <p:nvPr/>
          </p:nvSpPr>
          <p:spPr>
            <a:xfrm>
              <a:off x="605408" y="0"/>
              <a:ext cx="6861302" cy="5170592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2217" y="1551177"/>
              <a:ext cx="1290829" cy="206823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5"/>
            <p:cNvSpPr txBox="1"/>
            <p:nvPr/>
          </p:nvSpPr>
          <p:spPr>
            <a:xfrm>
              <a:off x="65230" y="1614190"/>
              <a:ext cx="1164803" cy="1942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GB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Select and Modify Parameters</a:t>
              </a: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357588" y="1551177"/>
              <a:ext cx="1290829" cy="206823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 txBox="1"/>
            <p:nvPr/>
          </p:nvSpPr>
          <p:spPr>
            <a:xfrm>
              <a:off x="1420601" y="1614190"/>
              <a:ext cx="1164803" cy="1942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GB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Stop conclusion of a contract</a:t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2712959" y="1551177"/>
              <a:ext cx="1290829" cy="206823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5"/>
            <p:cNvSpPr txBox="1"/>
            <p:nvPr/>
          </p:nvSpPr>
          <p:spPr>
            <a:xfrm>
              <a:off x="2775972" y="1614190"/>
              <a:ext cx="1164803" cy="1942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GB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Temporary or permanent deactivation</a:t>
              </a: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4068330" y="1551177"/>
              <a:ext cx="1290829" cy="206823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 txBox="1"/>
            <p:nvPr/>
          </p:nvSpPr>
          <p:spPr>
            <a:xfrm>
              <a:off x="4131343" y="1614190"/>
              <a:ext cx="1164803" cy="1942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GB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Disclosure of use</a:t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5423701" y="1551177"/>
              <a:ext cx="1290829" cy="206823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5"/>
            <p:cNvSpPr txBox="1"/>
            <p:nvPr/>
          </p:nvSpPr>
          <p:spPr>
            <a:xfrm>
              <a:off x="5486714" y="1614190"/>
              <a:ext cx="1164803" cy="1942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GB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Non-manipulation of consumers</a:t>
              </a: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6779073" y="1551177"/>
              <a:ext cx="1290829" cy="206823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5"/>
            <p:cNvSpPr txBox="1"/>
            <p:nvPr/>
          </p:nvSpPr>
          <p:spPr>
            <a:xfrm>
              <a:off x="6842086" y="1614190"/>
              <a:ext cx="1164803" cy="1942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en-GB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Documentation of decision-making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 txBox="1"/>
          <p:nvPr>
            <p:ph type="title"/>
          </p:nvPr>
        </p:nvSpPr>
        <p:spPr>
          <a:xfrm>
            <a:off x="838200" y="365125"/>
            <a:ext cx="10515600" cy="556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GB" sz="3600"/>
              <a:t>Contracts for the supply of a digital assistant</a:t>
            </a:r>
            <a:endParaRPr/>
          </a:p>
        </p:txBody>
      </p:sp>
      <p:sp>
        <p:nvSpPr>
          <p:cNvPr id="165" name="Google Shape;165;p6"/>
          <p:cNvSpPr/>
          <p:nvPr/>
        </p:nvSpPr>
        <p:spPr>
          <a:xfrm>
            <a:off x="197667" y="1225511"/>
            <a:ext cx="2155008" cy="499431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Specific pre-contractual information duties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Parameters (default settings, extent of consumer control);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Preferential treatment of certain businesses,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Ability to suspend/ deactivate,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Functionality to stop conclusion of contracts;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Contracts between consumer and businesses only</a:t>
            </a:r>
            <a:endParaRPr/>
          </a:p>
        </p:txBody>
      </p:sp>
      <p:sp>
        <p:nvSpPr>
          <p:cNvPr id="166" name="Google Shape;166;p6"/>
          <p:cNvSpPr/>
          <p:nvPr/>
        </p:nvSpPr>
        <p:spPr>
          <a:xfrm>
            <a:off x="2568213" y="1217593"/>
            <a:ext cx="2155008" cy="500223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Conflict of interest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Disclosure rule to alert consumer separately about conflict before conclusion of supply contract</a:t>
            </a:r>
            <a:endParaRPr/>
          </a:p>
        </p:txBody>
      </p:sp>
      <p:sp>
        <p:nvSpPr>
          <p:cNvPr id="167" name="Google Shape;167;p6"/>
          <p:cNvSpPr/>
          <p:nvPr/>
        </p:nvSpPr>
        <p:spPr>
          <a:xfrm>
            <a:off x="5018496" y="1217593"/>
            <a:ext cx="2155008" cy="500223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Right to deactivate digital assistant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Temporarily/ permanently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Without additional charges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 reactivation, then current terms apply to provision of digital assistant</a:t>
            </a:r>
            <a:endParaRPr/>
          </a:p>
        </p:txBody>
      </p:sp>
      <p:sp>
        <p:nvSpPr>
          <p:cNvPr id="168" name="Google Shape;168;p6"/>
          <p:cNvSpPr/>
          <p:nvPr/>
        </p:nvSpPr>
        <p:spPr>
          <a:xfrm>
            <a:off x="7356883" y="1225511"/>
            <a:ext cx="2155008" cy="500223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Conformity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Additional requirement to comply with all the design requirements;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General test that actions must not deviate from those consumer could reasonably expect</a:t>
            </a:r>
            <a:endParaRPr/>
          </a:p>
        </p:txBody>
      </p:sp>
      <p:sp>
        <p:nvSpPr>
          <p:cNvPr id="169" name="Google Shape;169;p6"/>
          <p:cNvSpPr/>
          <p:nvPr/>
        </p:nvSpPr>
        <p:spPr>
          <a:xfrm>
            <a:off x="9783354" y="1217593"/>
            <a:ext cx="2155008" cy="500223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Liability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Supplier liable for non-conformity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Obligation to pay damages for any losses incurred by consumer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 txBox="1"/>
          <p:nvPr>
            <p:ph type="title"/>
          </p:nvPr>
        </p:nvSpPr>
        <p:spPr>
          <a:xfrm>
            <a:off x="838200" y="365125"/>
            <a:ext cx="10515600" cy="6178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GB" sz="3600"/>
              <a:t>Algorithmic Contracts</a:t>
            </a:r>
            <a:endParaRPr/>
          </a:p>
        </p:txBody>
      </p:sp>
      <p:sp>
        <p:nvSpPr>
          <p:cNvPr id="175" name="Google Shape;175;p7"/>
          <p:cNvSpPr/>
          <p:nvPr/>
        </p:nvSpPr>
        <p:spPr>
          <a:xfrm>
            <a:off x="197667" y="1217593"/>
            <a:ext cx="2155008" cy="181069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Legal recognition of contracts concluded through DA</a:t>
            </a:r>
            <a:endParaRPr/>
          </a:p>
        </p:txBody>
      </p:sp>
      <p:sp>
        <p:nvSpPr>
          <p:cNvPr id="176" name="Google Shape;176;p7"/>
          <p:cNvSpPr/>
          <p:nvPr/>
        </p:nvSpPr>
        <p:spPr>
          <a:xfrm>
            <a:off x="2604568" y="1192974"/>
            <a:ext cx="2081732" cy="181069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Application of consumer law where contracts concluded through DA</a:t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>
            <a:off x="4938193" y="1192973"/>
            <a:ext cx="2151333" cy="181069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Duty to disclose digital assistant (for both parties) at the start of interaction</a:t>
            </a:r>
            <a:endParaRPr/>
          </a:p>
        </p:txBody>
      </p:sp>
      <p:sp>
        <p:nvSpPr>
          <p:cNvPr id="178" name="Google Shape;178;p7"/>
          <p:cNvSpPr/>
          <p:nvPr/>
        </p:nvSpPr>
        <p:spPr>
          <a:xfrm>
            <a:off x="7341419" y="1192973"/>
            <a:ext cx="2001194" cy="181069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Pre-contractual information to be given in machine-readable format</a:t>
            </a:r>
            <a:endParaRPr/>
          </a:p>
        </p:txBody>
      </p:sp>
      <p:sp>
        <p:nvSpPr>
          <p:cNvPr id="179" name="Google Shape;179;p7"/>
          <p:cNvSpPr/>
          <p:nvPr/>
        </p:nvSpPr>
        <p:spPr>
          <a:xfrm>
            <a:off x="3423718" y="3429000"/>
            <a:ext cx="4335950" cy="279321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Attribution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All actions of DA attributed to person using it for their contractual relations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Actions of DA which deviate from those reasonably expected by consumer, caused by operation of adaptive functionality or external factors, have no legal effect and not biding on consumer.</a:t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9587432" y="1192973"/>
            <a:ext cx="2001194" cy="181069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Consumer bound by actions of DA if right to stop conclusion not exercised</a:t>
            </a:r>
            <a:endParaRPr/>
          </a:p>
        </p:txBody>
      </p:sp>
      <p:sp>
        <p:nvSpPr>
          <p:cNvPr id="181" name="Google Shape;181;p7"/>
          <p:cNvSpPr/>
          <p:nvPr/>
        </p:nvSpPr>
        <p:spPr>
          <a:xfrm>
            <a:off x="9307152" y="4556066"/>
            <a:ext cx="2281474" cy="181069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Supplier of DA liable for losses incurred as result of non-attribution</a:t>
            </a:r>
            <a:endParaRPr/>
          </a:p>
        </p:txBody>
      </p:sp>
      <p:sp>
        <p:nvSpPr>
          <p:cNvPr id="182" name="Google Shape;182;p7"/>
          <p:cNvSpPr/>
          <p:nvPr/>
        </p:nvSpPr>
        <p:spPr>
          <a:xfrm>
            <a:off x="7942860" y="5149158"/>
            <a:ext cx="1181100" cy="40722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 txBox="1"/>
          <p:nvPr>
            <p:ph type="ctrTitle"/>
          </p:nvPr>
        </p:nvSpPr>
        <p:spPr>
          <a:xfrm>
            <a:off x="1524000" y="1122362"/>
            <a:ext cx="9144000" cy="3012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GB" sz="3600"/>
              <a:t>Preparing Consumer Law for </a:t>
            </a:r>
            <a:br>
              <a:rPr b="1" lang="en-GB" sz="3600"/>
            </a:br>
            <a:r>
              <a:rPr b="1" lang="en-GB" sz="3600"/>
              <a:t>AI-driven digital assistants</a:t>
            </a:r>
            <a:br>
              <a:rPr i="1" lang="en-GB" sz="3100"/>
            </a:br>
            <a:endParaRPr i="1" sz="2800"/>
          </a:p>
        </p:txBody>
      </p:sp>
      <p:sp>
        <p:nvSpPr>
          <p:cNvPr id="188" name="Google Shape;188;p8"/>
          <p:cNvSpPr txBox="1"/>
          <p:nvPr>
            <p:ph idx="1" type="subTitle"/>
          </p:nvPr>
        </p:nvSpPr>
        <p:spPr>
          <a:xfrm>
            <a:off x="1524000" y="4246853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1" lang="en-GB"/>
              <a:t>Professor Christian Twigg-Flesner</a:t>
            </a:r>
            <a:r>
              <a:rPr lang="en-GB"/>
              <a:t> (University of Warwick)</a:t>
            </a:r>
            <a:endParaRPr i="1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Cambridge, 17 September 2024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2022-08-30T10:58:21Z</dcterms:created>
  <dc:creator>Christian Twigg-Flesner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0x01010056BFD511A48BAB42B828C96994F46AF6</vt:lpwstr>
  </property>
</Properties>
</file>