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57" r:id="rId3"/>
    <p:sldId id="305" r:id="rId4"/>
    <p:sldId id="306" r:id="rId5"/>
    <p:sldId id="307" r:id="rId6"/>
    <p:sldId id="308" r:id="rId7"/>
    <p:sldId id="309" r:id="rId8"/>
    <p:sldId id="310" r:id="rId9"/>
    <p:sldId id="281" r:id="rId10"/>
    <p:sldId id="284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04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79"/>
    <p:restoredTop sz="94726"/>
  </p:normalViewPr>
  <p:slideViewPr>
    <p:cSldViewPr snapToGrid="0">
      <p:cViewPr varScale="1">
        <p:scale>
          <a:sx n="105" d="100"/>
          <a:sy n="105" d="100"/>
        </p:scale>
        <p:origin x="20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66082A-0E4A-E07D-63D1-E1718DE2E1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C44A2DF-158B-E3A1-2AEF-309B37A14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C13902-C60F-493A-673D-549350E55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D942D2-5648-F182-6EC2-749FACA88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9B82CB-69E3-6CAF-0958-66B5ABF7E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868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3FB80-9241-8D10-CC86-4F569DC5F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0E5B68-624C-0F9A-0D74-E31C92590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E93792-E6C3-9580-767E-0A49E7BE2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BE86C4-6DCE-49F6-9488-3252587AC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6256F4-A0DF-1C03-A3E0-89AD723D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87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1A23A2-B294-60BA-4DA8-AA5734CA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E70910-9BB8-1D4E-D20F-3150654B4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D8B99C-9F21-9651-859E-89944FF0C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91A003-7BD9-1DA2-4289-8E24F77C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3C2E4B-9801-BFBA-6263-B170D8190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533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C9B0F-D172-8BD7-AA09-FCA79F14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04D8B6-9A35-9851-C234-524E36D39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695B43-C39F-B2BA-3043-664EEAEFB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7542C4-D3F8-7711-58A1-523CEACF4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62125D-33BA-2C6E-D710-F7804C949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0815351-D768-398F-AE6C-089683C8E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9297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D37DE-1977-1686-7A06-6523EBB71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D0B1D1-75B7-67E1-7C4F-9DE12D7F7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59546E-A6AA-64C0-DC33-EA753124E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C8CCF7C-FBBA-DFA0-78C3-B5E1B8943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63336B5-FFF0-BD4A-AF3A-65C925A64D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E18547E-969F-7C04-5F2E-3AED3235F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9186991-0941-42F4-7FC2-684D2D90A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A326807-C7C9-2B82-807B-0B61318B5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702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FF9A80-4944-32DF-D2F0-BF18645A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3D06268-C9F2-9FA2-A9CA-12AA28AC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36F01B5-91CC-A2CB-B584-562FAF98A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98EA29-4C5F-B05F-79B7-367FCC5BD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122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250ADFA-5D7A-6301-5B0C-F73313B91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70148E9-A00A-E82A-F1D3-E5776598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A0310C-59AA-883B-BBFC-FF909690E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983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554144-353E-F0FE-F286-A8F9DDBDE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75F039-F85B-54FA-5169-95AACFE69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4C76BB6-AB1A-4E1E-A65B-2EEADC5D2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3D3384-B55A-91A1-242C-8416D0584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99E2B7-9404-AA49-3B85-70A84C9C0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C926B2-4341-0C5A-3E6E-61FE6802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73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8FEF9A-9BED-65BA-3D7C-5CD0525A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E3D66A4-78DE-6314-27B8-EAD701C5E7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280235A-C1E7-80CF-2BCF-FBD701A15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BE5553-5C04-473B-A44C-697EDF41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4013A2D-445F-DDD0-963B-9DAB05588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60A65A-99F0-0217-974A-42DFA1B53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8556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69B6A-AE0D-E06C-5061-5E2AD7E6F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42743F-7E64-8815-9700-141976A7B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36F671-4006-1A70-805A-8A5FA1BB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479EC7-DBCB-6AC4-9544-BAD5D5D2E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B432B8-2DB5-CB3B-6DBB-9EA080DB9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14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2A6EAE5-C474-8EFF-B7E9-5C5C6B83C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4F95BF3-EDD0-33E0-25C4-6C6FAA07A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C6EEDD-E8CD-91F5-B53E-3E90E889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912F0E-A6D1-1813-37B2-CA0E294E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6EA900-B9D0-9164-84EE-D5397634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65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E75BADA-2543-C4A0-8068-592072677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F0BB03-FA1F-5725-59E8-45AB71604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D5C683-BDEA-D797-8D43-B8C777A5C3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49A77-C515-7E45-A4DF-B64353F59509}" type="datetimeFigureOut">
              <a:rPr lang="de-DE" smtClean="0"/>
              <a:t>16.09.24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7AC512-DDEF-E568-3DDA-FAB069002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DA6EF2-996C-D429-C656-A415ECEDA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CAD3D-5436-824C-A9F0-1DDFE81123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5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A240C1D-BD9F-52C8-16AF-768CF94B8D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"/>
            <a:ext cx="5143500" cy="68594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D1C5241F-6810-E6D8-C43A-F6299F4E9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6662" y="2130750"/>
            <a:ext cx="4566554" cy="2387600"/>
          </a:xfrm>
        </p:spPr>
        <p:txBody>
          <a:bodyPr>
            <a:noAutofit/>
          </a:bodyPr>
          <a:lstStyle/>
          <a:p>
            <a:pPr algn="r"/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Protecting</a:t>
            </a:r>
            <a:b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Consumers</a:t>
            </a:r>
            <a:b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sz="4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b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Subscription Economy</a:t>
            </a:r>
            <a:br>
              <a:rPr lang="de-DE" sz="4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4200" dirty="0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26CEE7A6-7600-60EB-2853-A14C5B677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7530" y="4518350"/>
            <a:ext cx="4125686" cy="1931218"/>
          </a:xfrm>
        </p:spPr>
        <p:txBody>
          <a:bodyPr>
            <a:normAutofit/>
          </a:bodyPr>
          <a:lstStyle/>
          <a:p>
            <a:pPr algn="r"/>
            <a:r>
              <a:rPr lang="de-DE" sz="1800" b="1" dirty="0">
                <a:latin typeface="Arial" panose="020B0604020202020204" pitchFamily="34" charset="0"/>
                <a:cs typeface="Arial" panose="020B0604020202020204" pitchFamily="34" charset="0"/>
              </a:rPr>
              <a:t>Prof. Dr. Christoph Busch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de-DE" sz="1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Osnabrück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&amp; Yale ISP</a:t>
            </a:r>
          </a:p>
        </p:txBody>
      </p:sp>
    </p:spTree>
    <p:extLst>
      <p:ext uri="{BB962C8B-B14F-4D97-AF65-F5344CB8AC3E}">
        <p14:creationId xmlns:p14="http://schemas.microsoft.com/office/powerpoint/2010/main" val="2726955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7215A-F4D6-E079-3925-6C75A2FA1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4559"/>
            <a:ext cx="10515600" cy="3982403"/>
          </a:xfrm>
        </p:spPr>
        <p:txBody>
          <a:bodyPr/>
          <a:lstStyle/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Mapping the subscription economy</a:t>
            </a:r>
          </a:p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Regulatory approaches to subscription models</a:t>
            </a:r>
          </a:p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Policy recommendations</a:t>
            </a:r>
          </a:p>
          <a:p>
            <a:pPr marL="355600" indent="-355600">
              <a:buFont typeface="Wingdings" pitchFamily="2" charset="2"/>
              <a:buChar char="§"/>
            </a:pPr>
            <a:endParaRPr lang="en-AU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18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808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Variety of different business models</a:t>
            </a:r>
            <a:b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with different risk profiles</a:t>
            </a: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Different categories of products and services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Different consumption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Different pricing and billing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Different distribution channels</a:t>
            </a:r>
          </a:p>
          <a:p>
            <a:pPr>
              <a:buFont typeface="Wingdings" pitchFamily="2" charset="2"/>
              <a:buChar char="§"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2CB479F-7078-9655-E5CB-89737C31F9EE}"/>
              </a:ext>
            </a:extLst>
          </p:cNvPr>
          <p:cNvSpPr/>
          <p:nvPr/>
        </p:nvSpPr>
        <p:spPr>
          <a:xfrm>
            <a:off x="7531305" y="3368040"/>
            <a:ext cx="4230624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Inertia</a:t>
            </a: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quo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Overconfidence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Inattention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96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808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Variety of different business models</a:t>
            </a:r>
            <a:b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with different risk profiles</a:t>
            </a: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Different categories of products and services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consumption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pricing and billing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distribution channels</a:t>
            </a:r>
          </a:p>
          <a:p>
            <a:pPr>
              <a:buFont typeface="Wingdings" pitchFamily="2" charset="2"/>
              <a:buChar char="§"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231DD6C2-B5C7-3580-DD9D-02253D21D4FE}"/>
              </a:ext>
            </a:extLst>
          </p:cNvPr>
          <p:cNvSpPr/>
          <p:nvPr/>
        </p:nvSpPr>
        <p:spPr>
          <a:xfrm>
            <a:off x="7531305" y="3368040"/>
            <a:ext cx="4230624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goods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Product-service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bundles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447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808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Variety of different business models</a:t>
            </a:r>
            <a:b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with different risk profiles</a:t>
            </a: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categories of products and services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Different consumption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pricing and billing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distribution channels</a:t>
            </a:r>
          </a:p>
          <a:p>
            <a:pPr>
              <a:buFont typeface="Wingdings" pitchFamily="2" charset="2"/>
              <a:buChar char="§"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231DD6C2-B5C7-3580-DD9D-02253D21D4FE}"/>
              </a:ext>
            </a:extLst>
          </p:cNvPr>
          <p:cNvSpPr/>
          <p:nvPr/>
        </p:nvSpPr>
        <p:spPr>
          <a:xfrm>
            <a:off x="7531305" y="3368040"/>
            <a:ext cx="4230624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Replenishment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Curation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21307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808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Variety of different business models</a:t>
            </a:r>
            <a:b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with different risk profiles</a:t>
            </a: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categories of products and services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consumption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Different pricing and billing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distribution channels</a:t>
            </a:r>
          </a:p>
          <a:p>
            <a:pPr>
              <a:buFont typeface="Wingdings" pitchFamily="2" charset="2"/>
              <a:buChar char="§"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231DD6C2-B5C7-3580-DD9D-02253D21D4FE}"/>
              </a:ext>
            </a:extLst>
          </p:cNvPr>
          <p:cNvSpPr/>
          <p:nvPr/>
        </p:nvSpPr>
        <p:spPr>
          <a:xfrm>
            <a:off x="7531305" y="3368040"/>
            <a:ext cx="4230624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Flat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Usage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Freemium</a:t>
            </a: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Prepaid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subscriptions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renewal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intervals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761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808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Variety of different business models</a:t>
            </a:r>
            <a:b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with different risk profiles</a:t>
            </a: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categories of products and services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consumption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pricing and billing patterns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Different distribution channels</a:t>
            </a:r>
          </a:p>
          <a:p>
            <a:pPr>
              <a:buFont typeface="Wingdings" pitchFamily="2" charset="2"/>
              <a:buChar char="§"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231DD6C2-B5C7-3580-DD9D-02253D21D4FE}"/>
              </a:ext>
            </a:extLst>
          </p:cNvPr>
          <p:cNvSpPr/>
          <p:nvPr/>
        </p:nvSpPr>
        <p:spPr>
          <a:xfrm>
            <a:off x="7531305" y="3380232"/>
            <a:ext cx="4230624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Direct-to-consumer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Platforms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stores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83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7215A-F4D6-E079-3925-6C75A2FA1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4559"/>
            <a:ext cx="10515600" cy="3982403"/>
          </a:xfrm>
        </p:spPr>
        <p:txBody>
          <a:bodyPr/>
          <a:lstStyle/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the subscription economy</a:t>
            </a:r>
          </a:p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Regulatory approaches to subscription models</a:t>
            </a:r>
          </a:p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recommendations</a:t>
            </a:r>
          </a:p>
          <a:p>
            <a:pPr marL="355600" indent="-355600">
              <a:buFont typeface="Wingdings" pitchFamily="2" charset="2"/>
              <a:buChar char="§"/>
            </a:pPr>
            <a:endParaRPr lang="en-AU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06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Overview of recent regulatory activities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France: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Bouton </a:t>
            </a:r>
            <a:r>
              <a:rPr lang="en-AU" sz="2200" dirty="0" err="1">
                <a:latin typeface="Arial" panose="020B0604020202020204" pitchFamily="34" charset="0"/>
                <a:cs typeface="Arial" panose="020B0604020202020204" pitchFamily="34" charset="0"/>
              </a:rPr>
              <a:t>résiliation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 (Art. 215-1-1 Code cons.)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Germany: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Reform of rules on auto-renewal and cancellation</a:t>
            </a:r>
            <a:b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(§ 309 No. 9 BGB), Cancellation button (§ 312k BGB)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Italy: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Reform of Consumer Protection Code (Law n. 214/2023)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United Kingdom: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Recent enforcement activities by CMA,</a:t>
            </a:r>
            <a:b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Digital Markets, Competition and Consumers Act 2024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United States: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Pending review of the FTC‘s Negative Option Rule,</a:t>
            </a:r>
            <a:b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CFPB Guidance on Unlawful Negative Option Marketing Practices,</a:t>
            </a:r>
            <a:b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Revision of State Auto-Renewal Laws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European Union: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Fitness Check of Consumer Law on Digital Fairness,</a:t>
            </a:r>
            <a:b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Digital Services Act (Art. 25), Digital Markets Act (Art. 6(13))</a:t>
            </a: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82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9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  <a:endParaRPr lang="en-AU" sz="2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601B553F-62FC-05AE-32F5-C55C9702DB38}"/>
              </a:ext>
            </a:extLst>
          </p:cNvPr>
          <p:cNvSpPr/>
          <p:nvPr/>
        </p:nvSpPr>
        <p:spPr>
          <a:xfrm>
            <a:off x="7339584" y="2868168"/>
            <a:ext cx="4617417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cancellation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etc.</a:t>
            </a:r>
          </a:p>
          <a:p>
            <a:pPr marL="600075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pre-contractual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inertia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inattention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60820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  <a:endParaRPr lang="en-AU" sz="2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AACBD7F-BC76-5D5E-6439-C7538FF58856}"/>
              </a:ext>
            </a:extLst>
          </p:cNvPr>
          <p:cNvSpPr/>
          <p:nvPr/>
        </p:nvSpPr>
        <p:spPr>
          <a:xfrm>
            <a:off x="7339584" y="2868168"/>
            <a:ext cx="4617417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trials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600075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buFont typeface="Wingdings" pitchFamily="2" charset="2"/>
              <a:buChar char="§"/>
            </a:pP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end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trial</a:t>
            </a:r>
          </a:p>
          <a:p>
            <a:pPr marL="600075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buFont typeface="Wingdings" pitchFamily="2" charset="2"/>
              <a:buChar char="§"/>
            </a:pP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CJEU, 4.12.2023, C-565-/22, </a:t>
            </a:r>
            <a:r>
              <a:rPr lang="de-DE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Sofatutor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withdrawal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expiration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trial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94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  <a:endParaRPr lang="en-AU" sz="2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AACBD7F-BC76-5D5E-6439-C7538FF58856}"/>
              </a:ext>
            </a:extLst>
          </p:cNvPr>
          <p:cNvSpPr/>
          <p:nvPr/>
        </p:nvSpPr>
        <p:spPr>
          <a:xfrm>
            <a:off x="7339584" y="2868168"/>
            <a:ext cx="4617417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0075" indent="-285750">
              <a:buFont typeface="Wingdings" pitchFamily="2" charset="2"/>
              <a:buChar char="§"/>
            </a:pP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Restrictions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initial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(12-24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00075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indent="-285750">
              <a:buFont typeface="Wingdings" pitchFamily="2" charset="2"/>
              <a:buChar char="§"/>
            </a:pP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subscriptions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renewal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indefinited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cancellation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027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  <a:endParaRPr lang="en-AU" sz="2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AACBD7F-BC76-5D5E-6439-C7538FF58856}"/>
              </a:ext>
            </a:extLst>
          </p:cNvPr>
          <p:cNvSpPr/>
          <p:nvPr/>
        </p:nvSpPr>
        <p:spPr>
          <a:xfrm>
            <a:off x="7339584" y="2868168"/>
            <a:ext cx="4617417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relevant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digital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subscriptions</a:t>
            </a:r>
            <a:endParaRPr lang="de-D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neither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</a:t>
            </a:r>
            <a:endParaRPr lang="de-D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75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AACBD7F-BC76-5D5E-6439-C7538FF58856}"/>
              </a:ext>
            </a:extLst>
          </p:cNvPr>
          <p:cNvSpPr/>
          <p:nvPr/>
        </p:nvSpPr>
        <p:spPr>
          <a:xfrm>
            <a:off x="7339584" y="2868168"/>
            <a:ext cx="4617417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DMCCA 2024:</a:t>
            </a:r>
            <a:b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-off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renewal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-off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CJEU, 4.12.2023, C-565-/22, </a:t>
            </a:r>
            <a:r>
              <a:rPr lang="de-DE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Sofatutor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withdrawal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trial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</a:t>
            </a:r>
            <a:r>
              <a:rPr lang="de-DE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renewal</a:t>
            </a:r>
            <a:endParaRPr lang="de-D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092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AACBD7F-BC76-5D5E-6439-C7538FF58856}"/>
              </a:ext>
            </a:extLst>
          </p:cNvPr>
          <p:cNvSpPr/>
          <p:nvPr/>
        </p:nvSpPr>
        <p:spPr>
          <a:xfrm>
            <a:off x="7339584" y="2868168"/>
            <a:ext cx="4617417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Undertakings by Microsoft (Xbox) after UK CMA investigations in 2022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Primarily relevant for services, digital content and access subscriptions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of 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A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inactivity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A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vary between different products</a:t>
            </a:r>
          </a:p>
        </p:txBody>
      </p:sp>
    </p:spTree>
    <p:extLst>
      <p:ext uri="{BB962C8B-B14F-4D97-AF65-F5344CB8AC3E}">
        <p14:creationId xmlns:p14="http://schemas.microsoft.com/office/powerpoint/2010/main" val="2597211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Typology of regulatory tools</a:t>
            </a:r>
          </a:p>
          <a:p>
            <a:pPr marL="0" indent="0">
              <a:buNone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 and consent regulation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of free trials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automatic renewal term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before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Cooling-off period after automatic renewal</a:t>
            </a:r>
          </a:p>
          <a:p>
            <a:pPr>
              <a:buFont typeface="Wingdings" pitchFamily="2" charset="2"/>
              <a:buChar char="§"/>
            </a:pPr>
            <a:r>
              <a:rPr lang="en-AU" sz="2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 after a longer period of inactivity</a:t>
            </a:r>
          </a:p>
          <a:p>
            <a:pPr>
              <a:buFont typeface="Wingdings" pitchFamily="2" charset="2"/>
              <a:buChar char="§"/>
            </a:pPr>
            <a:r>
              <a:rPr lang="en-AU" sz="2200" b="1" dirty="0">
                <a:latin typeface="Arial" panose="020B0604020202020204" pitchFamily="34" charset="0"/>
                <a:cs typeface="Arial" panose="020B0604020202020204" pitchFamily="34" charset="0"/>
              </a:rPr>
              <a:t>Easy cancellation mechanisms</a:t>
            </a: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AACBD7F-BC76-5D5E-6439-C7538FF58856}"/>
              </a:ext>
            </a:extLst>
          </p:cNvPr>
          <p:cNvSpPr/>
          <p:nvPr/>
        </p:nvSpPr>
        <p:spPr>
          <a:xfrm>
            <a:off x="7339584" y="2868168"/>
            <a:ext cx="4617417" cy="28829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approach: 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prohibition of dark patterns (</a:t>
            </a:r>
            <a:r>
              <a:rPr lang="en-A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confirmshaming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emotional messages, visual interference…)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approach: </a:t>
            </a:r>
            <a:r>
              <a:rPr lang="en-A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design duties (cancellation 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button, direct link)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retention attempts (”saves”) </a:t>
            </a:r>
            <a:endParaRPr lang="en-A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492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7215A-F4D6-E079-3925-6C75A2FA1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4559"/>
            <a:ext cx="10515600" cy="3982403"/>
          </a:xfrm>
        </p:spPr>
        <p:txBody>
          <a:bodyPr/>
          <a:lstStyle/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the subscription economy</a:t>
            </a:r>
          </a:p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approaches to subscription models</a:t>
            </a:r>
          </a:p>
          <a:p>
            <a:pPr marL="355600" indent="-355600">
              <a:lnSpc>
                <a:spcPct val="150000"/>
              </a:lnSpc>
              <a:buFont typeface="Wingdings" pitchFamily="2" charset="2"/>
              <a:buChar char="§"/>
            </a:pPr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Policy recommendations</a:t>
            </a:r>
          </a:p>
          <a:p>
            <a:pPr marL="355600" indent="-355600">
              <a:buFont typeface="Wingdings" pitchFamily="2" charset="2"/>
              <a:buChar char="§"/>
            </a:pPr>
            <a:endParaRPr lang="en-AU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008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latin typeface="Arial" panose="020B0604020202020204" pitchFamily="34" charset="0"/>
                <a:cs typeface="Arial" panose="020B0604020202020204" pitchFamily="34" charset="0"/>
              </a:rPr>
              <a:t>Data-driven policymaking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latin typeface="Arial" panose="020B0604020202020204" pitchFamily="34" charset="0"/>
                <a:cs typeface="Arial" panose="020B0604020202020204" pitchFamily="34" charset="0"/>
              </a:rPr>
              <a:t>Risk-based regulation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latin typeface="Arial" panose="020B0604020202020204" pitchFamily="34" charset="0"/>
                <a:cs typeface="Arial" panose="020B0604020202020204" pitchFamily="34" charset="0"/>
              </a:rPr>
              <a:t>Consumer protection by design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latin typeface="Arial" panose="020B0604020202020204" pitchFamily="34" charset="0"/>
                <a:cs typeface="Arial" panose="020B0604020202020204" pitchFamily="34" charset="0"/>
              </a:rPr>
              <a:t>Ecosystem approach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79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b="1" dirty="0">
                <a:latin typeface="Arial" panose="020B0604020202020204" pitchFamily="34" charset="0"/>
                <a:cs typeface="Arial" panose="020B0604020202020204" pitchFamily="34" charset="0"/>
              </a:rPr>
              <a:t>Data-driven policymaking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Risk-based regulation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protection by design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 approach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03A75DAE-C844-F4F7-6621-E9153824DAB4}"/>
              </a:ext>
            </a:extLst>
          </p:cNvPr>
          <p:cNvSpPr/>
          <p:nvPr/>
        </p:nvSpPr>
        <p:spPr>
          <a:xfrm>
            <a:off x="6534912" y="2401348"/>
            <a:ext cx="5266944" cy="3206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tailoring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granular and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-date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de-D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Einav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Selling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NBER Working Paper, August 2023, http://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www.nber.org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/w31547</a:t>
            </a:r>
          </a:p>
        </p:txBody>
      </p:sp>
    </p:spTree>
    <p:extLst>
      <p:ext uri="{BB962C8B-B14F-4D97-AF65-F5344CB8AC3E}">
        <p14:creationId xmlns:p14="http://schemas.microsoft.com/office/powerpoint/2010/main" val="1475098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Data-driven policymaking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b="1" dirty="0">
                <a:latin typeface="Arial" panose="020B0604020202020204" pitchFamily="34" charset="0"/>
                <a:cs typeface="Arial" panose="020B0604020202020204" pitchFamily="34" charset="0"/>
              </a:rPr>
              <a:t>Risk-based regulation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protection by design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 approach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03A75DAE-C844-F4F7-6621-E9153824DAB4}"/>
              </a:ext>
            </a:extLst>
          </p:cNvPr>
          <p:cNvSpPr/>
          <p:nvPr/>
        </p:nvSpPr>
        <p:spPr>
          <a:xfrm>
            <a:off x="6534912" y="2401348"/>
            <a:ext cx="5266944" cy="3206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ules for subscriptions should </a:t>
            </a: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specific risks and be </a:t>
            </a: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proportional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them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should focus on risks for consumers caused by </a:t>
            </a: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inertia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quo bias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overconfidence</a:t>
            </a: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inattention</a:t>
            </a: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risks and associated consumer harms vary among </a:t>
            </a:r>
            <a:r>
              <a:rPr lang="en-A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subscription business models</a:t>
            </a: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004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Data-driven policymaking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Risk-based regulation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b="1" dirty="0">
                <a:latin typeface="Arial" panose="020B0604020202020204" pitchFamily="34" charset="0"/>
                <a:cs typeface="Arial" panose="020B0604020202020204" pitchFamily="34" charset="0"/>
              </a:rPr>
              <a:t>Consumer protection by design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 approach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03A75DAE-C844-F4F7-6621-E9153824DAB4}"/>
              </a:ext>
            </a:extLst>
          </p:cNvPr>
          <p:cNvSpPr/>
          <p:nvPr/>
        </p:nvSpPr>
        <p:spPr>
          <a:xfrm>
            <a:off x="6534912" y="2401348"/>
            <a:ext cx="5266944" cy="3206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Prohibition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patterns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sufficient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legal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certainty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follow a 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design-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design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interfaces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pause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cancellation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96453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3A8F9-5BAA-D3AB-52CE-8E44CA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de-DE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</a:t>
            </a:r>
            <a:r>
              <a:rPr lang="de-DE" sz="3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de-DE" sz="3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343714D-7EF3-3B09-7297-9339602E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85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Data-driven policymaking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Risk-based regulation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protection by design</a:t>
            </a:r>
          </a:p>
          <a:p>
            <a:pPr>
              <a:buFont typeface="Wingdings" pitchFamily="2" charset="2"/>
              <a:buChar char="§"/>
            </a:pPr>
            <a:endParaRPr lang="en-AU" sz="2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AU" sz="2600" b="1" dirty="0">
                <a:latin typeface="Arial" panose="020B0604020202020204" pitchFamily="34" charset="0"/>
                <a:cs typeface="Arial" panose="020B0604020202020204" pitchFamily="34" charset="0"/>
              </a:rPr>
              <a:t>Ecosystem approach</a:t>
            </a:r>
          </a:p>
          <a:p>
            <a:pPr marL="0" indent="0">
              <a:buNone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03A75DAE-C844-F4F7-6621-E9153824DAB4}"/>
              </a:ext>
            </a:extLst>
          </p:cNvPr>
          <p:cNvSpPr/>
          <p:nvPr/>
        </p:nvSpPr>
        <p:spPr>
          <a:xfrm>
            <a:off x="6534912" y="1938528"/>
            <a:ext cx="5266944" cy="39867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entire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marL="285750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Providers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lang="de-DE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stores</a:t>
            </a:r>
            <a:r>
              <a:rPr lang="de-DE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online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platforms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facilitate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providers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subscriptions</a:t>
            </a:r>
            <a:endParaRPr lang="de-DE" sz="18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Providers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subscription</a:t>
            </a:r>
            <a:r>
              <a:rPr lang="de-DE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de-DE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de-DE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billing</a:t>
            </a:r>
            <a:r>
              <a:rPr lang="de-DE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de-DE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incorporate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facilitate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SMEs</a:t>
            </a: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506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A240C1D-BD9F-52C8-16AF-768CF94B8D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60"/>
            <a:ext cx="5143500" cy="68594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D1C5241F-6810-E6D8-C43A-F6299F4E9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6662" y="1899102"/>
            <a:ext cx="4566554" cy="2387600"/>
          </a:xfrm>
        </p:spPr>
        <p:txBody>
          <a:bodyPr>
            <a:noAutofit/>
          </a:bodyPr>
          <a:lstStyle/>
          <a:p>
            <a:pPr algn="r"/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Protecting</a:t>
            </a:r>
            <a:b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Consumers</a:t>
            </a:r>
            <a:b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sz="4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b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Subscription Economy</a:t>
            </a:r>
            <a:br>
              <a:rPr lang="de-DE" sz="4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4200" dirty="0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26CEE7A6-7600-60EB-2853-A14C5B677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7530" y="4286702"/>
            <a:ext cx="4125686" cy="1931218"/>
          </a:xfrm>
        </p:spPr>
        <p:txBody>
          <a:bodyPr>
            <a:normAutofit/>
          </a:bodyPr>
          <a:lstStyle/>
          <a:p>
            <a:pPr algn="r"/>
            <a:r>
              <a:rPr lang="de-DE" sz="1800" b="1" dirty="0">
                <a:latin typeface="Arial" panose="020B0604020202020204" pitchFamily="34" charset="0"/>
                <a:cs typeface="Arial" panose="020B0604020202020204" pitchFamily="34" charset="0"/>
              </a:rPr>
              <a:t>Prof. Dr. Christoph Busch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de-DE" sz="1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Osnabrück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&amp; Yale ISP</a:t>
            </a:r>
          </a:p>
          <a:p>
            <a:pPr algn="r"/>
            <a:br>
              <a:rPr lang="de-DE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b="1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de-DE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christophbusch</a:t>
            </a:r>
            <a:endParaRPr lang="de-DE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ree Twitter X Icon - Free Download Logos Icons | IconScout">
            <a:extLst>
              <a:ext uri="{FF2B5EF4-FFF2-40B4-BE49-F238E27FC236}">
                <a16:creationId xmlns:a16="http://schemas.microsoft.com/office/drawing/2014/main" id="{4919461E-2F28-1893-EC68-C781E4B15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130" y="5715607"/>
            <a:ext cx="688086" cy="68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04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1192</Words>
  <Application>Microsoft Macintosh PowerPoint</Application>
  <PresentationFormat>Breitbild</PresentationFormat>
  <Paragraphs>428</Paragraphs>
  <Slides>24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</vt:lpstr>
      <vt:lpstr>Protecting Consumers in the Subscription Economy </vt:lpstr>
      <vt:lpstr>Overview</vt:lpstr>
      <vt:lpstr>Mapping the subscription economy</vt:lpstr>
      <vt:lpstr>Mapping the subscription economy</vt:lpstr>
      <vt:lpstr>Mapping the subscription economy</vt:lpstr>
      <vt:lpstr>Mapping the subscription economy</vt:lpstr>
      <vt:lpstr>Mapping the subscription economy</vt:lpstr>
      <vt:lpstr>Overview</vt:lpstr>
      <vt:lpstr>Regulatory approaches to subscription models</vt:lpstr>
      <vt:lpstr>Regulatory approaches to subscription models</vt:lpstr>
      <vt:lpstr>Regulatory approaches to subscription models</vt:lpstr>
      <vt:lpstr>Regulatory approaches to subscription models</vt:lpstr>
      <vt:lpstr>Regulatory approaches to subscription models</vt:lpstr>
      <vt:lpstr>Regulatory approaches to subscription models</vt:lpstr>
      <vt:lpstr>Regulatory approaches to subscription models</vt:lpstr>
      <vt:lpstr>Regulatory approaches to subscription models</vt:lpstr>
      <vt:lpstr>Regulatory approaches to subscription models</vt:lpstr>
      <vt:lpstr>Overview</vt:lpstr>
      <vt:lpstr>Policy recommendations</vt:lpstr>
      <vt:lpstr>Policy recommendations</vt:lpstr>
      <vt:lpstr>Policy recommendations</vt:lpstr>
      <vt:lpstr>Policy recommendations</vt:lpstr>
      <vt:lpstr>Policy recommendations</vt:lpstr>
      <vt:lpstr>Protecting Consumers in the Subscription Economy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European Regulatory Framework for  Subscription Business Models </dc:title>
  <dc:creator>Christoph Busch</dc:creator>
  <cp:lastModifiedBy>Christoph Busch</cp:lastModifiedBy>
  <cp:revision>28</cp:revision>
  <dcterms:created xsi:type="dcterms:W3CDTF">2023-11-15T18:24:35Z</dcterms:created>
  <dcterms:modified xsi:type="dcterms:W3CDTF">2024-09-16T09:03:22Z</dcterms:modified>
</cp:coreProperties>
</file>