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68" r:id="rId4"/>
    <p:sldId id="269" r:id="rId5"/>
    <p:sldId id="276" r:id="rId6"/>
    <p:sldId id="274" r:id="rId7"/>
    <p:sldId id="271" r:id="rId8"/>
    <p:sldId id="277" r:id="rId9"/>
    <p:sldId id="273" r:id="rId10"/>
    <p:sldId id="275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1F7BAE-0597-40A6-96EE-B8DAFBC2C32B}" v="14" dt="2024-09-16T10:41:35.9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ett, Christopher" userId="3d1f211e-5991-4cb7-89aa-37e26b9b194a" providerId="ADAL" clId="{D7345411-AA1F-4FC9-A848-E687BDF643CD}"/>
    <pc:docChg chg="custSel addSld modSld">
      <pc:chgData name="Willett, Christopher" userId="3d1f211e-5991-4cb7-89aa-37e26b9b194a" providerId="ADAL" clId="{D7345411-AA1F-4FC9-A848-E687BDF643CD}" dt="2024-09-16T11:58:41.329" v="477" actId="26606"/>
      <pc:docMkLst>
        <pc:docMk/>
      </pc:docMkLst>
      <pc:sldChg chg="addSp delSp modSp mod">
        <pc:chgData name="Willett, Christopher" userId="3d1f211e-5991-4cb7-89aa-37e26b9b194a" providerId="ADAL" clId="{D7345411-AA1F-4FC9-A848-E687BDF643CD}" dt="2024-09-16T11:47:30.089" v="0" actId="26606"/>
        <pc:sldMkLst>
          <pc:docMk/>
          <pc:sldMk cId="721616425" sldId="275"/>
        </pc:sldMkLst>
        <pc:spChg chg="mod">
          <ac:chgData name="Willett, Christopher" userId="3d1f211e-5991-4cb7-89aa-37e26b9b194a" providerId="ADAL" clId="{D7345411-AA1F-4FC9-A848-E687BDF643CD}" dt="2024-09-16T11:47:30.089" v="0" actId="26606"/>
          <ac:spMkLst>
            <pc:docMk/>
            <pc:sldMk cId="721616425" sldId="275"/>
            <ac:spMk id="2" creationId="{DB7F0697-3C5B-3521-34B1-01BD45A995B2}"/>
          </ac:spMkLst>
        </pc:spChg>
        <pc:spChg chg="mod">
          <ac:chgData name="Willett, Christopher" userId="3d1f211e-5991-4cb7-89aa-37e26b9b194a" providerId="ADAL" clId="{D7345411-AA1F-4FC9-A848-E687BDF643CD}" dt="2024-09-16T11:47:30.089" v="0" actId="26606"/>
          <ac:spMkLst>
            <pc:docMk/>
            <pc:sldMk cId="721616425" sldId="275"/>
            <ac:spMk id="3" creationId="{E87D5118-ABEC-7315-A42F-C82F459A5B4C}"/>
          </ac:spMkLst>
        </pc:spChg>
        <pc:spChg chg="del">
          <ac:chgData name="Willett, Christopher" userId="3d1f211e-5991-4cb7-89aa-37e26b9b194a" providerId="ADAL" clId="{D7345411-AA1F-4FC9-A848-E687BDF643CD}" dt="2024-09-16T11:47:30.089" v="0" actId="26606"/>
          <ac:spMkLst>
            <pc:docMk/>
            <pc:sldMk cId="721616425" sldId="275"/>
            <ac:spMk id="8" creationId="{907EF6B7-1338-4443-8C46-6A318D952DFD}"/>
          </ac:spMkLst>
        </pc:spChg>
        <pc:spChg chg="del">
          <ac:chgData name="Willett, Christopher" userId="3d1f211e-5991-4cb7-89aa-37e26b9b194a" providerId="ADAL" clId="{D7345411-AA1F-4FC9-A848-E687BDF643CD}" dt="2024-09-16T11:47:30.089" v="0" actId="26606"/>
          <ac:spMkLst>
            <pc:docMk/>
            <pc:sldMk cId="721616425" sldId="275"/>
            <ac:spMk id="10" creationId="{DAAE4CDD-124C-4DCF-9584-B6033B545DD5}"/>
          </ac:spMkLst>
        </pc:spChg>
        <pc:spChg chg="del">
          <ac:chgData name="Willett, Christopher" userId="3d1f211e-5991-4cb7-89aa-37e26b9b194a" providerId="ADAL" clId="{D7345411-AA1F-4FC9-A848-E687BDF643CD}" dt="2024-09-16T11:47:30.089" v="0" actId="26606"/>
          <ac:spMkLst>
            <pc:docMk/>
            <pc:sldMk cId="721616425" sldId="275"/>
            <ac:spMk id="12" creationId="{081E4A58-353D-44AE-B2FC-2A74E2E400F7}"/>
          </ac:spMkLst>
        </pc:spChg>
        <pc:spChg chg="add">
          <ac:chgData name="Willett, Christopher" userId="3d1f211e-5991-4cb7-89aa-37e26b9b194a" providerId="ADAL" clId="{D7345411-AA1F-4FC9-A848-E687BDF643CD}" dt="2024-09-16T11:47:30.089" v="0" actId="26606"/>
          <ac:spMkLst>
            <pc:docMk/>
            <pc:sldMk cId="721616425" sldId="275"/>
            <ac:spMk id="17" creationId="{100EDD19-6802-4EC3-95CE-CFFAB042CFD6}"/>
          </ac:spMkLst>
        </pc:spChg>
        <pc:spChg chg="add">
          <ac:chgData name="Willett, Christopher" userId="3d1f211e-5991-4cb7-89aa-37e26b9b194a" providerId="ADAL" clId="{D7345411-AA1F-4FC9-A848-E687BDF643CD}" dt="2024-09-16T11:47:30.089" v="0" actId="26606"/>
          <ac:spMkLst>
            <pc:docMk/>
            <pc:sldMk cId="721616425" sldId="275"/>
            <ac:spMk id="19" creationId="{DB17E863-922E-4C26-BD64-E8FD41D28661}"/>
          </ac:spMkLst>
        </pc:spChg>
      </pc:sldChg>
      <pc:sldChg chg="addSp delSp modSp new mod setBg">
        <pc:chgData name="Willett, Christopher" userId="3d1f211e-5991-4cb7-89aa-37e26b9b194a" providerId="ADAL" clId="{D7345411-AA1F-4FC9-A848-E687BDF643CD}" dt="2024-09-16T11:58:41.329" v="477" actId="26606"/>
        <pc:sldMkLst>
          <pc:docMk/>
          <pc:sldMk cId="578080126" sldId="278"/>
        </pc:sldMkLst>
        <pc:spChg chg="mod">
          <ac:chgData name="Willett, Christopher" userId="3d1f211e-5991-4cb7-89aa-37e26b9b194a" providerId="ADAL" clId="{D7345411-AA1F-4FC9-A848-E687BDF643CD}" dt="2024-09-16T11:58:41.329" v="477" actId="26606"/>
          <ac:spMkLst>
            <pc:docMk/>
            <pc:sldMk cId="578080126" sldId="278"/>
            <ac:spMk id="2" creationId="{41C27ADC-2597-8CEF-C783-F30681565C5E}"/>
          </ac:spMkLst>
        </pc:spChg>
        <pc:spChg chg="del mod">
          <ac:chgData name="Willett, Christopher" userId="3d1f211e-5991-4cb7-89aa-37e26b9b194a" providerId="ADAL" clId="{D7345411-AA1F-4FC9-A848-E687BDF643CD}" dt="2024-09-16T11:57:09.171" v="449" actId="26606"/>
          <ac:spMkLst>
            <pc:docMk/>
            <pc:sldMk cId="578080126" sldId="278"/>
            <ac:spMk id="3" creationId="{762BCCB0-9639-87DD-8F4A-4438D29C083B}"/>
          </ac:spMkLst>
        </pc:spChg>
        <pc:spChg chg="add del">
          <ac:chgData name="Willett, Christopher" userId="3d1f211e-5991-4cb7-89aa-37e26b9b194a" providerId="ADAL" clId="{D7345411-AA1F-4FC9-A848-E687BDF643CD}" dt="2024-09-16T11:58:41.329" v="477" actId="26606"/>
          <ac:spMkLst>
            <pc:docMk/>
            <pc:sldMk cId="578080126" sldId="278"/>
            <ac:spMk id="9" creationId="{2659FDB4-FCBE-4A89-B46D-43D4FA54464D}"/>
          </ac:spMkLst>
        </pc:spChg>
        <pc:spChg chg="add">
          <ac:chgData name="Willett, Christopher" userId="3d1f211e-5991-4cb7-89aa-37e26b9b194a" providerId="ADAL" clId="{D7345411-AA1F-4FC9-A848-E687BDF643CD}" dt="2024-09-16T11:58:41.329" v="477" actId="26606"/>
          <ac:spMkLst>
            <pc:docMk/>
            <pc:sldMk cId="578080126" sldId="278"/>
            <ac:spMk id="16" creationId="{955A2079-FA98-4876-80F0-72364A7D2EA4}"/>
          </ac:spMkLst>
        </pc:spChg>
        <pc:graphicFrameChg chg="add mod modGraphic">
          <ac:chgData name="Willett, Christopher" userId="3d1f211e-5991-4cb7-89aa-37e26b9b194a" providerId="ADAL" clId="{D7345411-AA1F-4FC9-A848-E687BDF643CD}" dt="2024-09-16T11:58:41.329" v="477" actId="26606"/>
          <ac:graphicFrameMkLst>
            <pc:docMk/>
            <pc:sldMk cId="578080126" sldId="278"/>
            <ac:graphicFrameMk id="5" creationId="{7F0C6F66-D0F2-4ECA-605E-DBA5C094C2CA}"/>
          </ac:graphicFrameMkLst>
        </pc:graphicFrameChg>
        <pc:cxnChg chg="add del">
          <ac:chgData name="Willett, Christopher" userId="3d1f211e-5991-4cb7-89aa-37e26b9b194a" providerId="ADAL" clId="{D7345411-AA1F-4FC9-A848-E687BDF643CD}" dt="2024-09-16T11:58:41.329" v="477" actId="26606"/>
          <ac:cxnSpMkLst>
            <pc:docMk/>
            <pc:sldMk cId="578080126" sldId="278"/>
            <ac:cxnSpMk id="11" creationId="{C8F51B3F-8331-4E4A-AE96-D47B1006EEAD}"/>
          </ac:cxnSpMkLst>
        </pc:cxn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C6B80D-3E49-4994-98E3-53C97BBEE8C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F4C0A924-7759-4BC9-A4A7-A2FA67A16A3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The issue is damages for poor customer service.</a:t>
          </a:r>
          <a:endParaRPr lang="en-US"/>
        </a:p>
      </dgm:t>
    </dgm:pt>
    <dgm:pt modelId="{231EAC4A-B040-4172-9079-282C2ECB7A78}" type="parTrans" cxnId="{5D1BBD2C-152B-4FE8-95F8-C78177E5CFAF}">
      <dgm:prSet/>
      <dgm:spPr/>
      <dgm:t>
        <a:bodyPr/>
        <a:lstStyle/>
        <a:p>
          <a:endParaRPr lang="en-US"/>
        </a:p>
      </dgm:t>
    </dgm:pt>
    <dgm:pt modelId="{16FABB9A-E306-470D-9CC0-D771BF21FEEA}" type="sibTrans" cxnId="{5D1BBD2C-152B-4FE8-95F8-C78177E5CFAF}">
      <dgm:prSet/>
      <dgm:spPr/>
      <dgm:t>
        <a:bodyPr/>
        <a:lstStyle/>
        <a:p>
          <a:endParaRPr lang="en-US"/>
        </a:p>
      </dgm:t>
    </dgm:pt>
    <dgm:pt modelId="{F81A2B3A-E0E1-4BD1-9978-7A8D0F79275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Gap here is not in practical enforcement (online, cross-border etc).</a:t>
          </a:r>
          <a:endParaRPr lang="en-US"/>
        </a:p>
      </dgm:t>
    </dgm:pt>
    <dgm:pt modelId="{1A01EA69-CF40-4F5C-9720-21F90CF24502}" type="parTrans" cxnId="{B331AA48-4CE6-431E-B0A9-0C7E218397FA}">
      <dgm:prSet/>
      <dgm:spPr/>
      <dgm:t>
        <a:bodyPr/>
        <a:lstStyle/>
        <a:p>
          <a:endParaRPr lang="en-US"/>
        </a:p>
      </dgm:t>
    </dgm:pt>
    <dgm:pt modelId="{E31F1DE4-181B-4A84-AAA8-D35CF8945ECA}" type="sibTrans" cxnId="{B331AA48-4CE6-431E-B0A9-0C7E218397FA}">
      <dgm:prSet/>
      <dgm:spPr/>
      <dgm:t>
        <a:bodyPr/>
        <a:lstStyle/>
        <a:p>
          <a:endParaRPr lang="en-US"/>
        </a:p>
      </dgm:t>
    </dgm:pt>
    <dgm:pt modelId="{A120090D-667A-4F5F-8311-C3D0710FFB2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Rather a mixture of gaps in basic primary obligations; and in links between duties and the remedy of damages. </a:t>
          </a:r>
          <a:endParaRPr lang="en-US"/>
        </a:p>
      </dgm:t>
    </dgm:pt>
    <dgm:pt modelId="{566C8FAC-8750-41A7-B510-C9448F20C16B}" type="parTrans" cxnId="{A01449B7-2031-4F8F-9A4D-F782414DB45D}">
      <dgm:prSet/>
      <dgm:spPr/>
      <dgm:t>
        <a:bodyPr/>
        <a:lstStyle/>
        <a:p>
          <a:endParaRPr lang="en-US"/>
        </a:p>
      </dgm:t>
    </dgm:pt>
    <dgm:pt modelId="{57CCA04C-3688-4421-B518-37C816E94583}" type="sibTrans" cxnId="{A01449B7-2031-4F8F-9A4D-F782414DB45D}">
      <dgm:prSet/>
      <dgm:spPr/>
      <dgm:t>
        <a:bodyPr/>
        <a:lstStyle/>
        <a:p>
          <a:endParaRPr lang="en-US"/>
        </a:p>
      </dgm:t>
    </dgm:pt>
    <dgm:pt modelId="{A398D31B-237A-4273-8620-1D8167930850}" type="pres">
      <dgm:prSet presAssocID="{A5C6B80D-3E49-4994-98E3-53C97BBEE8CB}" presName="root" presStyleCnt="0">
        <dgm:presLayoutVars>
          <dgm:dir/>
          <dgm:resizeHandles val="exact"/>
        </dgm:presLayoutVars>
      </dgm:prSet>
      <dgm:spPr/>
    </dgm:pt>
    <dgm:pt modelId="{9B47A753-5E4E-43DA-ADA0-0780F6BB4F4A}" type="pres">
      <dgm:prSet presAssocID="{F4C0A924-7759-4BC9-A4A7-A2FA67A16A33}" presName="compNode" presStyleCnt="0"/>
      <dgm:spPr/>
    </dgm:pt>
    <dgm:pt modelId="{290CD4FC-358B-4551-A2B3-CACDAF9A2AE2}" type="pres">
      <dgm:prSet presAssocID="{F4C0A924-7759-4BC9-A4A7-A2FA67A16A33}" presName="bgRect" presStyleLbl="bgShp" presStyleIdx="0" presStyleCnt="3"/>
      <dgm:spPr/>
    </dgm:pt>
    <dgm:pt modelId="{07E51D08-8D32-4DE2-B044-3DDE353B773A}" type="pres">
      <dgm:prSet presAssocID="{F4C0A924-7759-4BC9-A4A7-A2FA67A16A3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8AEDCEDF-B56A-4025-9696-0F10320C3136}" type="pres">
      <dgm:prSet presAssocID="{F4C0A924-7759-4BC9-A4A7-A2FA67A16A33}" presName="spaceRect" presStyleCnt="0"/>
      <dgm:spPr/>
    </dgm:pt>
    <dgm:pt modelId="{4F1C05BF-D2C0-45E1-8325-1F657EF8366B}" type="pres">
      <dgm:prSet presAssocID="{F4C0A924-7759-4BC9-A4A7-A2FA67A16A33}" presName="parTx" presStyleLbl="revTx" presStyleIdx="0" presStyleCnt="3">
        <dgm:presLayoutVars>
          <dgm:chMax val="0"/>
          <dgm:chPref val="0"/>
        </dgm:presLayoutVars>
      </dgm:prSet>
      <dgm:spPr/>
    </dgm:pt>
    <dgm:pt modelId="{1E306895-B51D-481B-9FC9-66EF72757E08}" type="pres">
      <dgm:prSet presAssocID="{16FABB9A-E306-470D-9CC0-D771BF21FEEA}" presName="sibTrans" presStyleCnt="0"/>
      <dgm:spPr/>
    </dgm:pt>
    <dgm:pt modelId="{1A2D24D1-B6A7-49F2-9A97-86CA048996C4}" type="pres">
      <dgm:prSet presAssocID="{F81A2B3A-E0E1-4BD1-9978-7A8D0F792752}" presName="compNode" presStyleCnt="0"/>
      <dgm:spPr/>
    </dgm:pt>
    <dgm:pt modelId="{FA75C93D-04F6-4DBC-9E4D-980EA4B1DBB2}" type="pres">
      <dgm:prSet presAssocID="{F81A2B3A-E0E1-4BD1-9978-7A8D0F792752}" presName="bgRect" presStyleLbl="bgShp" presStyleIdx="1" presStyleCnt="3"/>
      <dgm:spPr/>
    </dgm:pt>
    <dgm:pt modelId="{361402B3-A286-4D0A-9593-0178CBD686FB}" type="pres">
      <dgm:prSet presAssocID="{F81A2B3A-E0E1-4BD1-9978-7A8D0F79275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owser Window"/>
        </a:ext>
      </dgm:extLst>
    </dgm:pt>
    <dgm:pt modelId="{CCAB99FC-1E44-4E83-B550-38940B29033B}" type="pres">
      <dgm:prSet presAssocID="{F81A2B3A-E0E1-4BD1-9978-7A8D0F792752}" presName="spaceRect" presStyleCnt="0"/>
      <dgm:spPr/>
    </dgm:pt>
    <dgm:pt modelId="{915BC59A-76E0-4D2C-A11A-AF5A3F58315F}" type="pres">
      <dgm:prSet presAssocID="{F81A2B3A-E0E1-4BD1-9978-7A8D0F792752}" presName="parTx" presStyleLbl="revTx" presStyleIdx="1" presStyleCnt="3">
        <dgm:presLayoutVars>
          <dgm:chMax val="0"/>
          <dgm:chPref val="0"/>
        </dgm:presLayoutVars>
      </dgm:prSet>
      <dgm:spPr/>
    </dgm:pt>
    <dgm:pt modelId="{D8A92543-4FE4-4329-94DD-232483662D13}" type="pres">
      <dgm:prSet presAssocID="{E31F1DE4-181B-4A84-AAA8-D35CF8945ECA}" presName="sibTrans" presStyleCnt="0"/>
      <dgm:spPr/>
    </dgm:pt>
    <dgm:pt modelId="{D6597831-C733-4B83-9649-19F378FB6F6A}" type="pres">
      <dgm:prSet presAssocID="{A120090D-667A-4F5F-8311-C3D0710FFB2D}" presName="compNode" presStyleCnt="0"/>
      <dgm:spPr/>
    </dgm:pt>
    <dgm:pt modelId="{A661D18B-B033-4B66-A0C6-F818B3CACF1C}" type="pres">
      <dgm:prSet presAssocID="{A120090D-667A-4F5F-8311-C3D0710FFB2D}" presName="bgRect" presStyleLbl="bgShp" presStyleIdx="2" presStyleCnt="3"/>
      <dgm:spPr/>
    </dgm:pt>
    <dgm:pt modelId="{2A6F915F-FB08-4145-92BA-6DD9EF840171}" type="pres">
      <dgm:prSet presAssocID="{A120090D-667A-4F5F-8311-C3D0710FFB2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D7995AD7-6D40-4496-BFB0-E5ADD0F6D376}" type="pres">
      <dgm:prSet presAssocID="{A120090D-667A-4F5F-8311-C3D0710FFB2D}" presName="spaceRect" presStyleCnt="0"/>
      <dgm:spPr/>
    </dgm:pt>
    <dgm:pt modelId="{E9CA1C9E-176D-411B-B1D9-DFBE75920648}" type="pres">
      <dgm:prSet presAssocID="{A120090D-667A-4F5F-8311-C3D0710FFB2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031A714-F822-4C50-A28D-2107D0EC0C52}" type="presOf" srcId="{F81A2B3A-E0E1-4BD1-9978-7A8D0F792752}" destId="{915BC59A-76E0-4D2C-A11A-AF5A3F58315F}" srcOrd="0" destOrd="0" presId="urn:microsoft.com/office/officeart/2018/2/layout/IconVerticalSolidList"/>
    <dgm:cxn modelId="{B914D117-FE6A-411E-A83E-11B7EFB991C7}" type="presOf" srcId="{F4C0A924-7759-4BC9-A4A7-A2FA67A16A33}" destId="{4F1C05BF-D2C0-45E1-8325-1F657EF8366B}" srcOrd="0" destOrd="0" presId="urn:microsoft.com/office/officeart/2018/2/layout/IconVerticalSolidList"/>
    <dgm:cxn modelId="{5D1BBD2C-152B-4FE8-95F8-C78177E5CFAF}" srcId="{A5C6B80D-3E49-4994-98E3-53C97BBEE8CB}" destId="{F4C0A924-7759-4BC9-A4A7-A2FA67A16A33}" srcOrd="0" destOrd="0" parTransId="{231EAC4A-B040-4172-9079-282C2ECB7A78}" sibTransId="{16FABB9A-E306-470D-9CC0-D771BF21FEEA}"/>
    <dgm:cxn modelId="{B331AA48-4CE6-431E-B0A9-0C7E218397FA}" srcId="{A5C6B80D-3E49-4994-98E3-53C97BBEE8CB}" destId="{F81A2B3A-E0E1-4BD1-9978-7A8D0F792752}" srcOrd="1" destOrd="0" parTransId="{1A01EA69-CF40-4F5C-9720-21F90CF24502}" sibTransId="{E31F1DE4-181B-4A84-AAA8-D35CF8945ECA}"/>
    <dgm:cxn modelId="{6C5C3979-1BAA-4F10-9DB9-6DA9ABBC1CAF}" type="presOf" srcId="{A120090D-667A-4F5F-8311-C3D0710FFB2D}" destId="{E9CA1C9E-176D-411B-B1D9-DFBE75920648}" srcOrd="0" destOrd="0" presId="urn:microsoft.com/office/officeart/2018/2/layout/IconVerticalSolidList"/>
    <dgm:cxn modelId="{DFCC5387-573B-4FD2-9E53-248EB4E182EF}" type="presOf" srcId="{A5C6B80D-3E49-4994-98E3-53C97BBEE8CB}" destId="{A398D31B-237A-4273-8620-1D8167930850}" srcOrd="0" destOrd="0" presId="urn:microsoft.com/office/officeart/2018/2/layout/IconVerticalSolidList"/>
    <dgm:cxn modelId="{A01449B7-2031-4F8F-9A4D-F782414DB45D}" srcId="{A5C6B80D-3E49-4994-98E3-53C97BBEE8CB}" destId="{A120090D-667A-4F5F-8311-C3D0710FFB2D}" srcOrd="2" destOrd="0" parTransId="{566C8FAC-8750-41A7-B510-C9448F20C16B}" sibTransId="{57CCA04C-3688-4421-B518-37C816E94583}"/>
    <dgm:cxn modelId="{48336C86-7AD5-4245-AC9D-C4387A411E9C}" type="presParOf" srcId="{A398D31B-237A-4273-8620-1D8167930850}" destId="{9B47A753-5E4E-43DA-ADA0-0780F6BB4F4A}" srcOrd="0" destOrd="0" presId="urn:microsoft.com/office/officeart/2018/2/layout/IconVerticalSolidList"/>
    <dgm:cxn modelId="{465C686A-20D6-4F91-AC93-429E0FC9888A}" type="presParOf" srcId="{9B47A753-5E4E-43DA-ADA0-0780F6BB4F4A}" destId="{290CD4FC-358B-4551-A2B3-CACDAF9A2AE2}" srcOrd="0" destOrd="0" presId="urn:microsoft.com/office/officeart/2018/2/layout/IconVerticalSolidList"/>
    <dgm:cxn modelId="{14441974-1BCB-4187-90C0-DD7A5079D80A}" type="presParOf" srcId="{9B47A753-5E4E-43DA-ADA0-0780F6BB4F4A}" destId="{07E51D08-8D32-4DE2-B044-3DDE353B773A}" srcOrd="1" destOrd="0" presId="urn:microsoft.com/office/officeart/2018/2/layout/IconVerticalSolidList"/>
    <dgm:cxn modelId="{8AD7DA72-4F4A-4C45-842F-197E6C1A0874}" type="presParOf" srcId="{9B47A753-5E4E-43DA-ADA0-0780F6BB4F4A}" destId="{8AEDCEDF-B56A-4025-9696-0F10320C3136}" srcOrd="2" destOrd="0" presId="urn:microsoft.com/office/officeart/2018/2/layout/IconVerticalSolidList"/>
    <dgm:cxn modelId="{4A61BE65-B668-4418-8DA0-FFE2C7F5C257}" type="presParOf" srcId="{9B47A753-5E4E-43DA-ADA0-0780F6BB4F4A}" destId="{4F1C05BF-D2C0-45E1-8325-1F657EF8366B}" srcOrd="3" destOrd="0" presId="urn:microsoft.com/office/officeart/2018/2/layout/IconVerticalSolidList"/>
    <dgm:cxn modelId="{A35A68C9-67B2-4C43-8F05-CAA47897DF37}" type="presParOf" srcId="{A398D31B-237A-4273-8620-1D8167930850}" destId="{1E306895-B51D-481B-9FC9-66EF72757E08}" srcOrd="1" destOrd="0" presId="urn:microsoft.com/office/officeart/2018/2/layout/IconVerticalSolidList"/>
    <dgm:cxn modelId="{D36C31B6-23C8-413A-8FF7-ED22B94CC710}" type="presParOf" srcId="{A398D31B-237A-4273-8620-1D8167930850}" destId="{1A2D24D1-B6A7-49F2-9A97-86CA048996C4}" srcOrd="2" destOrd="0" presId="urn:microsoft.com/office/officeart/2018/2/layout/IconVerticalSolidList"/>
    <dgm:cxn modelId="{9436832F-F997-40C9-B156-2DAADDB22CDE}" type="presParOf" srcId="{1A2D24D1-B6A7-49F2-9A97-86CA048996C4}" destId="{FA75C93D-04F6-4DBC-9E4D-980EA4B1DBB2}" srcOrd="0" destOrd="0" presId="urn:microsoft.com/office/officeart/2018/2/layout/IconVerticalSolidList"/>
    <dgm:cxn modelId="{D5BC8C60-A670-4B71-B94C-B5322251CECD}" type="presParOf" srcId="{1A2D24D1-B6A7-49F2-9A97-86CA048996C4}" destId="{361402B3-A286-4D0A-9593-0178CBD686FB}" srcOrd="1" destOrd="0" presId="urn:microsoft.com/office/officeart/2018/2/layout/IconVerticalSolidList"/>
    <dgm:cxn modelId="{B573DCC4-F497-412D-887A-E01D876F5D91}" type="presParOf" srcId="{1A2D24D1-B6A7-49F2-9A97-86CA048996C4}" destId="{CCAB99FC-1E44-4E83-B550-38940B29033B}" srcOrd="2" destOrd="0" presId="urn:microsoft.com/office/officeart/2018/2/layout/IconVerticalSolidList"/>
    <dgm:cxn modelId="{CEAF58DC-5FB2-4DCC-BBC7-675D51D91ED8}" type="presParOf" srcId="{1A2D24D1-B6A7-49F2-9A97-86CA048996C4}" destId="{915BC59A-76E0-4D2C-A11A-AF5A3F58315F}" srcOrd="3" destOrd="0" presId="urn:microsoft.com/office/officeart/2018/2/layout/IconVerticalSolidList"/>
    <dgm:cxn modelId="{E804E0C9-1BED-4EC4-BDE9-305153A52C24}" type="presParOf" srcId="{A398D31B-237A-4273-8620-1D8167930850}" destId="{D8A92543-4FE4-4329-94DD-232483662D13}" srcOrd="3" destOrd="0" presId="urn:microsoft.com/office/officeart/2018/2/layout/IconVerticalSolidList"/>
    <dgm:cxn modelId="{BD316632-EA80-49D5-AFBF-EDFEDC286CA1}" type="presParOf" srcId="{A398D31B-237A-4273-8620-1D8167930850}" destId="{D6597831-C733-4B83-9649-19F378FB6F6A}" srcOrd="4" destOrd="0" presId="urn:microsoft.com/office/officeart/2018/2/layout/IconVerticalSolidList"/>
    <dgm:cxn modelId="{C3594EB8-A1E9-4CCF-8D5B-E1AE824AA391}" type="presParOf" srcId="{D6597831-C733-4B83-9649-19F378FB6F6A}" destId="{A661D18B-B033-4B66-A0C6-F818B3CACF1C}" srcOrd="0" destOrd="0" presId="urn:microsoft.com/office/officeart/2018/2/layout/IconVerticalSolidList"/>
    <dgm:cxn modelId="{871D8906-6333-4ED0-977C-C4BA2968624F}" type="presParOf" srcId="{D6597831-C733-4B83-9649-19F378FB6F6A}" destId="{2A6F915F-FB08-4145-92BA-6DD9EF840171}" srcOrd="1" destOrd="0" presId="urn:microsoft.com/office/officeart/2018/2/layout/IconVerticalSolidList"/>
    <dgm:cxn modelId="{A91EBE5D-E689-4271-83A8-0E9FE56FCB23}" type="presParOf" srcId="{D6597831-C733-4B83-9649-19F378FB6F6A}" destId="{D7995AD7-6D40-4496-BFB0-E5ADD0F6D376}" srcOrd="2" destOrd="0" presId="urn:microsoft.com/office/officeart/2018/2/layout/IconVerticalSolidList"/>
    <dgm:cxn modelId="{A24ED13F-3678-465B-A2AF-B56DF332D81B}" type="presParOf" srcId="{D6597831-C733-4B83-9649-19F378FB6F6A}" destId="{E9CA1C9E-176D-411B-B1D9-DFBE7592064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CD4FC-358B-4551-A2B3-CACDAF9A2AE2}">
      <dsp:nvSpPr>
        <dsp:cNvPr id="0" name=""/>
        <dsp:cNvSpPr/>
      </dsp:nvSpPr>
      <dsp:spPr>
        <a:xfrm>
          <a:off x="0" y="531"/>
          <a:ext cx="10515600" cy="12432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51D08-8D32-4DE2-B044-3DDE353B773A}">
      <dsp:nvSpPr>
        <dsp:cNvPr id="0" name=""/>
        <dsp:cNvSpPr/>
      </dsp:nvSpPr>
      <dsp:spPr>
        <a:xfrm>
          <a:off x="376092" y="280269"/>
          <a:ext cx="683804" cy="6838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C05BF-D2C0-45E1-8325-1F657EF8366B}">
      <dsp:nvSpPr>
        <dsp:cNvPr id="0" name=""/>
        <dsp:cNvSpPr/>
      </dsp:nvSpPr>
      <dsp:spPr>
        <a:xfrm>
          <a:off x="1435988" y="531"/>
          <a:ext cx="90796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The issue is damages for poor customer service.</a:t>
          </a:r>
          <a:endParaRPr lang="en-US" sz="2500" kern="1200"/>
        </a:p>
      </dsp:txBody>
      <dsp:txXfrm>
        <a:off x="1435988" y="531"/>
        <a:ext cx="9079611" cy="1243280"/>
      </dsp:txXfrm>
    </dsp:sp>
    <dsp:sp modelId="{FA75C93D-04F6-4DBC-9E4D-980EA4B1DBB2}">
      <dsp:nvSpPr>
        <dsp:cNvPr id="0" name=""/>
        <dsp:cNvSpPr/>
      </dsp:nvSpPr>
      <dsp:spPr>
        <a:xfrm>
          <a:off x="0" y="1554631"/>
          <a:ext cx="10515600" cy="12432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1402B3-A286-4D0A-9593-0178CBD686FB}">
      <dsp:nvSpPr>
        <dsp:cNvPr id="0" name=""/>
        <dsp:cNvSpPr/>
      </dsp:nvSpPr>
      <dsp:spPr>
        <a:xfrm>
          <a:off x="376092" y="1834369"/>
          <a:ext cx="683804" cy="6838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5BC59A-76E0-4D2C-A11A-AF5A3F58315F}">
      <dsp:nvSpPr>
        <dsp:cNvPr id="0" name=""/>
        <dsp:cNvSpPr/>
      </dsp:nvSpPr>
      <dsp:spPr>
        <a:xfrm>
          <a:off x="1435988" y="1554631"/>
          <a:ext cx="90796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Gap here is not in practical enforcement (online, cross-border etc).</a:t>
          </a:r>
          <a:endParaRPr lang="en-US" sz="2500" kern="1200"/>
        </a:p>
      </dsp:txBody>
      <dsp:txXfrm>
        <a:off x="1435988" y="1554631"/>
        <a:ext cx="9079611" cy="1243280"/>
      </dsp:txXfrm>
    </dsp:sp>
    <dsp:sp modelId="{A661D18B-B033-4B66-A0C6-F818B3CACF1C}">
      <dsp:nvSpPr>
        <dsp:cNvPr id="0" name=""/>
        <dsp:cNvSpPr/>
      </dsp:nvSpPr>
      <dsp:spPr>
        <a:xfrm>
          <a:off x="0" y="3108732"/>
          <a:ext cx="10515600" cy="12432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6F915F-FB08-4145-92BA-6DD9EF840171}">
      <dsp:nvSpPr>
        <dsp:cNvPr id="0" name=""/>
        <dsp:cNvSpPr/>
      </dsp:nvSpPr>
      <dsp:spPr>
        <a:xfrm>
          <a:off x="376092" y="3388470"/>
          <a:ext cx="683804" cy="6838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CA1C9E-176D-411B-B1D9-DFBE75920648}">
      <dsp:nvSpPr>
        <dsp:cNvPr id="0" name=""/>
        <dsp:cNvSpPr/>
      </dsp:nvSpPr>
      <dsp:spPr>
        <a:xfrm>
          <a:off x="1435988" y="3108732"/>
          <a:ext cx="90796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Rather a mixture of gaps in basic primary obligations; and in links between duties and the remedy of damages. </a:t>
          </a:r>
          <a:endParaRPr lang="en-US" sz="2500" kern="1200"/>
        </a:p>
      </dsp:txBody>
      <dsp:txXfrm>
        <a:off x="1435988" y="3108732"/>
        <a:ext cx="9079611" cy="1243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AA58-D550-A064-1100-ACA2544F4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B44BD-95AD-ABD2-8F97-1A9E8447B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232E2-77EB-F1E8-7EAF-28DC66F34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86179-BC2F-3C72-BD48-5742650CB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B22A8-3C14-62C8-E692-589C1D4A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80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33250-DF44-044F-8AFC-F4399B4B0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3522C-EE84-105E-2963-9870ECF4B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6BAEC-A9EC-5CD2-1B55-E8BB1FD83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7C0AE-D64B-B145-7C37-7868A8E80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14CB5-9C3F-5246-D978-7E35BE946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539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FB35A-0A80-EEEA-F3A3-F6E0A7405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E78BF-81A5-ED9B-418B-A9804F787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31378-7B4D-0ED6-8023-6D383B2AE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BFF35-3EEE-A26A-9552-745C6242E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0FBA1-F14A-64EC-3860-70D123E2F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1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985B2-7FE1-0323-38A8-C30291B35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07D19-0C05-F2F1-09CB-4C078490B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34D44-D74D-80C3-3A2D-0B2AC367D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29D60-7B28-6768-F2A0-942E71B50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6F527-1FA6-4F92-730B-856F8F1A0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4AB4A7-6A63-A037-9A0E-2FDEC7B1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50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E2655-7D0A-A700-AAEA-90440593D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5DB18-778E-6B23-33A0-64569E4A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EF4F6B-8859-97AD-4B00-01A14E27C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7756E-3D7D-ECF2-6457-ABF91340C5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20E8D4-3F7A-4E39-3E5B-FC570CCFE3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01D826-095F-F2F8-C722-6DE06CCAD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D4E1C2-1C28-2366-A88A-DBE429D2A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02D5C4-1F88-673B-4891-226B9A4C1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239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71CE-4C04-570B-6D62-5E0EFCBC8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7AD15C-CDAE-D3A0-E62F-D601FC92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7AE52-2E79-85E3-C329-6FFC35872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C2D25-0645-1020-9FCA-DAA3122B5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784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9E46EE-5F1B-6242-5C2C-B7BB54FD5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734EBF-72CE-8EC9-B466-833C1391C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DC208-9ADC-ECA8-E188-052900E5B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916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158EC-DA64-050C-9A91-84A2F3BB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4D9E7-8EEA-37B3-E14C-AD2B3D470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98051-9217-B0A5-9EC6-9910A7C1A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6BB5D-E5BB-F474-87BC-332756079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1AFBE-E5ED-78F4-CDDF-858E1ED3F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25E87-50FB-A982-50A6-BAC62C58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70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A72FB-FD40-616D-53E3-D7B346DF6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1120BB-A425-7AA5-BC9E-CF7F1B84BD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0C108-7852-8A73-BC24-BC25464BC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85350-B6C1-0C37-CB93-3B5132743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B0D5C-F625-F639-DEB8-CD3F57F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26013-141B-7A95-07A8-7B3642F8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71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2A769-6EB3-ACF1-FE8E-064080AC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AFAFA-23C8-C95F-2E2B-D77756725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0F1F5-B131-B910-FFE2-4B13CF54B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6DE32-EC14-AF6B-3354-BA936E336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BFFCD-CD75-D4F4-22E6-A4C13C110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20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2A8F09-B66A-91BD-E000-9CCEDD86E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8C7F3F-0165-C9DC-DFDB-D0E6BA238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B8E84-A6F1-06E4-E6CD-CAA211BD8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04251-E69A-D397-568B-25E6D1082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527B2-4435-38FB-122A-D64098E34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75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632690-2A0F-3B63-3656-559C66DE4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DF936-CAC2-3A70-0B27-ACE5A2A6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344A4-B715-A1D5-77D1-5F598C383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9C359-2379-4B9A-84B6-15DEF1B91175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7F492-8D61-0974-7D7F-A72EE9CF6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6E352-0281-47E6-F03C-603291397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27E82-FB88-4D51-ADD7-AB0DF1FE92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6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ich.co.uk/policy-and-insight/article/some-major-firms-offering-shockingly-poor-customer-service-across-the-board-which-finds-aoZHg0u46yWq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4C9C10-21CC-DF6A-7109-50188AE94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6" y="640080"/>
            <a:ext cx="6894576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6600" dirty="0"/>
              <a:t>The Customer Service Consumer Surplus</a:t>
            </a:r>
            <a:endParaRPr lang="en-GB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B2AA2F-BD1B-E57E-3288-F721BC0D1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296" y="4636008"/>
            <a:ext cx="6894576" cy="1572768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Clarification and gap filling</a:t>
            </a:r>
            <a:endParaRPr lang="en-GB" sz="3600" dirty="0"/>
          </a:p>
        </p:txBody>
      </p:sp>
      <p:pic>
        <p:nvPicPr>
          <p:cNvPr id="5" name="Picture 4" descr="A vintage weighing scales">
            <a:extLst>
              <a:ext uri="{FF2B5EF4-FFF2-40B4-BE49-F238E27FC236}">
                <a16:creationId xmlns:a16="http://schemas.microsoft.com/office/drawing/2014/main" id="{0C2BD820-7DAD-604F-33C8-1FD9FE10DF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422"/>
          <a:stretch/>
        </p:blipFill>
        <p:spPr>
          <a:xfrm>
            <a:off x="20" y="10"/>
            <a:ext cx="4049786" cy="6857990"/>
          </a:xfrm>
          <a:custGeom>
            <a:avLst/>
            <a:gdLst/>
            <a:ahLst/>
            <a:cxnLst/>
            <a:rect l="l" t="t" r="r" b="b"/>
            <a:pathLst>
              <a:path w="4049806" h="6858000">
                <a:moveTo>
                  <a:pt x="0" y="0"/>
                </a:moveTo>
                <a:lnTo>
                  <a:pt x="4018525" y="0"/>
                </a:lnTo>
                <a:lnTo>
                  <a:pt x="4019816" y="10931"/>
                </a:lnTo>
                <a:cubicBezTo>
                  <a:pt x="4034945" y="94836"/>
                  <a:pt x="4032275" y="179884"/>
                  <a:pt x="4036343" y="264297"/>
                </a:cubicBezTo>
                <a:cubicBezTo>
                  <a:pt x="4041301" y="367652"/>
                  <a:pt x="4035072" y="471135"/>
                  <a:pt x="4032911" y="574617"/>
                </a:cubicBezTo>
                <a:cubicBezTo>
                  <a:pt x="4031004" y="662717"/>
                  <a:pt x="4022232" y="750690"/>
                  <a:pt x="4025029" y="838916"/>
                </a:cubicBezTo>
                <a:cubicBezTo>
                  <a:pt x="4025029" y="841968"/>
                  <a:pt x="4025029" y="845019"/>
                  <a:pt x="4025029" y="848070"/>
                </a:cubicBezTo>
                <a:cubicBezTo>
                  <a:pt x="4017020" y="945068"/>
                  <a:pt x="4017020" y="1042576"/>
                  <a:pt x="4025029" y="1139574"/>
                </a:cubicBezTo>
                <a:cubicBezTo>
                  <a:pt x="4027609" y="1179950"/>
                  <a:pt x="4026885" y="1220466"/>
                  <a:pt x="4022868" y="1260728"/>
                </a:cubicBezTo>
                <a:cubicBezTo>
                  <a:pt x="4019054" y="1311960"/>
                  <a:pt x="4006849" y="1364083"/>
                  <a:pt x="4015621" y="1414934"/>
                </a:cubicBezTo>
                <a:cubicBezTo>
                  <a:pt x="4021367" y="1456784"/>
                  <a:pt x="4024558" y="1498940"/>
                  <a:pt x="4025156" y="1541172"/>
                </a:cubicBezTo>
                <a:cubicBezTo>
                  <a:pt x="4029478" y="1635755"/>
                  <a:pt x="4025283" y="1730847"/>
                  <a:pt x="4023757" y="1825685"/>
                </a:cubicBezTo>
                <a:cubicBezTo>
                  <a:pt x="4021850" y="1936286"/>
                  <a:pt x="4024647" y="2046634"/>
                  <a:pt x="4015748" y="2157235"/>
                </a:cubicBezTo>
                <a:cubicBezTo>
                  <a:pt x="4010790" y="2246581"/>
                  <a:pt x="4010790" y="2336130"/>
                  <a:pt x="4015748" y="2425476"/>
                </a:cubicBezTo>
                <a:cubicBezTo>
                  <a:pt x="4018164" y="2507473"/>
                  <a:pt x="4030495" y="2588454"/>
                  <a:pt x="4028461" y="2671214"/>
                </a:cubicBezTo>
                <a:cubicBezTo>
                  <a:pt x="4026046" y="2767832"/>
                  <a:pt x="4014604" y="2863940"/>
                  <a:pt x="4018164" y="2960685"/>
                </a:cubicBezTo>
                <a:cubicBezTo>
                  <a:pt x="4019816" y="3006832"/>
                  <a:pt x="4019944" y="3052980"/>
                  <a:pt x="4020961" y="3099127"/>
                </a:cubicBezTo>
                <a:cubicBezTo>
                  <a:pt x="4021978" y="3154682"/>
                  <a:pt x="4032021" y="3210110"/>
                  <a:pt x="4026427" y="3265665"/>
                </a:cubicBezTo>
                <a:cubicBezTo>
                  <a:pt x="4017147" y="3358087"/>
                  <a:pt x="3993120" y="3448857"/>
                  <a:pt x="4008121" y="3543567"/>
                </a:cubicBezTo>
                <a:cubicBezTo>
                  <a:pt x="4016384" y="3595690"/>
                  <a:pt x="4025791" y="3647940"/>
                  <a:pt x="4030495" y="3700571"/>
                </a:cubicBezTo>
                <a:cubicBezTo>
                  <a:pt x="4034690" y="3747608"/>
                  <a:pt x="4045369" y="3795408"/>
                  <a:pt x="4037233" y="3842191"/>
                </a:cubicBezTo>
                <a:cubicBezTo>
                  <a:pt x="4030368" y="3882237"/>
                  <a:pt x="4034055" y="3922282"/>
                  <a:pt x="4028715" y="3962327"/>
                </a:cubicBezTo>
                <a:cubicBezTo>
                  <a:pt x="4021723" y="4014831"/>
                  <a:pt x="4017910" y="4068352"/>
                  <a:pt x="4012697" y="4121111"/>
                </a:cubicBezTo>
                <a:cubicBezTo>
                  <a:pt x="4007866" y="4169038"/>
                  <a:pt x="4004307" y="4216838"/>
                  <a:pt x="4017020" y="4261841"/>
                </a:cubicBezTo>
                <a:cubicBezTo>
                  <a:pt x="4048039" y="4375112"/>
                  <a:pt x="4031004" y="4487748"/>
                  <a:pt x="4019308" y="4600257"/>
                </a:cubicBezTo>
                <a:cubicBezTo>
                  <a:pt x="4013587" y="4655049"/>
                  <a:pt x="4005197" y="4712765"/>
                  <a:pt x="4017910" y="4762853"/>
                </a:cubicBezTo>
                <a:cubicBezTo>
                  <a:pt x="4041428" y="4851716"/>
                  <a:pt x="4022995" y="4936764"/>
                  <a:pt x="4012824" y="5021432"/>
                </a:cubicBezTo>
                <a:cubicBezTo>
                  <a:pt x="4002654" y="5106099"/>
                  <a:pt x="4000239" y="5189495"/>
                  <a:pt x="4018037" y="5272637"/>
                </a:cubicBezTo>
                <a:cubicBezTo>
                  <a:pt x="4030495" y="5331116"/>
                  <a:pt x="4030495" y="5390612"/>
                  <a:pt x="4032021" y="5449600"/>
                </a:cubicBezTo>
                <a:cubicBezTo>
                  <a:pt x="4032911" y="5486339"/>
                  <a:pt x="4019308" y="5523842"/>
                  <a:pt x="4010282" y="5560582"/>
                </a:cubicBezTo>
                <a:cubicBezTo>
                  <a:pt x="3994009" y="5626943"/>
                  <a:pt x="3988162" y="5694321"/>
                  <a:pt x="4010282" y="5759029"/>
                </a:cubicBezTo>
                <a:cubicBezTo>
                  <a:pt x="4040793" y="5848655"/>
                  <a:pt x="4058336" y="5938407"/>
                  <a:pt x="4045623" y="6033117"/>
                </a:cubicBezTo>
                <a:cubicBezTo>
                  <a:pt x="4038377" y="6091724"/>
                  <a:pt x="4036597" y="6151347"/>
                  <a:pt x="4025664" y="6209190"/>
                </a:cubicBezTo>
                <a:cubicBezTo>
                  <a:pt x="4007358" y="6304790"/>
                  <a:pt x="4013841" y="6399882"/>
                  <a:pt x="4028461" y="6494211"/>
                </a:cubicBezTo>
                <a:cubicBezTo>
                  <a:pt x="4038542" y="6573081"/>
                  <a:pt x="4039610" y="6652829"/>
                  <a:pt x="4031639" y="6731941"/>
                </a:cubicBezTo>
                <a:lnTo>
                  <a:pt x="40229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82580482-BA80-420A-8A05-C58E97F2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4409267"/>
            <a:ext cx="4242816" cy="18288"/>
          </a:xfrm>
          <a:custGeom>
            <a:avLst/>
            <a:gdLst>
              <a:gd name="connsiteX0" fmla="*/ 0 w 4242816"/>
              <a:gd name="connsiteY0" fmla="*/ 0 h 18288"/>
              <a:gd name="connsiteX1" fmla="*/ 690973 w 4242816"/>
              <a:gd name="connsiteY1" fmla="*/ 0 h 18288"/>
              <a:gd name="connsiteX2" fmla="*/ 1212233 w 4242816"/>
              <a:gd name="connsiteY2" fmla="*/ 0 h 18288"/>
              <a:gd name="connsiteX3" fmla="*/ 1860778 w 4242816"/>
              <a:gd name="connsiteY3" fmla="*/ 0 h 18288"/>
              <a:gd name="connsiteX4" fmla="*/ 2424466 w 4242816"/>
              <a:gd name="connsiteY4" fmla="*/ 0 h 18288"/>
              <a:gd name="connsiteX5" fmla="*/ 3115439 w 4242816"/>
              <a:gd name="connsiteY5" fmla="*/ 0 h 18288"/>
              <a:gd name="connsiteX6" fmla="*/ 3636699 w 4242816"/>
              <a:gd name="connsiteY6" fmla="*/ 0 h 18288"/>
              <a:gd name="connsiteX7" fmla="*/ 4242816 w 4242816"/>
              <a:gd name="connsiteY7" fmla="*/ 0 h 18288"/>
              <a:gd name="connsiteX8" fmla="*/ 4242816 w 4242816"/>
              <a:gd name="connsiteY8" fmla="*/ 18288 h 18288"/>
              <a:gd name="connsiteX9" fmla="*/ 3636699 w 4242816"/>
              <a:gd name="connsiteY9" fmla="*/ 18288 h 18288"/>
              <a:gd name="connsiteX10" fmla="*/ 3030583 w 4242816"/>
              <a:gd name="connsiteY10" fmla="*/ 18288 h 18288"/>
              <a:gd name="connsiteX11" fmla="*/ 2466894 w 4242816"/>
              <a:gd name="connsiteY11" fmla="*/ 18288 h 18288"/>
              <a:gd name="connsiteX12" fmla="*/ 1988062 w 4242816"/>
              <a:gd name="connsiteY12" fmla="*/ 18288 h 18288"/>
              <a:gd name="connsiteX13" fmla="*/ 1466802 w 4242816"/>
              <a:gd name="connsiteY13" fmla="*/ 18288 h 18288"/>
              <a:gd name="connsiteX14" fmla="*/ 860686 w 4242816"/>
              <a:gd name="connsiteY14" fmla="*/ 18288 h 18288"/>
              <a:gd name="connsiteX15" fmla="*/ 0 w 4242816"/>
              <a:gd name="connsiteY15" fmla="*/ 18288 h 18288"/>
              <a:gd name="connsiteX16" fmla="*/ 0 w 4242816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2816" h="18288" fill="none" extrusionOk="0">
                <a:moveTo>
                  <a:pt x="0" y="0"/>
                </a:moveTo>
                <a:cubicBezTo>
                  <a:pt x="249934" y="1471"/>
                  <a:pt x="379877" y="-29444"/>
                  <a:pt x="690973" y="0"/>
                </a:cubicBezTo>
                <a:cubicBezTo>
                  <a:pt x="1002069" y="29444"/>
                  <a:pt x="1021583" y="17501"/>
                  <a:pt x="1212233" y="0"/>
                </a:cubicBezTo>
                <a:cubicBezTo>
                  <a:pt x="1402883" y="-17501"/>
                  <a:pt x="1678760" y="5386"/>
                  <a:pt x="1860778" y="0"/>
                </a:cubicBezTo>
                <a:cubicBezTo>
                  <a:pt x="2042796" y="-5386"/>
                  <a:pt x="2245608" y="-22401"/>
                  <a:pt x="2424466" y="0"/>
                </a:cubicBezTo>
                <a:cubicBezTo>
                  <a:pt x="2603324" y="22401"/>
                  <a:pt x="2890020" y="33806"/>
                  <a:pt x="3115439" y="0"/>
                </a:cubicBezTo>
                <a:cubicBezTo>
                  <a:pt x="3340858" y="-33806"/>
                  <a:pt x="3428300" y="18628"/>
                  <a:pt x="3636699" y="0"/>
                </a:cubicBezTo>
                <a:cubicBezTo>
                  <a:pt x="3845098" y="-18628"/>
                  <a:pt x="4108824" y="5541"/>
                  <a:pt x="4242816" y="0"/>
                </a:cubicBezTo>
                <a:cubicBezTo>
                  <a:pt x="4242066" y="4160"/>
                  <a:pt x="4243125" y="10356"/>
                  <a:pt x="4242816" y="18288"/>
                </a:cubicBezTo>
                <a:cubicBezTo>
                  <a:pt x="4113424" y="32735"/>
                  <a:pt x="3768327" y="47567"/>
                  <a:pt x="3636699" y="18288"/>
                </a:cubicBezTo>
                <a:cubicBezTo>
                  <a:pt x="3505071" y="-10991"/>
                  <a:pt x="3294208" y="-4990"/>
                  <a:pt x="3030583" y="18288"/>
                </a:cubicBezTo>
                <a:cubicBezTo>
                  <a:pt x="2766958" y="41566"/>
                  <a:pt x="2649277" y="20974"/>
                  <a:pt x="2466894" y="18288"/>
                </a:cubicBezTo>
                <a:cubicBezTo>
                  <a:pt x="2284511" y="15602"/>
                  <a:pt x="2151277" y="1154"/>
                  <a:pt x="1988062" y="18288"/>
                </a:cubicBezTo>
                <a:cubicBezTo>
                  <a:pt x="1824847" y="35422"/>
                  <a:pt x="1691359" y="9265"/>
                  <a:pt x="1466802" y="18288"/>
                </a:cubicBezTo>
                <a:cubicBezTo>
                  <a:pt x="1242245" y="27311"/>
                  <a:pt x="1006161" y="36605"/>
                  <a:pt x="860686" y="18288"/>
                </a:cubicBezTo>
                <a:cubicBezTo>
                  <a:pt x="715211" y="-29"/>
                  <a:pt x="242774" y="46538"/>
                  <a:pt x="0" y="18288"/>
                </a:cubicBezTo>
                <a:cubicBezTo>
                  <a:pt x="-146" y="11482"/>
                  <a:pt x="-422" y="5192"/>
                  <a:pt x="0" y="0"/>
                </a:cubicBezTo>
                <a:close/>
              </a:path>
              <a:path w="4242816" h="18288" stroke="0" extrusionOk="0">
                <a:moveTo>
                  <a:pt x="0" y="0"/>
                </a:moveTo>
                <a:cubicBezTo>
                  <a:pt x="259751" y="-14018"/>
                  <a:pt x="356632" y="-15007"/>
                  <a:pt x="521260" y="0"/>
                </a:cubicBezTo>
                <a:cubicBezTo>
                  <a:pt x="685888" y="15007"/>
                  <a:pt x="885786" y="5167"/>
                  <a:pt x="1212233" y="0"/>
                </a:cubicBezTo>
                <a:cubicBezTo>
                  <a:pt x="1538680" y="-5167"/>
                  <a:pt x="1458849" y="7951"/>
                  <a:pt x="1691065" y="0"/>
                </a:cubicBezTo>
                <a:cubicBezTo>
                  <a:pt x="1923281" y="-7951"/>
                  <a:pt x="1985780" y="-16303"/>
                  <a:pt x="2169897" y="0"/>
                </a:cubicBezTo>
                <a:cubicBezTo>
                  <a:pt x="2354014" y="16303"/>
                  <a:pt x="2633054" y="-2739"/>
                  <a:pt x="2776014" y="0"/>
                </a:cubicBezTo>
                <a:cubicBezTo>
                  <a:pt x="2918974" y="2739"/>
                  <a:pt x="3112688" y="-15682"/>
                  <a:pt x="3339702" y="0"/>
                </a:cubicBezTo>
                <a:cubicBezTo>
                  <a:pt x="3566716" y="15682"/>
                  <a:pt x="4015278" y="-28467"/>
                  <a:pt x="4242816" y="0"/>
                </a:cubicBezTo>
                <a:cubicBezTo>
                  <a:pt x="4243501" y="7633"/>
                  <a:pt x="4242294" y="10002"/>
                  <a:pt x="4242816" y="18288"/>
                </a:cubicBezTo>
                <a:cubicBezTo>
                  <a:pt x="3924964" y="16283"/>
                  <a:pt x="3746362" y="-1805"/>
                  <a:pt x="3551843" y="18288"/>
                </a:cubicBezTo>
                <a:cubicBezTo>
                  <a:pt x="3357324" y="38381"/>
                  <a:pt x="3126422" y="47156"/>
                  <a:pt x="2860870" y="18288"/>
                </a:cubicBezTo>
                <a:cubicBezTo>
                  <a:pt x="2595318" y="-10580"/>
                  <a:pt x="2572437" y="11441"/>
                  <a:pt x="2297182" y="18288"/>
                </a:cubicBezTo>
                <a:cubicBezTo>
                  <a:pt x="2021927" y="25135"/>
                  <a:pt x="1916908" y="33601"/>
                  <a:pt x="1733493" y="18288"/>
                </a:cubicBezTo>
                <a:cubicBezTo>
                  <a:pt x="1550078" y="2975"/>
                  <a:pt x="1412440" y="27896"/>
                  <a:pt x="1212233" y="18288"/>
                </a:cubicBezTo>
                <a:cubicBezTo>
                  <a:pt x="1012026" y="8680"/>
                  <a:pt x="914386" y="13859"/>
                  <a:pt x="648545" y="18288"/>
                </a:cubicBezTo>
                <a:cubicBezTo>
                  <a:pt x="382704" y="22717"/>
                  <a:pt x="233522" y="39342"/>
                  <a:pt x="0" y="18288"/>
                </a:cubicBezTo>
                <a:cubicBezTo>
                  <a:pt x="-772" y="13661"/>
                  <a:pt x="-839" y="849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6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C27ADC-2597-8CEF-C783-F30681565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GB" sz="5200"/>
              <a:t>Types of gaps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0C6F66-D0F2-4ECA-605E-DBA5C094C2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019527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8080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18064B-9047-1F67-6111-15FA5B65F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The problem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D0782-BC70-CFDA-2F08-C74546432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sz="2200" dirty="0"/>
              <a:t>Record levels of poor customer service, especially in services of general interest, e.g. utilities; </a:t>
            </a:r>
            <a:r>
              <a:rPr lang="en-GB" sz="2200" b="1" dirty="0"/>
              <a:t>significant component being the after-sales, dispute stage</a:t>
            </a:r>
            <a:r>
              <a:rPr lang="en-GB" sz="2200" dirty="0"/>
              <a:t>; perennial problem, exacerbated by Brexit, Covid, limited staffing, resources etc. </a:t>
            </a:r>
            <a:r>
              <a:rPr lang="en-GB" sz="2200" dirty="0">
                <a:hlinkClick r:id="rId2"/>
              </a:rPr>
              <a:t>https://www.which.co.uk/policy-and-insight/article/some-major-firms-offering-shockingly-poor-customer-service-across-the-board-which-finds-aoZHg0u46yWq</a:t>
            </a:r>
            <a:endParaRPr lang="en-GB" sz="2200" dirty="0"/>
          </a:p>
          <a:p>
            <a:endParaRPr lang="en-GB" sz="2200" dirty="0"/>
          </a:p>
          <a:p>
            <a:r>
              <a:rPr lang="en-GB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Delays; Kafkaesque systems; chatbots; mistakes; obfuscation; deception; pressure: in enforcement against and by consumers…… time loss, inconvenience, stress</a:t>
            </a:r>
          </a:p>
          <a:p>
            <a:r>
              <a:rPr lang="en-GB" sz="2200" dirty="0"/>
              <a:t>No clear, sufficiently broadly applicable, right to damages (to compensate, and discipline behaviour) </a:t>
            </a:r>
            <a:br>
              <a:rPr lang="en-GB" sz="2200" dirty="0"/>
            </a:br>
            <a:br>
              <a:rPr lang="en-GB" sz="2200" dirty="0"/>
            </a:br>
            <a:endParaRPr lang="en-GB" sz="2200" dirty="0"/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228765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47D811-774D-246C-DA41-4BA5F06F4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Contract damages for ….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1E049-126B-BA43-89FE-6F08140C0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sz="2400" dirty="0"/>
              <a:t>Breach of reasonable care and time obligations in service contract (UK CRA, s. 49), </a:t>
            </a:r>
            <a:r>
              <a:rPr lang="en-GB" sz="2400" b="1" dirty="0"/>
              <a:t>BUT</a:t>
            </a:r>
            <a:r>
              <a:rPr lang="en-GB" sz="2400" dirty="0"/>
              <a:t>: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1. Contract finished surely? Can provision of remedies naturally be seen as a continuing or fresh primary obligation.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2. If T commits to act (JH Ritchie v Lloyd), obligations buildable, but often no such commitment.</a:t>
            </a: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6546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A8645-7A72-4ACD-FD93-1CCBC9BD3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Contract damages cont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19AE5-25D9-BD3B-E4E3-F16F853D4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/>
              <a:t>3. What reasonable care or time obligations are there in goods and digital contents (DC) contracts, at least that give rise to a damages remedy? E.g., can I claim damages for breach of the 14-day refund obligation in CRA s. 20 (15)?</a:t>
            </a:r>
            <a:br>
              <a:rPr lang="en-GB"/>
            </a:br>
            <a:endParaRPr lang="en-GB"/>
          </a:p>
          <a:p>
            <a:r>
              <a:rPr lang="en-GB"/>
              <a:t>4. Damages remedy excludable subject to fairness test price recovery non-  excludable) (CRA, s. 57).</a:t>
            </a:r>
            <a:br>
              <a:rPr lang="en-GB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9328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B8A9F-60F1-8482-04BD-F24A344B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Reform suggestions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1D5F6DE-2449-2470-1356-EA826ECB3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sz="2400" dirty="0"/>
              <a:t>Reform CRA to provide that when there is a service contract, this extends to the dispute stage, to include how T deals with enforcement against, and by, the consumer; and that the same dispute stage </a:t>
            </a:r>
            <a:r>
              <a:rPr lang="en-GB" sz="2400" i="1" dirty="0"/>
              <a:t>service</a:t>
            </a:r>
            <a:r>
              <a:rPr lang="en-GB" sz="2400" dirty="0"/>
              <a:t> contract arises at the dispute stage of a goods or digital contents contract.  </a:t>
            </a:r>
          </a:p>
          <a:p>
            <a:r>
              <a:rPr lang="en-GB" sz="2400" dirty="0"/>
              <a:t>Reform to provide that in service contracts (at all stages, and where the service contract arises at the dispute stage of a goods or DC contract) damages are wholly non-excludable: hard to justify excludability, especially as liability shield already provided by fault standard, and cf. non-excludability of basic conformity standards in goods and digital content contracts (CRA, ss. 31, 47).</a:t>
            </a:r>
          </a:p>
        </p:txBody>
      </p:sp>
    </p:spTree>
    <p:extLst>
      <p:ext uri="{BB962C8B-B14F-4D97-AF65-F5344CB8AC3E}">
        <p14:creationId xmlns:p14="http://schemas.microsoft.com/office/powerpoint/2010/main" val="653099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94EBA6-7697-B28F-D79A-DB9FE8440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Unfair practices damages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B641A-A4DE-21B6-AB7D-0D69A0D19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sz="2200"/>
              <a:t>The old Consumer Protection from Unfair Trading Regs (CPUTR) allowed damages for misleading or aggressive practice: applicable post-contract, and to goods, DC and services contracts, </a:t>
            </a:r>
            <a:r>
              <a:rPr lang="en-GB" sz="2200" b="1"/>
              <a:t>BUT</a:t>
            </a:r>
            <a:r>
              <a:rPr lang="en-GB" sz="2200"/>
              <a:t>:</a:t>
            </a:r>
            <a:br>
              <a:rPr lang="en-GB" sz="2200"/>
            </a:br>
            <a:br>
              <a:rPr lang="en-GB" sz="2200"/>
            </a:br>
            <a:r>
              <a:rPr lang="en-GB" sz="2200"/>
              <a:t>1. Problems such as delay, or incompetence, not necessarily covered as misleading or aggressive-but would be caught by above reforms. </a:t>
            </a:r>
            <a:br>
              <a:rPr lang="en-GB" sz="2200"/>
            </a:br>
            <a:endParaRPr lang="en-GB" sz="2200"/>
          </a:p>
          <a:p>
            <a:r>
              <a:rPr lang="en-GB" sz="2200"/>
              <a:t>2. Following CPUTR, DMCCA only trigger redress where a contract or payment results (DMCCA, s. 232 (4))-no use where consumer gives up their own claim.</a:t>
            </a:r>
            <a:br>
              <a:rPr lang="en-GB" sz="2200"/>
            </a:br>
            <a:endParaRPr lang="en-GB" sz="2200"/>
          </a:p>
          <a:p>
            <a:pPr marL="0" indent="0">
              <a:buNone/>
            </a:pPr>
            <a:br>
              <a:rPr lang="en-GB" sz="2200"/>
            </a:br>
            <a:br>
              <a:rPr lang="en-GB" sz="2200"/>
            </a:br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1379453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8A6264-7FB5-8E06-A3F9-F54245E3E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Unfair practices cont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4D49C045-FADD-F8CD-4436-EA612EAC4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en-GB" sz="2200"/>
              <a:t>3. DMCCA omits CPUTR rules specifying unwinding, discount and damages remedies; leaving to Ministerial Order to provide for these, including ‘</a:t>
            </a:r>
            <a:r>
              <a:rPr lang="en-GB" sz="2200" b="0" i="0">
                <a:effectLst/>
                <a:latin typeface="arial" panose="020B0604020202020204" pitchFamily="34" charset="0"/>
              </a:rPr>
              <a:t>circumstances in which damages ….. are or are not payable’ </a:t>
            </a:r>
            <a:r>
              <a:rPr lang="en-GB" sz="2200"/>
              <a:t>(s. 233 (1)/2 (c)).</a:t>
            </a:r>
          </a:p>
          <a:p>
            <a:endParaRPr lang="en-GB" sz="2200"/>
          </a:p>
          <a:p>
            <a:r>
              <a:rPr lang="en-GB" sz="2200"/>
              <a:t>4. Even in cases of enforcement by trader, seems no damages unless I actually make the disputed payment (Why should I?).</a:t>
            </a:r>
          </a:p>
          <a:p>
            <a:pPr marL="0" indent="0">
              <a:buNone/>
            </a:pPr>
            <a:br>
              <a:rPr lang="en-GB" sz="2200"/>
            </a:br>
            <a:endParaRPr lang="en-GB" sz="220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955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8FEBE8-5CDF-570D-98E1-EA7A1FF0A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Unfair practices Cont…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A8CAF-F26D-2363-4BE9-8835ACB56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br>
              <a:rPr lang="en-GB" sz="2600"/>
            </a:br>
            <a:r>
              <a:rPr lang="en-GB" sz="2600"/>
              <a:t> 5. If I do pay, one would imagine that the claimable damages losses must cover what flows from the practice </a:t>
            </a:r>
            <a:r>
              <a:rPr lang="en-GB" sz="2600" b="1"/>
              <a:t>before </a:t>
            </a:r>
            <a:r>
              <a:rPr lang="en-GB" sz="2600"/>
              <a:t>making a payment, but the prior regime was not clear if only losses flowing from making the payment were recoverable; and we do not know what conditions will exist going forward (s. 233 (2)).</a:t>
            </a:r>
            <a:br>
              <a:rPr lang="en-GB" sz="2600"/>
            </a:br>
            <a:br>
              <a:rPr lang="en-GB" sz="2600"/>
            </a:br>
            <a:endParaRPr lang="en-GB" sz="2600"/>
          </a:p>
          <a:p>
            <a:endParaRPr lang="en-GB" sz="2600"/>
          </a:p>
          <a:p>
            <a:endParaRPr lang="en-GB" sz="26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535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7F0697-3C5B-3521-34B1-01BD45A99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/>
              <a:t>Reform suggestions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D5118-ABEC-7315-A42F-C82F459A5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GB" sz="2200"/>
              <a:t>Reform, via amendment of DMCCA and Ministerial Order as appropriate; to provide that there is a right to damages whenever a misleading or aggressive practice </a:t>
            </a:r>
            <a:r>
              <a:rPr lang="en-GB" sz="2200" b="0" i="0">
                <a:effectLst/>
              </a:rPr>
              <a:t>is a significant factor in causing inconvenience, distress, inconvenience or time loss and would cause such to the average consumer. </a:t>
            </a:r>
          </a:p>
          <a:p>
            <a:endParaRPr lang="en-GB" sz="2200"/>
          </a:p>
          <a:p>
            <a:r>
              <a:rPr lang="en-GB" sz="2200"/>
              <a:t>This would cover both cases where T is enforcing against the consumer, and vice versa; it removes the strange notion that the consumer must enter a contract or make a payment (which they will often wish to unwind now anyway!!) to trigger a damages claim; and it removes the confusion over whether the losses suffered prior to the payment or contract can be claimed. </a:t>
            </a:r>
          </a:p>
        </p:txBody>
      </p:sp>
    </p:spTree>
    <p:extLst>
      <p:ext uri="{BB962C8B-B14F-4D97-AF65-F5344CB8AC3E}">
        <p14:creationId xmlns:p14="http://schemas.microsoft.com/office/powerpoint/2010/main" val="721616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7A9AD-B1CA-FCE6-09EC-C4EF27BF3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Ombuds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1A4CB-CD6D-06C1-7C64-17A1CD615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000" dirty="0"/>
              <a:t>‘</a:t>
            </a:r>
            <a:r>
              <a:rPr lang="en-GB" dirty="0"/>
              <a:t>Fair and Reasonable’ jurisdiction sufficiently flexible to fill all above gaps, </a:t>
            </a:r>
            <a:r>
              <a:rPr lang="en-GB" b="1" dirty="0"/>
              <a:t>but this needs unpacking/highlighting (Ombuds not shown to be best at recognising potential of this jurisdiction at least consistently); also, formal rights required, so see above required clarifications.</a:t>
            </a:r>
            <a:r>
              <a:rPr lang="en-GB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88475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4827B2-6320-6698-0B41-F97E5481E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5600">
                <a:solidFill>
                  <a:srgbClr val="FFFFFF"/>
                </a:solidFill>
              </a:rPr>
              <a:t>Collective redress alternative?</a:t>
            </a:r>
          </a:p>
        </p:txBody>
      </p:sp>
      <p:sp>
        <p:nvSpPr>
          <p:cNvPr id="5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47DE1217-028A-4CC7-4322-05CF68410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Autofit/>
          </a:bodyPr>
          <a:lstStyle/>
          <a:p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CR via the redress category of ‘enhanced consumer measures’ under DMCCA as more efficient alternative to worrying about private law reforms (Part 3, </a:t>
            </a:r>
            <a:r>
              <a:rPr lang="en-GB" sz="2400" dirty="0" err="1">
                <a:solidFill>
                  <a:schemeClr val="tx1">
                    <a:alpha val="80000"/>
                  </a:schemeClr>
                </a:solidFill>
              </a:rPr>
              <a:t>ch.</a:t>
            </a: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 1)? </a:t>
            </a:r>
          </a:p>
          <a:p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Sounds good but:</a:t>
            </a:r>
            <a:br>
              <a:rPr lang="en-GB" sz="2400" dirty="0">
                <a:solidFill>
                  <a:schemeClr val="tx1">
                    <a:alpha val="80000"/>
                  </a:schemeClr>
                </a:solidFill>
              </a:rPr>
            </a:b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-must act on basis of a ‘relevant infringement’, and in the case of lack of reasonable care and reasonable time obligations, there is often no obligation or breach-see above</a:t>
            </a:r>
            <a:br>
              <a:rPr lang="en-GB" sz="2400" dirty="0">
                <a:solidFill>
                  <a:schemeClr val="tx1">
                    <a:alpha val="80000"/>
                  </a:schemeClr>
                </a:solidFill>
              </a:rPr>
            </a:b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-</a:t>
            </a:r>
            <a:r>
              <a:rPr lang="en-GB" sz="2400" dirty="0">
                <a:solidFill>
                  <a:schemeClr val="tx1">
                    <a:alpha val="80000"/>
                  </a:schemeClr>
                </a:solidFill>
                <a:effectLst/>
                <a:ea typeface="Calibri" panose="020F0502020204030204" pitchFamily="34" charset="0"/>
              </a:rPr>
              <a:t>so many disparate forms of bad customer service that it might be hard to say any given one affects collective interests enough (s. 148 (1))</a:t>
            </a:r>
            <a:br>
              <a:rPr lang="en-GB" sz="2400" dirty="0">
                <a:solidFill>
                  <a:schemeClr val="tx1">
                    <a:alpha val="80000"/>
                  </a:schemeClr>
                </a:solidFill>
                <a:effectLst/>
                <a:ea typeface="Calibri" panose="020F0502020204030204" pitchFamily="34" charset="0"/>
              </a:rPr>
            </a:b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-limits on resources, priorities</a:t>
            </a:r>
          </a:p>
        </p:txBody>
      </p:sp>
      <p:sp>
        <p:nvSpPr>
          <p:cNvPr id="5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647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E07F1-05DA-6A00-B5D0-D79A04B9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 b="1" dirty="0"/>
              <a:t>Tailored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0440B-C6A7-49AF-391B-9BFE60131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Autofit/>
          </a:bodyPr>
          <a:lstStyle/>
          <a:p>
            <a:r>
              <a:rPr lang="en-GB" sz="3200" dirty="0"/>
              <a:t>Notwithstanding above reforms, we need a tailored customer service guide/code of practice, that spells out above, with examples and proactive guidance for all parties.</a:t>
            </a:r>
          </a:p>
        </p:txBody>
      </p:sp>
      <p:pic>
        <p:nvPicPr>
          <p:cNvPr id="17" name="Picture 4" descr="White puzzle with one red piece">
            <a:extLst>
              <a:ext uri="{FF2B5EF4-FFF2-40B4-BE49-F238E27FC236}">
                <a16:creationId xmlns:a16="http://schemas.microsoft.com/office/drawing/2014/main" id="{A73687CD-7C54-BDB8-9B5D-E0324FC611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28" r="2476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15868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1839</TotalTime>
  <Words>1010</Words>
  <Application>Microsoft Office PowerPoint</Application>
  <PresentationFormat>Widescreen</PresentationFormat>
  <Paragraphs>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</vt:lpstr>
      <vt:lpstr>Calibri</vt:lpstr>
      <vt:lpstr>Calibri Light</vt:lpstr>
      <vt:lpstr>Office Theme</vt:lpstr>
      <vt:lpstr>The Customer Service Consumer Surplus</vt:lpstr>
      <vt:lpstr>Types of gaps</vt:lpstr>
      <vt:lpstr>The problem</vt:lpstr>
      <vt:lpstr>Contract damages for ….</vt:lpstr>
      <vt:lpstr>Contract damages cont</vt:lpstr>
      <vt:lpstr>Reform suggestions</vt:lpstr>
      <vt:lpstr>Unfair practices damages</vt:lpstr>
      <vt:lpstr>Unfair practices cont</vt:lpstr>
      <vt:lpstr>Unfair practices Cont…</vt:lpstr>
      <vt:lpstr>Reform suggestions</vt:lpstr>
      <vt:lpstr>Ombuds solutions</vt:lpstr>
      <vt:lpstr>Collective redress alternative?</vt:lpstr>
      <vt:lpstr>Tailored Guide</vt:lpstr>
    </vt:vector>
  </TitlesOfParts>
  <Company>University of Essex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Fintech and Law</dc:title>
  <dc:creator>Willett, Christopher</dc:creator>
  <cp:lastModifiedBy>Willett, Christopher</cp:lastModifiedBy>
  <cp:revision>4</cp:revision>
  <dcterms:created xsi:type="dcterms:W3CDTF">2023-11-22T09:40:25Z</dcterms:created>
  <dcterms:modified xsi:type="dcterms:W3CDTF">2024-09-16T11:58:50Z</dcterms:modified>
</cp:coreProperties>
</file>