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4.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3.xml"/>
  <Override ContentType="application/vnd.ms-office.chartstyle+xml" PartName="/ppt/charts/style4.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792900" cy="992505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g7FU600u7VkLUZsaaDCWxjVyj5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Users\Duygu%20Damar\Desktop\Abbildungen_Tabellen_eng.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C:\Users\Duygu%20Damar\Desktop\Abbildungen_Tabellen_eng.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C:\Users\Duygu%20Damar\Iff%20Dropbox\Projekte\1366_ADS_AltersDis%20Kreditvergabe\7.%20Hauptstudie\Datenerhebung%20Banken\Auswertung%20Bankenumfrage.xlsx" TargetMode="Externa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file:///C:\Users\Duygu%20Damar\Iff%20Dropbox\Projekte\1366_ADS_AltersDis%20Kreditvergabe\7.%20Hauptstudie\Datenerhebung%20Banken\Auswertung%20Bankenumfrag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'Abb 1 Beschwerden'!$B$3</c:f>
              <c:strCache>
                <c:ptCount val="1"/>
                <c:pt idx="0">
                  <c:v>Complaints about credit</c:v>
                </c:pt>
              </c:strCache>
            </c:strRef>
          </c:tx>
          <c:spPr>
            <a:solidFill>
              <a:schemeClr val="accent2"/>
            </a:solidFill>
            <a:ln>
              <a:noFill/>
            </a:ln>
            <a:effectLst/>
          </c:spPr>
          <c:invertIfNegative val="0"/>
          <c:cat>
            <c:strRef>
              <c:f>'Abb 1 Beschwerden'!$A$4:$A$12</c:f>
              <c:strCache>
                <c:ptCount val="9"/>
                <c:pt idx="0">
                  <c:v>Negligent creditworthiness assessment</c:v>
                </c:pt>
                <c:pt idx="1">
                  <c:v>Problems relating to credit processing</c:v>
                </c:pt>
                <c:pt idx="2">
                  <c:v>Credit conditions</c:v>
                </c:pt>
                <c:pt idx="3">
                  <c:v>Sale of additional services, eg residual debt insurance</c:v>
                </c:pt>
                <c:pt idx="4">
                  <c:v>Credit advertising</c:v>
                </c:pt>
                <c:pt idx="5">
                  <c:v>Problems regarding debt restructuring</c:v>
                </c:pt>
                <c:pt idx="6">
                  <c:v>Problems due to increasing digitalisation, esp. branch closings</c:v>
                </c:pt>
                <c:pt idx="7">
                  <c:v>Refusal of the credit application</c:v>
                </c:pt>
                <c:pt idx="8">
                  <c:v>Unofficial (oral) prevention of credit application by consumers</c:v>
                </c:pt>
              </c:strCache>
            </c:strRef>
          </c:cat>
          <c:val>
            <c:numRef>
              <c:f>'Abb 1 Beschwerden'!$B$4:$B$12</c:f>
              <c:numCache>
                <c:formatCode>0.00%</c:formatCode>
                <c:ptCount val="9"/>
                <c:pt idx="0">
                  <c:v>0.52170000000000005</c:v>
                </c:pt>
                <c:pt idx="1">
                  <c:v>0.21740000000000001</c:v>
                </c:pt>
                <c:pt idx="2">
                  <c:v>0.21740000000000001</c:v>
                </c:pt>
                <c:pt idx="3">
                  <c:v>0.56520000000000004</c:v>
                </c:pt>
                <c:pt idx="4">
                  <c:v>0.13039999999999999</c:v>
                </c:pt>
                <c:pt idx="5">
                  <c:v>0.1739</c:v>
                </c:pt>
                <c:pt idx="6">
                  <c:v>0.43480000000000002</c:v>
                </c:pt>
                <c:pt idx="7">
                  <c:v>0.30430000000000001</c:v>
                </c:pt>
                <c:pt idx="8">
                  <c:v>8.6999999999999994E-2</c:v>
                </c:pt>
              </c:numCache>
            </c:numRef>
          </c:val>
          <c:extLst>
            <c:ext xmlns:c16="http://schemas.microsoft.com/office/drawing/2014/chart" uri="{C3380CC4-5D6E-409C-BE32-E72D297353CC}">
              <c16:uniqueId val="{00000000-AA77-4E62-8060-9845BC4D9F56}"/>
            </c:ext>
          </c:extLst>
        </c:ser>
        <c:ser>
          <c:idx val="1"/>
          <c:order val="1"/>
          <c:tx>
            <c:strRef>
              <c:f>'Abb 1 Beschwerden'!$C$3</c:f>
              <c:strCache>
                <c:ptCount val="1"/>
                <c:pt idx="0">
                  <c:v>Relevance to elderly</c:v>
                </c:pt>
              </c:strCache>
            </c:strRef>
          </c:tx>
          <c:spPr>
            <a:solidFill>
              <a:srgbClr val="F09510"/>
            </a:solidFill>
            <a:ln>
              <a:noFill/>
            </a:ln>
            <a:effectLst/>
          </c:spPr>
          <c:invertIfNegative val="0"/>
          <c:cat>
            <c:strRef>
              <c:f>'Abb 1 Beschwerden'!$A$4:$A$12</c:f>
              <c:strCache>
                <c:ptCount val="9"/>
                <c:pt idx="0">
                  <c:v>Negligent creditworthiness assessment</c:v>
                </c:pt>
                <c:pt idx="1">
                  <c:v>Problems relating to credit processing</c:v>
                </c:pt>
                <c:pt idx="2">
                  <c:v>Credit conditions</c:v>
                </c:pt>
                <c:pt idx="3">
                  <c:v>Sale of additional services, eg residual debt insurance</c:v>
                </c:pt>
                <c:pt idx="4">
                  <c:v>Credit advertising</c:v>
                </c:pt>
                <c:pt idx="5">
                  <c:v>Problems regarding debt restructuring</c:v>
                </c:pt>
                <c:pt idx="6">
                  <c:v>Problems due to increasing digitalisation, esp. branch closings</c:v>
                </c:pt>
                <c:pt idx="7">
                  <c:v>Refusal of the credit application</c:v>
                </c:pt>
                <c:pt idx="8">
                  <c:v>Unofficial (oral) prevention of credit application by consumers</c:v>
                </c:pt>
              </c:strCache>
            </c:strRef>
          </c:cat>
          <c:val>
            <c:numRef>
              <c:f>'Abb 1 Beschwerden'!$C$4:$C$12</c:f>
              <c:numCache>
                <c:formatCode>0.00%</c:formatCode>
                <c:ptCount val="9"/>
                <c:pt idx="0">
                  <c:v>0.13039999999999999</c:v>
                </c:pt>
                <c:pt idx="1">
                  <c:v>4.3499999999999997E-2</c:v>
                </c:pt>
                <c:pt idx="2">
                  <c:v>8.6999999999999994E-2</c:v>
                </c:pt>
                <c:pt idx="3">
                  <c:v>0.39129999999999998</c:v>
                </c:pt>
                <c:pt idx="4">
                  <c:v>4.3499999999999997E-2</c:v>
                </c:pt>
                <c:pt idx="5">
                  <c:v>8.6999999999999994E-2</c:v>
                </c:pt>
                <c:pt idx="6">
                  <c:v>0.52170000000000005</c:v>
                </c:pt>
                <c:pt idx="7">
                  <c:v>0.30430000000000001</c:v>
                </c:pt>
                <c:pt idx="8">
                  <c:v>0.1739</c:v>
                </c:pt>
              </c:numCache>
            </c:numRef>
          </c:val>
          <c:extLst>
            <c:ext xmlns:c16="http://schemas.microsoft.com/office/drawing/2014/chart" uri="{C3380CC4-5D6E-409C-BE32-E72D297353CC}">
              <c16:uniqueId val="{00000001-AA77-4E62-8060-9845BC4D9F56}"/>
            </c:ext>
          </c:extLst>
        </c:ser>
        <c:dLbls>
          <c:showLegendKey val="0"/>
          <c:showVal val="0"/>
          <c:showCatName val="0"/>
          <c:showSerName val="0"/>
          <c:showPercent val="0"/>
          <c:showBubbleSize val="0"/>
        </c:dLbls>
        <c:gapWidth val="182"/>
        <c:axId val="1223805903"/>
        <c:axId val="1305323887"/>
      </c:barChart>
      <c:catAx>
        <c:axId val="1223805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305323887"/>
        <c:crosses val="autoZero"/>
        <c:auto val="1"/>
        <c:lblAlgn val="ctr"/>
        <c:lblOffset val="100"/>
        <c:noMultiLvlLbl val="0"/>
      </c:catAx>
      <c:valAx>
        <c:axId val="130532388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223805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249582753280618"/>
          <c:y val="2.7777777777777776E-2"/>
          <c:w val="0.50103996516930549"/>
          <c:h val="0.85876600652191204"/>
        </c:manualLayout>
      </c:layout>
      <c:barChart>
        <c:barDir val="bar"/>
        <c:grouping val="clustered"/>
        <c:varyColors val="0"/>
        <c:ser>
          <c:idx val="0"/>
          <c:order val="0"/>
          <c:tx>
            <c:strRef>
              <c:f>'Abb4 Gründe'!$B$2</c:f>
              <c:strCache>
                <c:ptCount val="1"/>
                <c:pt idx="0">
                  <c:v>Total</c:v>
                </c:pt>
              </c:strCache>
            </c:strRef>
          </c:tx>
          <c:spPr>
            <a:solidFill>
              <a:srgbClr val="00829A"/>
            </a:solidFill>
            <a:ln>
              <a:noFill/>
            </a:ln>
            <a:effectLst/>
          </c:spPr>
          <c:invertIfNegative val="0"/>
          <c:cat>
            <c:strRef>
              <c:f>'Abb4 Gründe'!$A$3:$A$12</c:f>
              <c:strCache>
                <c:ptCount val="10"/>
                <c:pt idx="0">
                  <c:v>Increased household costs</c:v>
                </c:pt>
                <c:pt idx="1">
                  <c:v>Refraining from credit application due to the false belief that an elderly person anyway do not obtain credit</c:v>
                </c:pt>
                <c:pt idx="2">
                  <c:v>Standardised creditworthiness assessment</c:v>
                </c:pt>
                <c:pt idx="3">
                  <c:v>Legal uncertainty regarding due diligence obligation in creditworthiness assessment</c:v>
                </c:pt>
                <c:pt idx="4">
                  <c:v>Prevention of the credit application due to the false assumtion that the consumer is too old</c:v>
                </c:pt>
                <c:pt idx="5">
                  <c:v>Dependence on ADM systems</c:v>
                </c:pt>
                <c:pt idx="6">
                  <c:v>Condition of total repayment until a certain age</c:v>
                </c:pt>
                <c:pt idx="7">
                  <c:v>Increased risk of care dependance</c:v>
                </c:pt>
                <c:pt idx="8">
                  <c:v>Duration of the credit exceeds the statistical life expectancy</c:v>
                </c:pt>
                <c:pt idx="9">
                  <c:v>Decreased income due to retirement</c:v>
                </c:pt>
              </c:strCache>
            </c:strRef>
          </c:cat>
          <c:val>
            <c:numRef>
              <c:f>'Abb4 Gründe'!$B$3:$B$12</c:f>
              <c:numCache>
                <c:formatCode>0.00%</c:formatCode>
                <c:ptCount val="10"/>
                <c:pt idx="0">
                  <c:v>0.1739</c:v>
                </c:pt>
                <c:pt idx="1">
                  <c:v>0.1739</c:v>
                </c:pt>
                <c:pt idx="2">
                  <c:v>0.21740000000000001</c:v>
                </c:pt>
                <c:pt idx="3" formatCode="0%">
                  <c:v>0.21740000000000001</c:v>
                </c:pt>
                <c:pt idx="4">
                  <c:v>0.21740000000000001</c:v>
                </c:pt>
                <c:pt idx="5" formatCode="0%">
                  <c:v>0.26090000000000002</c:v>
                </c:pt>
                <c:pt idx="6">
                  <c:v>0.26090000000000002</c:v>
                </c:pt>
                <c:pt idx="7">
                  <c:v>0.26090000000000002</c:v>
                </c:pt>
                <c:pt idx="8">
                  <c:v>0.3478</c:v>
                </c:pt>
                <c:pt idx="9">
                  <c:v>0.43480000000000002</c:v>
                </c:pt>
              </c:numCache>
            </c:numRef>
          </c:val>
          <c:extLst>
            <c:ext xmlns:c16="http://schemas.microsoft.com/office/drawing/2014/chart" uri="{C3380CC4-5D6E-409C-BE32-E72D297353CC}">
              <c16:uniqueId val="{00000000-6898-404C-83EE-70DF01D6EA6A}"/>
            </c:ext>
          </c:extLst>
        </c:ser>
        <c:ser>
          <c:idx val="1"/>
          <c:order val="1"/>
          <c:tx>
            <c:strRef>
              <c:f>'Abb4 Gründe'!$C$2</c:f>
              <c:strCache>
                <c:ptCount val="1"/>
                <c:pt idx="0">
                  <c:v>Mortgage</c:v>
                </c:pt>
              </c:strCache>
            </c:strRef>
          </c:tx>
          <c:spPr>
            <a:solidFill>
              <a:srgbClr val="F09510"/>
            </a:solidFill>
            <a:ln>
              <a:noFill/>
            </a:ln>
            <a:effectLst/>
          </c:spPr>
          <c:invertIfNegative val="0"/>
          <c:cat>
            <c:strRef>
              <c:f>'Abb4 Gründe'!$A$3:$A$12</c:f>
              <c:strCache>
                <c:ptCount val="10"/>
                <c:pt idx="0">
                  <c:v>Increased household costs</c:v>
                </c:pt>
                <c:pt idx="1">
                  <c:v>Refraining from credit application due to the false belief that an elderly person anyway do not obtain credit</c:v>
                </c:pt>
                <c:pt idx="2">
                  <c:v>Standardised creditworthiness assessment</c:v>
                </c:pt>
                <c:pt idx="3">
                  <c:v>Legal uncertainty regarding due diligence obligation in creditworthiness assessment</c:v>
                </c:pt>
                <c:pt idx="4">
                  <c:v>Prevention of the credit application due to the false assumtion that the consumer is too old</c:v>
                </c:pt>
                <c:pt idx="5">
                  <c:v>Dependence on ADM systems</c:v>
                </c:pt>
                <c:pt idx="6">
                  <c:v>Condition of total repayment until a certain age</c:v>
                </c:pt>
                <c:pt idx="7">
                  <c:v>Increased risk of care dependance</c:v>
                </c:pt>
                <c:pt idx="8">
                  <c:v>Duration of the credit exceeds the statistical life expectancy</c:v>
                </c:pt>
                <c:pt idx="9">
                  <c:v>Decreased income due to retirement</c:v>
                </c:pt>
              </c:strCache>
            </c:strRef>
          </c:cat>
          <c:val>
            <c:numRef>
              <c:f>'Abb4 Gründe'!$C$3:$C$12</c:f>
              <c:numCache>
                <c:formatCode>0%</c:formatCode>
                <c:ptCount val="10"/>
                <c:pt idx="0">
                  <c:v>0.2</c:v>
                </c:pt>
                <c:pt idx="1">
                  <c:v>0.3</c:v>
                </c:pt>
                <c:pt idx="2">
                  <c:v>0.4</c:v>
                </c:pt>
                <c:pt idx="3">
                  <c:v>0.1</c:v>
                </c:pt>
                <c:pt idx="4">
                  <c:v>0.4</c:v>
                </c:pt>
                <c:pt idx="5">
                  <c:v>0.3</c:v>
                </c:pt>
                <c:pt idx="6">
                  <c:v>0.2</c:v>
                </c:pt>
                <c:pt idx="7">
                  <c:v>0.4</c:v>
                </c:pt>
                <c:pt idx="8">
                  <c:v>0.4</c:v>
                </c:pt>
                <c:pt idx="9">
                  <c:v>0.5</c:v>
                </c:pt>
              </c:numCache>
            </c:numRef>
          </c:val>
          <c:extLst>
            <c:ext xmlns:c16="http://schemas.microsoft.com/office/drawing/2014/chart" uri="{C3380CC4-5D6E-409C-BE32-E72D297353CC}">
              <c16:uniqueId val="{00000001-6898-404C-83EE-70DF01D6EA6A}"/>
            </c:ext>
          </c:extLst>
        </c:ser>
        <c:ser>
          <c:idx val="2"/>
          <c:order val="2"/>
          <c:tx>
            <c:strRef>
              <c:f>'Abb4 Gründe'!$D$2</c:f>
              <c:strCache>
                <c:ptCount val="1"/>
                <c:pt idx="0">
                  <c:v>General Consumer Credit</c:v>
                </c:pt>
              </c:strCache>
            </c:strRef>
          </c:tx>
          <c:spPr>
            <a:solidFill>
              <a:srgbClr val="B2B2B2"/>
            </a:solidFill>
            <a:ln>
              <a:noFill/>
            </a:ln>
            <a:effectLst/>
          </c:spPr>
          <c:invertIfNegative val="0"/>
          <c:cat>
            <c:strRef>
              <c:f>'Abb4 Gründe'!$A$3:$A$12</c:f>
              <c:strCache>
                <c:ptCount val="10"/>
                <c:pt idx="0">
                  <c:v>Increased household costs</c:v>
                </c:pt>
                <c:pt idx="1">
                  <c:v>Refraining from credit application due to the false belief that an elderly person anyway do not obtain credit</c:v>
                </c:pt>
                <c:pt idx="2">
                  <c:v>Standardised creditworthiness assessment</c:v>
                </c:pt>
                <c:pt idx="3">
                  <c:v>Legal uncertainty regarding due diligence obligation in creditworthiness assessment</c:v>
                </c:pt>
                <c:pt idx="4">
                  <c:v>Prevention of the credit application due to the false assumtion that the consumer is too old</c:v>
                </c:pt>
                <c:pt idx="5">
                  <c:v>Dependence on ADM systems</c:v>
                </c:pt>
                <c:pt idx="6">
                  <c:v>Condition of total repayment until a certain age</c:v>
                </c:pt>
                <c:pt idx="7">
                  <c:v>Increased risk of care dependance</c:v>
                </c:pt>
                <c:pt idx="8">
                  <c:v>Duration of the credit exceeds the statistical life expectancy</c:v>
                </c:pt>
                <c:pt idx="9">
                  <c:v>Decreased income due to retirement</c:v>
                </c:pt>
              </c:strCache>
            </c:strRef>
          </c:cat>
          <c:val>
            <c:numRef>
              <c:f>'Abb4 Gründe'!$D$3:$D$12</c:f>
              <c:numCache>
                <c:formatCode>0.00%</c:formatCode>
                <c:ptCount val="10"/>
                <c:pt idx="0">
                  <c:v>0.15379999999999999</c:v>
                </c:pt>
                <c:pt idx="1">
                  <c:v>7.6899999999999996E-2</c:v>
                </c:pt>
                <c:pt idx="2">
                  <c:v>7.6899999999999996E-2</c:v>
                </c:pt>
                <c:pt idx="3">
                  <c:v>0.30769999999999997</c:v>
                </c:pt>
                <c:pt idx="4">
                  <c:v>7.6899999999999996E-2</c:v>
                </c:pt>
                <c:pt idx="5">
                  <c:v>0.23080000000000001</c:v>
                </c:pt>
                <c:pt idx="6" formatCode="0%">
                  <c:v>0.30769999999999997</c:v>
                </c:pt>
                <c:pt idx="7">
                  <c:v>0.15379999999999999</c:v>
                </c:pt>
                <c:pt idx="8">
                  <c:v>0.30769999999999997</c:v>
                </c:pt>
                <c:pt idx="9">
                  <c:v>0.3846</c:v>
                </c:pt>
              </c:numCache>
            </c:numRef>
          </c:val>
          <c:extLst>
            <c:ext xmlns:c16="http://schemas.microsoft.com/office/drawing/2014/chart" uri="{C3380CC4-5D6E-409C-BE32-E72D297353CC}">
              <c16:uniqueId val="{00000002-6898-404C-83EE-70DF01D6EA6A}"/>
            </c:ext>
          </c:extLst>
        </c:ser>
        <c:dLbls>
          <c:showLegendKey val="0"/>
          <c:showVal val="0"/>
          <c:showCatName val="0"/>
          <c:showSerName val="0"/>
          <c:showPercent val="0"/>
          <c:showBubbleSize val="0"/>
        </c:dLbls>
        <c:gapWidth val="182"/>
        <c:axId val="1210579743"/>
        <c:axId val="1006647519"/>
      </c:barChart>
      <c:catAx>
        <c:axId val="12105797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006647519"/>
        <c:crosses val="autoZero"/>
        <c:auto val="1"/>
        <c:lblAlgn val="ctr"/>
        <c:lblOffset val="100"/>
        <c:noMultiLvlLbl val="0"/>
      </c:catAx>
      <c:valAx>
        <c:axId val="100664751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210579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Eng!$B$37</c:f>
              <c:strCache>
                <c:ptCount val="1"/>
                <c:pt idx="0">
                  <c:v>Solely on the result of the creditworthiness assessment, personal characteristics play no role</c:v>
                </c:pt>
              </c:strCache>
            </c:strRef>
          </c:tx>
          <c:spPr>
            <a:solidFill>
              <a:srgbClr val="F09510"/>
            </a:solidFill>
            <a:ln>
              <a:noFill/>
            </a:ln>
            <a:effectLst/>
          </c:spPr>
          <c:invertIfNegative val="0"/>
          <c:cat>
            <c:strRef>
              <c:f>Eng!$C$36:$E$36</c:f>
              <c:strCache>
                <c:ptCount val="3"/>
                <c:pt idx="0">
                  <c:v>Total</c:v>
                </c:pt>
                <c:pt idx="1">
                  <c:v>Mortgage</c:v>
                </c:pt>
                <c:pt idx="2">
                  <c:v>General consumer credit</c:v>
                </c:pt>
              </c:strCache>
            </c:strRef>
          </c:cat>
          <c:val>
            <c:numRef>
              <c:f>Eng!$C$37:$E$37</c:f>
              <c:numCache>
                <c:formatCode>0%</c:formatCode>
                <c:ptCount val="3"/>
                <c:pt idx="0">
                  <c:v>0.52</c:v>
                </c:pt>
                <c:pt idx="1">
                  <c:v>0.57140000000000002</c:v>
                </c:pt>
                <c:pt idx="2">
                  <c:v>0.47060000000000002</c:v>
                </c:pt>
              </c:numCache>
            </c:numRef>
          </c:val>
          <c:extLst>
            <c:ext xmlns:c16="http://schemas.microsoft.com/office/drawing/2014/chart" uri="{C3380CC4-5D6E-409C-BE32-E72D297353CC}">
              <c16:uniqueId val="{00000000-6233-4663-8EC9-AD876FDCDC0A}"/>
            </c:ext>
          </c:extLst>
        </c:ser>
        <c:ser>
          <c:idx val="1"/>
          <c:order val="1"/>
          <c:tx>
            <c:strRef>
              <c:f>Eng!$B$38</c:f>
              <c:strCache>
                <c:ptCount val="1"/>
                <c:pt idx="0">
                  <c:v>Essentially on the result of the creditworthiness assessment; however, certain personal characteristics are also taken into account</c:v>
                </c:pt>
              </c:strCache>
            </c:strRef>
          </c:tx>
          <c:spPr>
            <a:solidFill>
              <a:srgbClr val="00829A"/>
            </a:solidFill>
            <a:ln>
              <a:noFill/>
            </a:ln>
            <a:effectLst/>
          </c:spPr>
          <c:invertIfNegative val="0"/>
          <c:cat>
            <c:strRef>
              <c:f>Eng!$C$36:$E$36</c:f>
              <c:strCache>
                <c:ptCount val="3"/>
                <c:pt idx="0">
                  <c:v>Total</c:v>
                </c:pt>
                <c:pt idx="1">
                  <c:v>Mortgage</c:v>
                </c:pt>
                <c:pt idx="2">
                  <c:v>General consumer credit</c:v>
                </c:pt>
              </c:strCache>
            </c:strRef>
          </c:cat>
          <c:val>
            <c:numRef>
              <c:f>Eng!$C$38:$E$38</c:f>
              <c:numCache>
                <c:formatCode>0%</c:formatCode>
                <c:ptCount val="3"/>
                <c:pt idx="0">
                  <c:v>0.46</c:v>
                </c:pt>
                <c:pt idx="1">
                  <c:v>0.42859999999999998</c:v>
                </c:pt>
                <c:pt idx="2">
                  <c:v>0.49020000000000002</c:v>
                </c:pt>
              </c:numCache>
            </c:numRef>
          </c:val>
          <c:extLst>
            <c:ext xmlns:c16="http://schemas.microsoft.com/office/drawing/2014/chart" uri="{C3380CC4-5D6E-409C-BE32-E72D297353CC}">
              <c16:uniqueId val="{00000001-6233-4663-8EC9-AD876FDCDC0A}"/>
            </c:ext>
          </c:extLst>
        </c:ser>
        <c:dLbls>
          <c:showLegendKey val="0"/>
          <c:showVal val="0"/>
          <c:showCatName val="0"/>
          <c:showSerName val="0"/>
          <c:showPercent val="0"/>
          <c:showBubbleSize val="0"/>
        </c:dLbls>
        <c:gapWidth val="150"/>
        <c:overlap val="100"/>
        <c:axId val="2101176543"/>
        <c:axId val="2101177023"/>
      </c:barChart>
      <c:catAx>
        <c:axId val="21011765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101177023"/>
        <c:crosses val="autoZero"/>
        <c:auto val="1"/>
        <c:lblAlgn val="ctr"/>
        <c:lblOffset val="100"/>
        <c:noMultiLvlLbl val="0"/>
      </c:catAx>
      <c:valAx>
        <c:axId val="210117702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101176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Eng!$C$7</c:f>
              <c:strCache>
                <c:ptCount val="1"/>
                <c:pt idx="0">
                  <c:v>Total</c:v>
                </c:pt>
              </c:strCache>
            </c:strRef>
          </c:tx>
          <c:spPr>
            <a:solidFill>
              <a:srgbClr val="00829A"/>
            </a:solidFill>
            <a:ln>
              <a:noFill/>
            </a:ln>
            <a:effectLst/>
          </c:spPr>
          <c:invertIfNegative val="0"/>
          <c:cat>
            <c:strRef>
              <c:f>Eng!$B$8:$B$17</c:f>
              <c:strCache>
                <c:ptCount val="10"/>
                <c:pt idx="0">
                  <c:v>Trustworthiness</c:v>
                </c:pt>
                <c:pt idx="1">
                  <c:v>Difficulties in communication</c:v>
                </c:pt>
                <c:pt idx="2">
                  <c:v>Understanding capacity</c:v>
                </c:pt>
                <c:pt idx="3">
                  <c:v>Confrontational personality</c:v>
                </c:pt>
                <c:pt idx="4">
                  <c:v>Experience with or knowledge of credits</c:v>
                </c:pt>
                <c:pt idx="5">
                  <c:v>Acquaintance</c:v>
                </c:pt>
                <c:pt idx="6">
                  <c:v>Civility</c:v>
                </c:pt>
                <c:pt idx="7">
                  <c:v>Friendliness</c:v>
                </c:pt>
                <c:pt idx="8">
                  <c:v>Resistence to consultation</c:v>
                </c:pt>
                <c:pt idx="9">
                  <c:v>Consultancy need</c:v>
                </c:pt>
              </c:strCache>
            </c:strRef>
          </c:cat>
          <c:val>
            <c:numRef>
              <c:f>Eng!$C$8:$C$17</c:f>
              <c:numCache>
                <c:formatCode>0.0;\-0.0</c:formatCode>
                <c:ptCount val="10"/>
                <c:pt idx="0">
                  <c:v>91.3</c:v>
                </c:pt>
                <c:pt idx="1">
                  <c:v>47.8</c:v>
                </c:pt>
                <c:pt idx="2">
                  <c:v>47.8</c:v>
                </c:pt>
                <c:pt idx="3">
                  <c:v>37</c:v>
                </c:pt>
                <c:pt idx="4">
                  <c:v>34.799999999999997</c:v>
                </c:pt>
                <c:pt idx="5">
                  <c:v>34.799999999999997</c:v>
                </c:pt>
                <c:pt idx="6">
                  <c:v>32.6</c:v>
                </c:pt>
                <c:pt idx="7">
                  <c:v>30.4</c:v>
                </c:pt>
                <c:pt idx="8">
                  <c:v>28.3</c:v>
                </c:pt>
                <c:pt idx="9">
                  <c:v>15.2</c:v>
                </c:pt>
              </c:numCache>
            </c:numRef>
          </c:val>
          <c:extLst>
            <c:ext xmlns:c16="http://schemas.microsoft.com/office/drawing/2014/chart" uri="{C3380CC4-5D6E-409C-BE32-E72D297353CC}">
              <c16:uniqueId val="{00000000-B4F4-4A1D-B5C8-D54BA5AA5C9C}"/>
            </c:ext>
          </c:extLst>
        </c:ser>
        <c:ser>
          <c:idx val="1"/>
          <c:order val="1"/>
          <c:tx>
            <c:strRef>
              <c:f>Eng!$D$7</c:f>
              <c:strCache>
                <c:ptCount val="1"/>
                <c:pt idx="0">
                  <c:v>Mortgage</c:v>
                </c:pt>
              </c:strCache>
            </c:strRef>
          </c:tx>
          <c:spPr>
            <a:solidFill>
              <a:srgbClr val="F09510"/>
            </a:solidFill>
            <a:ln>
              <a:noFill/>
            </a:ln>
            <a:effectLst/>
          </c:spPr>
          <c:invertIfNegative val="0"/>
          <c:cat>
            <c:strRef>
              <c:f>Eng!$B$8:$B$17</c:f>
              <c:strCache>
                <c:ptCount val="10"/>
                <c:pt idx="0">
                  <c:v>Trustworthiness</c:v>
                </c:pt>
                <c:pt idx="1">
                  <c:v>Difficulties in communication</c:v>
                </c:pt>
                <c:pt idx="2">
                  <c:v>Understanding capacity</c:v>
                </c:pt>
                <c:pt idx="3">
                  <c:v>Confrontational personality</c:v>
                </c:pt>
                <c:pt idx="4">
                  <c:v>Experience with or knowledge of credits</c:v>
                </c:pt>
                <c:pt idx="5">
                  <c:v>Acquaintance</c:v>
                </c:pt>
                <c:pt idx="6">
                  <c:v>Civility</c:v>
                </c:pt>
                <c:pt idx="7">
                  <c:v>Friendliness</c:v>
                </c:pt>
                <c:pt idx="8">
                  <c:v>Resistence to consultation</c:v>
                </c:pt>
                <c:pt idx="9">
                  <c:v>Consultancy need</c:v>
                </c:pt>
              </c:strCache>
            </c:strRef>
          </c:cat>
          <c:val>
            <c:numRef>
              <c:f>Eng!$D$8:$D$17</c:f>
              <c:numCache>
                <c:formatCode>0.0;\-0.0</c:formatCode>
                <c:ptCount val="10"/>
                <c:pt idx="0">
                  <c:v>90.5</c:v>
                </c:pt>
                <c:pt idx="1">
                  <c:v>47.6</c:v>
                </c:pt>
                <c:pt idx="2">
                  <c:v>57.1</c:v>
                </c:pt>
                <c:pt idx="3">
                  <c:v>28.6</c:v>
                </c:pt>
                <c:pt idx="4">
                  <c:v>38.1</c:v>
                </c:pt>
                <c:pt idx="5">
                  <c:v>33.299999999999997</c:v>
                </c:pt>
                <c:pt idx="6">
                  <c:v>42.9</c:v>
                </c:pt>
                <c:pt idx="7">
                  <c:v>42.9</c:v>
                </c:pt>
                <c:pt idx="8">
                  <c:v>23.8</c:v>
                </c:pt>
                <c:pt idx="9">
                  <c:v>9.5</c:v>
                </c:pt>
              </c:numCache>
            </c:numRef>
          </c:val>
          <c:extLst>
            <c:ext xmlns:c16="http://schemas.microsoft.com/office/drawing/2014/chart" uri="{C3380CC4-5D6E-409C-BE32-E72D297353CC}">
              <c16:uniqueId val="{00000001-B4F4-4A1D-B5C8-D54BA5AA5C9C}"/>
            </c:ext>
          </c:extLst>
        </c:ser>
        <c:ser>
          <c:idx val="2"/>
          <c:order val="2"/>
          <c:tx>
            <c:strRef>
              <c:f>Eng!$E$7</c:f>
              <c:strCache>
                <c:ptCount val="1"/>
                <c:pt idx="0">
                  <c:v>General consumer credit</c:v>
                </c:pt>
              </c:strCache>
            </c:strRef>
          </c:tx>
          <c:spPr>
            <a:solidFill>
              <a:srgbClr val="969696"/>
            </a:solidFill>
            <a:ln>
              <a:noFill/>
            </a:ln>
            <a:effectLst/>
          </c:spPr>
          <c:invertIfNegative val="0"/>
          <c:cat>
            <c:strRef>
              <c:f>Eng!$B$8:$B$17</c:f>
              <c:strCache>
                <c:ptCount val="10"/>
                <c:pt idx="0">
                  <c:v>Trustworthiness</c:v>
                </c:pt>
                <c:pt idx="1">
                  <c:v>Difficulties in communication</c:v>
                </c:pt>
                <c:pt idx="2">
                  <c:v>Understanding capacity</c:v>
                </c:pt>
                <c:pt idx="3">
                  <c:v>Confrontational personality</c:v>
                </c:pt>
                <c:pt idx="4">
                  <c:v>Experience with or knowledge of credits</c:v>
                </c:pt>
                <c:pt idx="5">
                  <c:v>Acquaintance</c:v>
                </c:pt>
                <c:pt idx="6">
                  <c:v>Civility</c:v>
                </c:pt>
                <c:pt idx="7">
                  <c:v>Friendliness</c:v>
                </c:pt>
                <c:pt idx="8">
                  <c:v>Resistence to consultation</c:v>
                </c:pt>
                <c:pt idx="9">
                  <c:v>Consultancy need</c:v>
                </c:pt>
              </c:strCache>
            </c:strRef>
          </c:cat>
          <c:val>
            <c:numRef>
              <c:f>Eng!$E$8:$E$17</c:f>
              <c:numCache>
                <c:formatCode>0.0;\-0.0</c:formatCode>
                <c:ptCount val="10"/>
                <c:pt idx="0">
                  <c:v>92</c:v>
                </c:pt>
                <c:pt idx="1">
                  <c:v>48</c:v>
                </c:pt>
                <c:pt idx="2">
                  <c:v>40</c:v>
                </c:pt>
                <c:pt idx="3">
                  <c:v>44</c:v>
                </c:pt>
                <c:pt idx="4">
                  <c:v>32</c:v>
                </c:pt>
                <c:pt idx="5">
                  <c:v>36</c:v>
                </c:pt>
                <c:pt idx="6">
                  <c:v>24</c:v>
                </c:pt>
                <c:pt idx="7">
                  <c:v>20</c:v>
                </c:pt>
                <c:pt idx="8">
                  <c:v>32</c:v>
                </c:pt>
                <c:pt idx="9">
                  <c:v>20</c:v>
                </c:pt>
              </c:numCache>
            </c:numRef>
          </c:val>
          <c:extLst>
            <c:ext xmlns:c16="http://schemas.microsoft.com/office/drawing/2014/chart" uri="{C3380CC4-5D6E-409C-BE32-E72D297353CC}">
              <c16:uniqueId val="{00000002-B4F4-4A1D-B5C8-D54BA5AA5C9C}"/>
            </c:ext>
          </c:extLst>
        </c:ser>
        <c:dLbls>
          <c:showLegendKey val="0"/>
          <c:showVal val="0"/>
          <c:showCatName val="0"/>
          <c:showSerName val="0"/>
          <c:showPercent val="0"/>
          <c:showBubbleSize val="0"/>
        </c:dLbls>
        <c:gapWidth val="182"/>
        <c:axId val="194153711"/>
        <c:axId val="194138351"/>
      </c:barChart>
      <c:catAx>
        <c:axId val="1941537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94138351"/>
        <c:crosses val="autoZero"/>
        <c:auto val="1"/>
        <c:lblAlgn val="ctr"/>
        <c:lblOffset val="100"/>
        <c:noMultiLvlLbl val="0"/>
      </c:catAx>
      <c:valAx>
        <c:axId val="194138351"/>
        <c:scaling>
          <c:orientation val="minMax"/>
        </c:scaling>
        <c:delete val="0"/>
        <c:axPos val="b"/>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94153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3596" cy="497976"/>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Verdana"/>
                <a:ea typeface="Verdana"/>
                <a:cs typeface="Verdana"/>
                <a:sym typeface="Verdana"/>
              </a:defRPr>
            </a:lvl1pPr>
            <a:lvl2pPr lvl="1"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9pPr>
          </a:lstStyle>
          <a:p/>
        </p:txBody>
      </p:sp>
      <p:sp>
        <p:nvSpPr>
          <p:cNvPr id="4" name="Google Shape;4;n"/>
          <p:cNvSpPr txBox="1"/>
          <p:nvPr>
            <p:ph idx="10" type="dt"/>
          </p:nvPr>
        </p:nvSpPr>
        <p:spPr>
          <a:xfrm>
            <a:off x="3847745" y="0"/>
            <a:ext cx="2943596" cy="497976"/>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Verdana"/>
                <a:ea typeface="Verdana"/>
                <a:cs typeface="Verdana"/>
                <a:sym typeface="Verdana"/>
              </a:defRPr>
            </a:lvl1pPr>
            <a:lvl2pPr lvl="1"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9pPr>
          </a:lstStyle>
          <a:p/>
        </p:txBody>
      </p:sp>
      <p:sp>
        <p:nvSpPr>
          <p:cNvPr id="5" name="Google Shape;5;n"/>
          <p:cNvSpPr/>
          <p:nvPr>
            <p:ph idx="3"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7076"/>
            <a:ext cx="2943596" cy="49797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Verdana"/>
                <a:ea typeface="Verdana"/>
                <a:cs typeface="Verdana"/>
                <a:sym typeface="Verdana"/>
              </a:defRPr>
            </a:lvl1pPr>
            <a:lvl2pPr lvl="1"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9pPr>
          </a:lstStyle>
          <a:p/>
        </p:txBody>
      </p:sp>
      <p:sp>
        <p:nvSpPr>
          <p:cNvPr id="8" name="Google Shape;8;n"/>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Verdana"/>
                <a:ea typeface="Verdana"/>
                <a:cs typeface="Verdana"/>
                <a:sym typeface="Verdana"/>
              </a:rPr>
              <a:t>‹#›</a:t>
            </a:fld>
            <a:endParaRPr b="0" i="0" sz="1200" u="none" cap="none" strike="noStrike">
              <a:solidFill>
                <a:schemeClr val="dk1"/>
              </a:solidFill>
              <a:latin typeface="Verdana"/>
              <a:ea typeface="Verdana"/>
              <a:cs typeface="Verdana"/>
              <a:sym typeface="Verdana"/>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1: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p1: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 name="Google Shape;78;p1: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2: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p2: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Increase in the number of complaints to anti-discrimination advice centers regarding difficulties in access to credit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6" name="Google Shape;86;p2: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3: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Concluding workshop 🡪 including (German) Federal Financial Supervision Authority, banks, anti-discrimination advice centers</a:t>
            </a:r>
            <a:endParaRPr/>
          </a:p>
          <a:p>
            <a:pPr indent="0" lvl="0" marL="0" rtl="0" algn="l">
              <a:spcBef>
                <a:spcPts val="0"/>
              </a:spcBef>
              <a:spcAft>
                <a:spcPts val="0"/>
              </a:spcAft>
              <a:buNone/>
            </a:pPr>
            <a:r>
              <a:t/>
            </a:r>
            <a:endParaRPr/>
          </a:p>
        </p:txBody>
      </p:sp>
      <p:sp>
        <p:nvSpPr>
          <p:cNvPr id="96" name="Google Shape;96;p3: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4: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Which practices do result in age discrimination or in which form does age discrimination appear in practice?</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Results of the survey among consumer and anti-discrimination counseling centers:</a:t>
            </a:r>
            <a:endParaRPr/>
          </a:p>
          <a:p>
            <a:pPr indent="-228600" lvl="0" marL="228600" rtl="0" algn="l">
              <a:spcBef>
                <a:spcPts val="0"/>
              </a:spcBef>
              <a:spcAft>
                <a:spcPts val="0"/>
              </a:spcAft>
              <a:buClr>
                <a:schemeClr val="dk1"/>
              </a:buClr>
              <a:buSzPts val="1200"/>
              <a:buFont typeface="Calibri"/>
              <a:buAutoNum type="arabicPeriod"/>
            </a:pPr>
            <a:r>
              <a:rPr lang="de-DE"/>
              <a:t>Problems due to increasing digitalisation, esp. Branch closings</a:t>
            </a:r>
            <a:endParaRPr/>
          </a:p>
          <a:p>
            <a:pPr indent="-228600" lvl="0" marL="228600" rtl="0" algn="l">
              <a:spcBef>
                <a:spcPts val="0"/>
              </a:spcBef>
              <a:spcAft>
                <a:spcPts val="0"/>
              </a:spcAft>
              <a:buClr>
                <a:schemeClr val="dk1"/>
              </a:buClr>
              <a:buSzPts val="1200"/>
              <a:buFont typeface="Calibri"/>
              <a:buAutoNum type="arabicPeriod"/>
            </a:pPr>
            <a:r>
              <a:rPr lang="de-DE"/>
              <a:t>Sale of additional services, such as residual debt insurance (often also referred as payment protection insurance 🡪 is a special form of term life insurance which guarantees the repayment of a loan in the event of death, unemployment or incapacity to work)</a:t>
            </a:r>
            <a:endParaRPr/>
          </a:p>
          <a:p>
            <a:pPr indent="-228600" lvl="0" marL="228600" rtl="0" algn="l">
              <a:spcBef>
                <a:spcPts val="0"/>
              </a:spcBef>
              <a:spcAft>
                <a:spcPts val="0"/>
              </a:spcAft>
              <a:buClr>
                <a:schemeClr val="dk1"/>
              </a:buClr>
              <a:buSzPts val="1200"/>
              <a:buFont typeface="Calibri"/>
              <a:buAutoNum type="arabicPeriod"/>
            </a:pPr>
            <a:r>
              <a:rPr lang="de-DE"/>
              <a:t>Refusal of credit application</a:t>
            </a:r>
            <a:endParaRPr/>
          </a:p>
          <a:p>
            <a:pPr indent="-228600" lvl="0" marL="228600" rtl="0" algn="l">
              <a:spcBef>
                <a:spcPts val="0"/>
              </a:spcBef>
              <a:spcAft>
                <a:spcPts val="0"/>
              </a:spcAft>
              <a:buClr>
                <a:schemeClr val="dk1"/>
              </a:buClr>
              <a:buSzPts val="1200"/>
              <a:buFont typeface="Calibri"/>
              <a:buAutoNum type="arabicPeriod"/>
            </a:pPr>
            <a:r>
              <a:rPr lang="de-DE">
                <a:highlight>
                  <a:srgbClr val="FFFF00"/>
                </a:highlight>
              </a:rPr>
              <a:t>Unofficial (oral) prevention of credit application</a:t>
            </a:r>
            <a:endParaRPr>
              <a:highlight>
                <a:srgbClr val="FFFF00"/>
              </a:highlight>
            </a:endParaRPr>
          </a:p>
        </p:txBody>
      </p:sp>
      <p:sp>
        <p:nvSpPr>
          <p:cNvPr id="106" name="Google Shape;106;p4: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5: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What causes these practices?</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de-DE"/>
              <a:t>Results of the survey among consumer and anti-discrimination counseling centers:</a:t>
            </a:r>
            <a:endParaRPr/>
          </a:p>
          <a:p>
            <a:pPr indent="-228600" lvl="0" marL="228600" rtl="0" algn="l">
              <a:spcBef>
                <a:spcPts val="0"/>
              </a:spcBef>
              <a:spcAft>
                <a:spcPts val="0"/>
              </a:spcAft>
              <a:buClr>
                <a:schemeClr val="dk1"/>
              </a:buClr>
              <a:buSzPts val="1200"/>
              <a:buFont typeface="Calibri"/>
              <a:buAutoNum type="arabicPeriod"/>
            </a:pPr>
            <a:r>
              <a:rPr lang="de-DE"/>
              <a:t>Decreased income due to retirement 🡪 regular income from occupational activity by choice is generally disregarded</a:t>
            </a:r>
            <a:endParaRPr/>
          </a:p>
          <a:p>
            <a:pPr indent="-228600" lvl="0" marL="228600" rtl="0" algn="l">
              <a:spcBef>
                <a:spcPts val="0"/>
              </a:spcBef>
              <a:spcAft>
                <a:spcPts val="0"/>
              </a:spcAft>
              <a:buClr>
                <a:schemeClr val="dk1"/>
              </a:buClr>
              <a:buSzPts val="1200"/>
              <a:buFont typeface="Calibri"/>
              <a:buAutoNum type="arabicPeriod"/>
            </a:pPr>
            <a:r>
              <a:rPr lang="de-DE">
                <a:highlight>
                  <a:srgbClr val="FFFF00"/>
                </a:highlight>
              </a:rPr>
              <a:t>Statistical life expectancy &amp; increased risk of care dependance 🡪 age limits for credit application or for full repayment 🡪 direct discrimination</a:t>
            </a:r>
            <a:endParaRPr>
              <a:highlight>
                <a:srgbClr val="FFFF00"/>
              </a:highlight>
            </a:endParaRPr>
          </a:p>
          <a:p>
            <a:pPr indent="-228600" lvl="0" marL="228600" rtl="0" algn="l">
              <a:spcBef>
                <a:spcPts val="0"/>
              </a:spcBef>
              <a:spcAft>
                <a:spcPts val="0"/>
              </a:spcAft>
              <a:buClr>
                <a:schemeClr val="dk1"/>
              </a:buClr>
              <a:buSzPts val="1200"/>
              <a:buFont typeface="Calibri"/>
              <a:buAutoNum type="arabicPeriod"/>
            </a:pPr>
            <a:r>
              <a:rPr lang="de-DE"/>
              <a:t>Standardised creditworthiness assessment (lump sum for household costs) &amp; dependence on ADM systems</a:t>
            </a:r>
            <a:endParaRPr/>
          </a:p>
          <a:p>
            <a:pPr indent="-228600" lvl="0" marL="228600" rtl="0" algn="l">
              <a:spcBef>
                <a:spcPts val="0"/>
              </a:spcBef>
              <a:spcAft>
                <a:spcPts val="0"/>
              </a:spcAft>
              <a:buClr>
                <a:schemeClr val="dk1"/>
              </a:buClr>
              <a:buSzPts val="1200"/>
              <a:buFont typeface="Calibri"/>
              <a:buAutoNum type="arabicPeriod"/>
            </a:pPr>
            <a:r>
              <a:rPr lang="de-DE"/>
              <a:t>Uncertainty regarding due diligence obligation in creditworthiness assessment 🡪 banks are quite strict due to concerns of liability</a:t>
            </a:r>
            <a:endParaRPr/>
          </a:p>
          <a:p>
            <a:pPr indent="0" lvl="0" marL="0" rtl="0" algn="l">
              <a:spcBef>
                <a:spcPts val="0"/>
              </a:spcBef>
              <a:spcAft>
                <a:spcPts val="0"/>
              </a:spcAft>
              <a:buNone/>
            </a:pPr>
            <a:r>
              <a:t/>
            </a:r>
            <a:endParaRPr/>
          </a:p>
        </p:txBody>
      </p:sp>
      <p:sp>
        <p:nvSpPr>
          <p:cNvPr id="117" name="Google Shape;117;p5: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Implementation of European anti-discrimination directives into German law</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Gradual protection 🡪 larger groups are protected in case of insurance contracts and bulk transactions (such as in access to restaurants and bars, or transportation or retail shops.</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Smaller group protected in contracts for housing and for access to anyl supply of goods and services 🡪 only racist dis + dis based on ethnis background</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Thus, we need to examine, whether consumer credit contracts could be classified as „bulk transactions“ or „similar to bulk transactions“ 🡪 meaning it is necessary to examine whether any regard is given to the credit applicant or regard to the credit applicant is of subordinate importance.</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Banks are obliged to assess the creditworthiness of the credit applicant 🡪 whether the credit applicant will be able to repay the credit considering his/her income and regular expenses</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Our argument: creditworthiness assessment focuses only on the repayment capacity of the credit applicant, hence on financial aspects, not on the personal characteristics 🡪 In case of a bulk transaction, the supplier also would like to get the payment for the provided good or service 🡪 in case of a creditwothiness assessment, it is not much different 🡺 that‘s our take, opinions in German literature vary on this point.</a:t>
            </a:r>
            <a:endParaRPr/>
          </a:p>
        </p:txBody>
      </p:sp>
      <p:sp>
        <p:nvSpPr>
          <p:cNvPr id="128" name="Google Shape;128;p6: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7: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Having said that, we had to determine whether banks base their credit decisions solely on the result of the creditworthiness assessment. Does the positive result of a creditworthiness assessment result automatically in a positive credit decision?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Result of the bank survey: almost 50/50</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Our expectation pre survey-results: decisions for general consumer credits would be solely based on the creditworthiness assessment, esp. since they can be concluded also online (only online: 6%, online as well as in a brach: 78%, only in branches: 16%)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We have to arrive at the conclusion that we cannot classify the credit contracts as bulk transactions, since banks do give regard to the personal characteristics and both for mortgae and general consumer credits 🡪 meaning that there is no protection against age discrimination in lending in German law.</a:t>
            </a:r>
            <a:endParaRPr/>
          </a:p>
          <a:p>
            <a:pPr indent="0" lvl="0" marL="0" rtl="0" algn="l">
              <a:spcBef>
                <a:spcPts val="0"/>
              </a:spcBef>
              <a:spcAft>
                <a:spcPts val="0"/>
              </a:spcAft>
              <a:buNone/>
            </a:pPr>
            <a:r>
              <a:t/>
            </a:r>
            <a:endParaRPr/>
          </a:p>
        </p:txBody>
      </p:sp>
      <p:sp>
        <p:nvSpPr>
          <p:cNvPr id="138" name="Google Shape;138;p7: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8: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Which personal characteristics for credit contracts?</a:t>
            </a:r>
            <a:endParaRPr/>
          </a:p>
          <a:p>
            <a:pPr indent="0" lvl="0" marL="0" rtl="0" algn="l">
              <a:spcBef>
                <a:spcPts val="0"/>
              </a:spcBef>
              <a:spcAft>
                <a:spcPts val="0"/>
              </a:spcAft>
              <a:buNone/>
            </a:pPr>
            <a:r>
              <a:t/>
            </a:r>
            <a:endParaRPr/>
          </a:p>
          <a:p>
            <a:pPr indent="-228600" lvl="0" marL="228600" rtl="0" algn="l">
              <a:spcBef>
                <a:spcPts val="0"/>
              </a:spcBef>
              <a:spcAft>
                <a:spcPts val="0"/>
              </a:spcAft>
              <a:buClr>
                <a:schemeClr val="dk1"/>
              </a:buClr>
              <a:buSzPts val="1200"/>
              <a:buFont typeface="Calibri"/>
              <a:buAutoNum type="arabicPeriod"/>
            </a:pPr>
            <a:r>
              <a:rPr lang="de-DE"/>
              <a:t>Trustworthiness</a:t>
            </a:r>
            <a:endParaRPr/>
          </a:p>
          <a:p>
            <a:pPr indent="-228600" lvl="0" marL="228600" rtl="0" algn="l">
              <a:spcBef>
                <a:spcPts val="0"/>
              </a:spcBef>
              <a:spcAft>
                <a:spcPts val="0"/>
              </a:spcAft>
              <a:buClr>
                <a:schemeClr val="dk1"/>
              </a:buClr>
              <a:buSzPts val="1200"/>
              <a:buFont typeface="Calibri"/>
              <a:buAutoNum type="arabicPeriod"/>
            </a:pPr>
            <a:r>
              <a:rPr lang="de-DE"/>
              <a:t>Clarity or difficulties in communication</a:t>
            </a:r>
            <a:endParaRPr/>
          </a:p>
          <a:p>
            <a:pPr indent="-228600" lvl="0" marL="228600" rtl="0" algn="l">
              <a:spcBef>
                <a:spcPts val="0"/>
              </a:spcBef>
              <a:spcAft>
                <a:spcPts val="0"/>
              </a:spcAft>
              <a:buClr>
                <a:schemeClr val="dk1"/>
              </a:buClr>
              <a:buSzPts val="1200"/>
              <a:buFont typeface="Calibri"/>
              <a:buAutoNum type="arabicPeriod"/>
            </a:pPr>
            <a:r>
              <a:rPr lang="de-DE"/>
              <a:t>Understanding capacity (more for mortgage credits) 🡪 which in severe cases can result in questioning the legal capacity</a:t>
            </a:r>
            <a:endParaRPr/>
          </a:p>
          <a:p>
            <a:pPr indent="-228600" lvl="0" marL="228600" rtl="0" algn="l">
              <a:spcBef>
                <a:spcPts val="0"/>
              </a:spcBef>
              <a:spcAft>
                <a:spcPts val="0"/>
              </a:spcAft>
              <a:buClr>
                <a:schemeClr val="dk1"/>
              </a:buClr>
              <a:buSzPts val="1200"/>
              <a:buFont typeface="Calibri"/>
              <a:buAutoNum type="arabicPeriod"/>
            </a:pPr>
            <a:r>
              <a:rPr lang="de-DE"/>
              <a:t>Confrontational personality (more for gneral consumer credits)</a:t>
            </a:r>
            <a:endParaRPr/>
          </a:p>
          <a:p>
            <a:pPr indent="-152400" lvl="0" marL="228600" rtl="0" algn="l">
              <a:spcBef>
                <a:spcPts val="0"/>
              </a:spcBef>
              <a:spcAft>
                <a:spcPts val="0"/>
              </a:spcAft>
              <a:buClr>
                <a:schemeClr val="dk1"/>
              </a:buClr>
              <a:buSzPts val="1200"/>
              <a:buFont typeface="Calibri"/>
              <a:buNone/>
            </a:pPr>
            <a:r>
              <a:t/>
            </a:r>
            <a:endParaRPr/>
          </a:p>
          <a:p>
            <a:pPr indent="-228600" lvl="0" marL="228600" rtl="0" algn="l">
              <a:spcBef>
                <a:spcPts val="0"/>
              </a:spcBef>
              <a:spcAft>
                <a:spcPts val="0"/>
              </a:spcAft>
              <a:buClr>
                <a:schemeClr val="dk1"/>
              </a:buClr>
              <a:buSzPts val="1200"/>
              <a:buFont typeface="Calibri"/>
              <a:buAutoNum type="arabicPeriod"/>
            </a:pPr>
            <a:r>
              <a:rPr lang="de-DE"/>
              <a:t>For mortgage credits 🡪 also civility and friendliness</a:t>
            </a:r>
            <a:endParaRPr/>
          </a:p>
        </p:txBody>
      </p:sp>
      <p:sp>
        <p:nvSpPr>
          <p:cNvPr id="149" name="Google Shape;149;p8: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9: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Task of saving banks: 1. within their area of operation, to provide financial services to the general public and small to medium-sized businesses, and 2. to promote savings and general wealth accumulation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Our proposed solution (to direct dis as age limits and prevention of credit app) 🡪 in line with art. 6 CCD titled „non-discrimination“ 🡪 </a:t>
            </a:r>
            <a:r>
              <a:rPr b="0" i="0" lang="de-DE" sz="1200" u="none" strike="noStrike">
                <a:latin typeface="Times New Roman"/>
                <a:ea typeface="Times New Roman"/>
                <a:cs typeface="Times New Roman"/>
                <a:sym typeface="Times New Roman"/>
              </a:rPr>
              <a:t>Article 21 of the Charter of Fundamental Rights of</a:t>
            </a:r>
            <a:endParaRPr/>
          </a:p>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the European Union</a:t>
            </a:r>
            <a:endParaRPr/>
          </a:p>
          <a:p>
            <a:pPr indent="0" lvl="0" marL="0" rtl="0" algn="l">
              <a:spcBef>
                <a:spcPts val="0"/>
              </a:spcBef>
              <a:spcAft>
                <a:spcPts val="0"/>
              </a:spcAft>
              <a:buNone/>
            </a:pPr>
            <a:r>
              <a:t/>
            </a:r>
            <a:endParaRPr b="0" i="0" sz="1200" u="none" strike="noStrike">
              <a:latin typeface="Times New Roman"/>
              <a:ea typeface="Times New Roman"/>
              <a:cs typeface="Times New Roman"/>
              <a:sym typeface="Times New Roman"/>
            </a:endParaRPr>
          </a:p>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Article 6</a:t>
            </a:r>
            <a:endParaRPr/>
          </a:p>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Non-discrimination</a:t>
            </a:r>
            <a:endParaRPr/>
          </a:p>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Member States shall ensure that the conditions to be fulfilled for being granted a credit do not discriminate against consumers legally resident in the Union on ground of their nationality or place of residence or on any ground as referred</a:t>
            </a:r>
            <a:endParaRPr/>
          </a:p>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to in Article 21 of the Charter of Fundamental Rights of the European Union, when those consumers request, conclude or hold a credit agreement within the Union.</a:t>
            </a:r>
            <a:endParaRPr/>
          </a:p>
          <a:p>
            <a:pPr indent="0" lvl="0" marL="0" rtl="0" algn="l">
              <a:spcBef>
                <a:spcPts val="0"/>
              </a:spcBef>
              <a:spcAft>
                <a:spcPts val="0"/>
              </a:spcAft>
              <a:buNone/>
            </a:pPr>
            <a:r>
              <a:rPr b="0" i="0" lang="de-DE" sz="1200" u="none" strike="noStrike">
                <a:latin typeface="Times New Roman"/>
                <a:ea typeface="Times New Roman"/>
                <a:cs typeface="Times New Roman"/>
                <a:sym typeface="Times New Roman"/>
              </a:rPr>
              <a:t>The first paragraph shall be without prejudice to the possibility of offering different conditions of access to a credit where those different conditions are duly justified by objective criteria.</a:t>
            </a:r>
            <a:endParaRPr b="0" i="0" sz="1200" u="none" strike="noStrike">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160" name="Google Shape;160;p9: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0: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de-DE"/>
              <a:t>Sec. 20 GEA: Permissible differences of treatment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de-DE"/>
              <a:t>(1) Differences of treatment on the grounds of religion, disability, age, sexual orientation or gender are not deemed to be a violation of the prohibition of discrimination if they are based on objective grounds. This may in particular be the case where the difference of treatment</a:t>
            </a:r>
            <a:endParaRPr/>
          </a:p>
          <a:p>
            <a:pPr indent="0" lvl="0" marL="0" marR="0" rtl="0" algn="l">
              <a:lnSpc>
                <a:spcPct val="100000"/>
              </a:lnSpc>
              <a:spcBef>
                <a:spcPts val="0"/>
              </a:spcBef>
              <a:spcAft>
                <a:spcPts val="0"/>
              </a:spcAft>
              <a:buClr>
                <a:schemeClr val="dk1"/>
              </a:buClr>
              <a:buSzPts val="1200"/>
              <a:buFont typeface="Calibri"/>
              <a:buNone/>
            </a:pPr>
            <a:r>
              <a:rPr lang="de-DE"/>
              <a:t>1.  serves the avoidance of threats, the prevention of damage or another purpose of a comparable nature,</a:t>
            </a:r>
            <a:endParaRPr/>
          </a:p>
          <a:p>
            <a:pPr indent="0" lvl="0" marL="0" marR="0" rtl="0" algn="l">
              <a:lnSpc>
                <a:spcPct val="100000"/>
              </a:lnSpc>
              <a:spcBef>
                <a:spcPts val="0"/>
              </a:spcBef>
              <a:spcAft>
                <a:spcPts val="0"/>
              </a:spcAft>
              <a:buClr>
                <a:schemeClr val="dk1"/>
              </a:buClr>
              <a:buSzPts val="1200"/>
              <a:buFont typeface="Calibri"/>
              <a:buNone/>
            </a:pPr>
            <a:r>
              <a:rPr lang="de-DE"/>
              <a:t>2.  satisfies the requirement of protection of privacy or personal safety,</a:t>
            </a:r>
            <a:endParaRPr/>
          </a:p>
          <a:p>
            <a:pPr indent="0" lvl="0" marL="0" marR="0" rtl="0" algn="l">
              <a:lnSpc>
                <a:spcPct val="100000"/>
              </a:lnSpc>
              <a:spcBef>
                <a:spcPts val="0"/>
              </a:spcBef>
              <a:spcAft>
                <a:spcPts val="0"/>
              </a:spcAft>
              <a:buClr>
                <a:schemeClr val="dk1"/>
              </a:buClr>
              <a:buSzPts val="1200"/>
              <a:buFont typeface="Calibri"/>
              <a:buNone/>
            </a:pPr>
            <a:r>
              <a:rPr lang="de-DE"/>
              <a:t>3.  grants special advantages and there is no interest in enforcing equal treatment,</a:t>
            </a:r>
            <a:endParaRPr/>
          </a:p>
          <a:p>
            <a:pPr indent="0" lvl="0" marL="0" marR="0" rtl="0" algn="l">
              <a:lnSpc>
                <a:spcPct val="100000"/>
              </a:lnSpc>
              <a:spcBef>
                <a:spcPts val="0"/>
              </a:spcBef>
              <a:spcAft>
                <a:spcPts val="0"/>
              </a:spcAft>
              <a:buClr>
                <a:schemeClr val="dk1"/>
              </a:buClr>
              <a:buSzPts val="1200"/>
              <a:buFont typeface="Calibri"/>
              <a:buNone/>
            </a:pPr>
            <a:r>
              <a:rPr lang="de-DE"/>
              <a:t>4.  is based on the person concerned’s religion and is justified having regard to the exercise of the right to freedom of religion or the right to self-determination of religious communities, facilities affiliated to them, regardless of their legal form, and organisations which have undertaken conjointly to practice a religion or belief, given their respective ethos.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de-DE"/>
              <a:t>(2) Costs arising from pregnancy and maternity may on no account lead to the payment of different premiums and benefits. Differences of treatment on the grounds of religion, disability, age or sexual orientation in the case of section 19 (1) no. 2 is permissible only where these are based on recognised principles of risk-adequate calculations, in particular on an assessment of risk based on actuarial calculations which are in turn based on statistical surveys.</a:t>
            </a:r>
            <a:endParaRPr/>
          </a:p>
          <a:p>
            <a:pPr indent="0" lvl="0" marL="0" rtl="0" algn="l">
              <a:spcBef>
                <a:spcPts val="0"/>
              </a:spcBef>
              <a:spcAft>
                <a:spcPts val="0"/>
              </a:spcAft>
              <a:buNone/>
            </a:pPr>
            <a:r>
              <a:t/>
            </a:r>
            <a:endParaRPr/>
          </a:p>
        </p:txBody>
      </p:sp>
      <p:sp>
        <p:nvSpPr>
          <p:cNvPr id="170" name="Google Shape;170;p10: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p:nvPr>
            <p:ph idx="2" type="sldImg"/>
          </p:nvPr>
        </p:nvSpPr>
        <p:spPr>
          <a:xfrm>
            <a:off x="419100" y="1239838"/>
            <a:ext cx="5954713" cy="3351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1:notes"/>
          <p:cNvSpPr txBox="1"/>
          <p:nvPr>
            <p:ph idx="1" type="body"/>
          </p:nvPr>
        </p:nvSpPr>
        <p:spPr>
          <a:xfrm>
            <a:off x="679292" y="4776431"/>
            <a:ext cx="5434330" cy="39079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1:notes"/>
          <p:cNvSpPr txBox="1"/>
          <p:nvPr>
            <p:ph idx="12" type="sldNum"/>
          </p:nvPr>
        </p:nvSpPr>
        <p:spPr>
          <a:xfrm>
            <a:off x="3847745" y="9427076"/>
            <a:ext cx="2943596" cy="49797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showMasterSp="0">
  <p:cSld name="Titelfolie">
    <p:spTree>
      <p:nvGrpSpPr>
        <p:cNvPr id="18" name="Shape 18"/>
        <p:cNvGrpSpPr/>
        <p:nvPr/>
      </p:nvGrpSpPr>
      <p:grpSpPr>
        <a:xfrm>
          <a:off x="0" y="0"/>
          <a:ext cx="0" cy="0"/>
          <a:chOff x="0" y="0"/>
          <a:chExt cx="0" cy="0"/>
        </a:xfrm>
      </p:grpSpPr>
      <p:sp>
        <p:nvSpPr>
          <p:cNvPr id="19" name="Google Shape;19;p13"/>
          <p:cNvSpPr/>
          <p:nvPr/>
        </p:nvSpPr>
        <p:spPr>
          <a:xfrm>
            <a:off x="0" y="1961534"/>
            <a:ext cx="12192000" cy="4336507"/>
          </a:xfrm>
          <a:prstGeom prst="rect">
            <a:avLst/>
          </a:prstGeom>
          <a:solidFill>
            <a:srgbClr val="00829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Verdana"/>
              <a:buNone/>
            </a:pPr>
            <a:r>
              <a:t/>
            </a:r>
            <a:endParaRPr b="0" i="0" sz="2400" u="none" cap="none" strike="noStrike">
              <a:solidFill>
                <a:schemeClr val="dk1"/>
              </a:solidFill>
              <a:latin typeface="Calibri"/>
              <a:ea typeface="Calibri"/>
              <a:cs typeface="Calibri"/>
              <a:sym typeface="Calibri"/>
            </a:endParaRPr>
          </a:p>
        </p:txBody>
      </p:sp>
      <p:sp>
        <p:nvSpPr>
          <p:cNvPr id="20" name="Google Shape;20;p13"/>
          <p:cNvSpPr txBox="1"/>
          <p:nvPr/>
        </p:nvSpPr>
        <p:spPr>
          <a:xfrm>
            <a:off x="6786034" y="4603750"/>
            <a:ext cx="184731"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800" u="none" cap="none" strike="noStrike">
              <a:solidFill>
                <a:schemeClr val="dk1"/>
              </a:solidFill>
              <a:latin typeface="Calibri"/>
              <a:ea typeface="Calibri"/>
              <a:cs typeface="Calibri"/>
              <a:sym typeface="Calibri"/>
            </a:endParaRPr>
          </a:p>
        </p:txBody>
      </p:sp>
      <p:sp>
        <p:nvSpPr>
          <p:cNvPr id="21" name="Google Shape;21;p13"/>
          <p:cNvSpPr txBox="1"/>
          <p:nvPr>
            <p:ph type="ctrTitle"/>
          </p:nvPr>
        </p:nvSpPr>
        <p:spPr>
          <a:xfrm>
            <a:off x="1013966" y="2254249"/>
            <a:ext cx="9272884" cy="2030373"/>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SzPts val="1400"/>
              <a:buNone/>
              <a:defRPr b="1" sz="3600">
                <a:solidFill>
                  <a:schemeClr val="lt1"/>
                </a:solidFill>
                <a:latin typeface="Calibri"/>
                <a:ea typeface="Calibri"/>
                <a:cs typeface="Calibri"/>
                <a:sym typeface="Calibri"/>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 name="Google Shape;22;p13"/>
          <p:cNvSpPr txBox="1"/>
          <p:nvPr>
            <p:ph idx="1" type="subTitle"/>
          </p:nvPr>
        </p:nvSpPr>
        <p:spPr>
          <a:xfrm>
            <a:off x="1013966" y="4397108"/>
            <a:ext cx="7620000" cy="1257554"/>
          </a:xfrm>
          <a:prstGeom prst="rect">
            <a:avLst/>
          </a:prstGeom>
          <a:noFill/>
          <a:ln>
            <a:noFill/>
          </a:ln>
        </p:spPr>
        <p:txBody>
          <a:bodyPr anchorCtr="0" anchor="t" bIns="45700" lIns="91425" spcFirstLastPara="1" rIns="91425" wrap="square" tIns="45700">
            <a:normAutofit/>
          </a:bodyPr>
          <a:lstStyle>
            <a:lvl1pPr lvl="0" algn="l">
              <a:lnSpc>
                <a:spcPct val="120000"/>
              </a:lnSpc>
              <a:spcBef>
                <a:spcPts val="0"/>
              </a:spcBef>
              <a:spcAft>
                <a:spcPts val="0"/>
              </a:spcAft>
              <a:buClr>
                <a:schemeClr val="accent5"/>
              </a:buClr>
              <a:buSzPts val="2400"/>
              <a:buNone/>
              <a:defRPr sz="2400">
                <a:solidFill>
                  <a:schemeClr val="accent5"/>
                </a:solidFill>
                <a:latin typeface="Calibri"/>
                <a:ea typeface="Calibri"/>
                <a:cs typeface="Calibri"/>
                <a:sym typeface="Calibri"/>
              </a:defRPr>
            </a:lvl1pPr>
            <a:lvl2pPr lvl="1" algn="l">
              <a:spcBef>
                <a:spcPts val="360"/>
              </a:spcBef>
              <a:spcAft>
                <a:spcPts val="0"/>
              </a:spcAft>
              <a:buClr>
                <a:srgbClr val="528A99"/>
              </a:buClr>
              <a:buSzPts val="1800"/>
              <a:buChar char="▪"/>
              <a:defRPr/>
            </a:lvl2pPr>
            <a:lvl3pPr lvl="2" algn="l">
              <a:spcBef>
                <a:spcPts val="360"/>
              </a:spcBef>
              <a:spcAft>
                <a:spcPts val="0"/>
              </a:spcAft>
              <a:buClr>
                <a:srgbClr val="606060"/>
              </a:buClr>
              <a:buSzPts val="1800"/>
              <a:buChar char="▪"/>
              <a:defRPr/>
            </a:lvl3pPr>
            <a:lvl4pPr lvl="3" algn="l">
              <a:spcBef>
                <a:spcPts val="360"/>
              </a:spcBef>
              <a:spcAft>
                <a:spcPts val="0"/>
              </a:spcAft>
              <a:buClr>
                <a:srgbClr val="A6C0CA"/>
              </a:buClr>
              <a:buSzPts val="1800"/>
              <a:buChar char="▪"/>
              <a:defRPr/>
            </a:lvl4pPr>
            <a:lvl5pPr lvl="4" algn="l">
              <a:spcBef>
                <a:spcPts val="360"/>
              </a:spcBef>
              <a:spcAft>
                <a:spcPts val="0"/>
              </a:spcAft>
              <a:buClr>
                <a:srgbClr val="A5A5A5"/>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p:txBody>
      </p:sp>
      <p:sp>
        <p:nvSpPr>
          <p:cNvPr id="23" name="Google Shape;23;p13"/>
          <p:cNvSpPr txBox="1"/>
          <p:nvPr>
            <p:ph idx="2" type="body"/>
          </p:nvPr>
        </p:nvSpPr>
        <p:spPr>
          <a:xfrm>
            <a:off x="1013966" y="6410527"/>
            <a:ext cx="5386917" cy="284687"/>
          </a:xfrm>
          <a:prstGeom prst="rect">
            <a:avLst/>
          </a:prstGeom>
          <a:noFill/>
          <a:ln>
            <a:noFill/>
          </a:ln>
        </p:spPr>
        <p:txBody>
          <a:bodyPr anchorCtr="0" anchor="b" bIns="45700" lIns="91425" spcFirstLastPara="1" rIns="91425" wrap="square" tIns="45700">
            <a:normAutofit/>
          </a:bodyPr>
          <a:lstStyle>
            <a:lvl1pPr indent="-228600" lvl="0" marL="457200" algn="l">
              <a:lnSpc>
                <a:spcPct val="80000"/>
              </a:lnSpc>
              <a:spcBef>
                <a:spcPts val="0"/>
              </a:spcBef>
              <a:spcAft>
                <a:spcPts val="0"/>
              </a:spcAft>
              <a:buClr>
                <a:schemeClr val="accent2"/>
              </a:buClr>
              <a:buSzPts val="1400"/>
              <a:buNone/>
              <a:defRPr b="0" sz="1400">
                <a:solidFill>
                  <a:schemeClr val="accent2"/>
                </a:solidFill>
                <a:latin typeface="Calibri"/>
                <a:ea typeface="Calibri"/>
                <a:cs typeface="Calibri"/>
                <a:sym typeface="Calibri"/>
              </a:defRPr>
            </a:lvl1pPr>
            <a:lvl2pPr indent="-228600" lvl="1" marL="914400" algn="l">
              <a:spcBef>
                <a:spcPts val="400"/>
              </a:spcBef>
              <a:spcAft>
                <a:spcPts val="0"/>
              </a:spcAft>
              <a:buClr>
                <a:srgbClr val="528A99"/>
              </a:buClr>
              <a:buSzPts val="2000"/>
              <a:buNone/>
              <a:defRPr b="1" sz="2000"/>
            </a:lvl2pPr>
            <a:lvl3pPr indent="-228600" lvl="2" marL="1371600" algn="l">
              <a:spcBef>
                <a:spcPts val="360"/>
              </a:spcBef>
              <a:spcAft>
                <a:spcPts val="0"/>
              </a:spcAft>
              <a:buClr>
                <a:srgbClr val="606060"/>
              </a:buClr>
              <a:buSzPts val="1800"/>
              <a:buNone/>
              <a:defRPr b="1" sz="1800"/>
            </a:lvl3pPr>
            <a:lvl4pPr indent="-228600" lvl="3" marL="1828800" algn="l">
              <a:spcBef>
                <a:spcPts val="320"/>
              </a:spcBef>
              <a:spcAft>
                <a:spcPts val="0"/>
              </a:spcAft>
              <a:buClr>
                <a:srgbClr val="A6C0CA"/>
              </a:buClr>
              <a:buSzPts val="1600"/>
              <a:buNone/>
              <a:defRPr b="1" sz="1600"/>
            </a:lvl4pPr>
            <a:lvl5pPr indent="-228600" lvl="4" marL="2286000" algn="l">
              <a:spcBef>
                <a:spcPts val="320"/>
              </a:spcBef>
              <a:spcAft>
                <a:spcPts val="0"/>
              </a:spcAft>
              <a:buClr>
                <a:srgbClr val="A5A5A5"/>
              </a:buClr>
              <a:buSzPts val="1600"/>
              <a:buNone/>
              <a:defRPr b="1" sz="1600"/>
            </a:lvl5pPr>
            <a:lvl6pPr indent="-228600" lvl="5" marL="2743200" algn="l">
              <a:spcBef>
                <a:spcPts val="320"/>
              </a:spcBef>
              <a:spcAft>
                <a:spcPts val="0"/>
              </a:spcAft>
              <a:buClr>
                <a:schemeClr val="dk1"/>
              </a:buClr>
              <a:buSzPts val="1600"/>
              <a:buFont typeface="Verdana"/>
              <a:buNone/>
              <a:defRPr b="1" sz="1600"/>
            </a:lvl6pPr>
            <a:lvl7pPr indent="-228600" lvl="6" marL="3200400" algn="l">
              <a:spcBef>
                <a:spcPts val="320"/>
              </a:spcBef>
              <a:spcAft>
                <a:spcPts val="0"/>
              </a:spcAft>
              <a:buClr>
                <a:schemeClr val="dk1"/>
              </a:buClr>
              <a:buSzPts val="1600"/>
              <a:buFont typeface="Verdana"/>
              <a:buNone/>
              <a:defRPr b="1" sz="1600"/>
            </a:lvl7pPr>
            <a:lvl8pPr indent="-228600" lvl="7" marL="3657600" algn="l">
              <a:spcBef>
                <a:spcPts val="320"/>
              </a:spcBef>
              <a:spcAft>
                <a:spcPts val="0"/>
              </a:spcAft>
              <a:buClr>
                <a:schemeClr val="dk1"/>
              </a:buClr>
              <a:buSzPts val="1600"/>
              <a:buFont typeface="Verdana"/>
              <a:buNone/>
              <a:defRPr b="1" sz="1600"/>
            </a:lvl8pPr>
            <a:lvl9pPr indent="-228600" lvl="8" marL="4114800" algn="l">
              <a:spcBef>
                <a:spcPts val="320"/>
              </a:spcBef>
              <a:spcAft>
                <a:spcPts val="0"/>
              </a:spcAft>
              <a:buClr>
                <a:schemeClr val="dk1"/>
              </a:buClr>
              <a:buSzPts val="1600"/>
              <a:buFont typeface="Verdana"/>
              <a:buNone/>
              <a:defRPr b="1" sz="1600"/>
            </a:lvl9pPr>
          </a:lstStyle>
          <a:p/>
        </p:txBody>
      </p:sp>
      <p:pic>
        <p:nvPicPr>
          <p:cNvPr descr="Ein Bild, das Text, Schrift, Grafiken, Screenshot enthält." id="24" name="Google Shape;24;p13"/>
          <p:cNvPicPr preferRelativeResize="0"/>
          <p:nvPr/>
        </p:nvPicPr>
        <p:blipFill rotWithShape="1">
          <a:blip r:embed="rId2">
            <a:alphaModFix/>
          </a:blip>
          <a:srcRect b="0" l="0" r="0" t="0"/>
          <a:stretch/>
        </p:blipFill>
        <p:spPr>
          <a:xfrm>
            <a:off x="8590860" y="433970"/>
            <a:ext cx="3265757" cy="98088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5" name="Shape 25"/>
        <p:cNvGrpSpPr/>
        <p:nvPr/>
      </p:nvGrpSpPr>
      <p:grpSpPr>
        <a:xfrm>
          <a:off x="0" y="0"/>
          <a:ext cx="0" cy="0"/>
          <a:chOff x="0" y="0"/>
          <a:chExt cx="0" cy="0"/>
        </a:xfrm>
      </p:grpSpPr>
      <p:sp>
        <p:nvSpPr>
          <p:cNvPr id="26" name="Google Shape;26;p14"/>
          <p:cNvSpPr/>
          <p:nvPr/>
        </p:nvSpPr>
        <p:spPr>
          <a:xfrm>
            <a:off x="285134" y="770520"/>
            <a:ext cx="11729885" cy="914400"/>
          </a:xfrm>
          <a:prstGeom prst="round2DiagRect">
            <a:avLst>
              <a:gd fmla="val 16667" name="adj1"/>
              <a:gd fmla="val 0" name="adj2"/>
            </a:avLst>
          </a:prstGeom>
          <a:solidFill>
            <a:srgbClr val="00829A"/>
          </a:solidFill>
          <a:ln cap="flat" cmpd="sng" w="25400">
            <a:solidFill>
              <a:srgbClr val="5D7E8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chemeClr val="lt1"/>
              </a:solidFill>
              <a:latin typeface="Verdana"/>
              <a:ea typeface="Verdana"/>
              <a:cs typeface="Verdana"/>
              <a:sym typeface="Verdana"/>
            </a:endParaRPr>
          </a:p>
          <a:p>
            <a:pPr indent="0" lvl="0" marL="0" marR="0" rtl="0" algn="ctr">
              <a:spcBef>
                <a:spcPts val="0"/>
              </a:spcBef>
              <a:spcAft>
                <a:spcPts val="0"/>
              </a:spcAft>
              <a:buNone/>
            </a:pPr>
            <a:r>
              <a:t/>
            </a:r>
            <a:endParaRPr b="0" i="0" sz="2800" u="none" cap="none" strike="noStrike">
              <a:solidFill>
                <a:schemeClr val="lt1"/>
              </a:solidFill>
              <a:latin typeface="Verdana"/>
              <a:ea typeface="Verdana"/>
              <a:cs typeface="Verdana"/>
              <a:sym typeface="Verdana"/>
            </a:endParaRPr>
          </a:p>
        </p:txBody>
      </p:sp>
      <p:sp>
        <p:nvSpPr>
          <p:cNvPr id="27" name="Google Shape;27;p14"/>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b="1" sz="28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8" name="Google Shape;28;p14"/>
          <p:cNvSpPr txBox="1"/>
          <p:nvPr>
            <p:ph idx="1" type="body"/>
          </p:nvPr>
        </p:nvSpPr>
        <p:spPr>
          <a:xfrm>
            <a:off x="508000" y="2130552"/>
            <a:ext cx="11176000" cy="3724148"/>
          </a:xfrm>
          <a:prstGeom prst="rect">
            <a:avLst/>
          </a:prstGeom>
          <a:noFill/>
          <a:ln>
            <a:noFill/>
          </a:ln>
        </p:spPr>
        <p:txBody>
          <a:bodyPr anchorCtr="0" anchor="t" bIns="45700" lIns="91425" spcFirstLastPara="1" rIns="91425" wrap="square" tIns="45700">
            <a:normAutofit/>
          </a:bodyPr>
          <a:lstStyle>
            <a:lvl1pPr indent="-355600" lvl="0" marL="457200" algn="l">
              <a:lnSpc>
                <a:spcPct val="80000"/>
              </a:lnSpc>
              <a:spcBef>
                <a:spcPts val="0"/>
              </a:spcBef>
              <a:spcAft>
                <a:spcPts val="0"/>
              </a:spcAft>
              <a:buClr>
                <a:srgbClr val="00829C"/>
              </a:buClr>
              <a:buSzPts val="2000"/>
              <a:buChar char="▪"/>
              <a:defRPr sz="2000"/>
            </a:lvl1pPr>
            <a:lvl2pPr indent="-342900" lvl="1" marL="914400" algn="l">
              <a:spcBef>
                <a:spcPts val="360"/>
              </a:spcBef>
              <a:spcAft>
                <a:spcPts val="0"/>
              </a:spcAft>
              <a:buClr>
                <a:srgbClr val="528A99"/>
              </a:buClr>
              <a:buSzPts val="1800"/>
              <a:buChar char="▪"/>
              <a:defRPr sz="1800"/>
            </a:lvl2pPr>
            <a:lvl3pPr indent="-330200" lvl="2" marL="1371600" algn="l">
              <a:spcBef>
                <a:spcPts val="320"/>
              </a:spcBef>
              <a:spcAft>
                <a:spcPts val="0"/>
              </a:spcAft>
              <a:buClr>
                <a:srgbClr val="606060"/>
              </a:buClr>
              <a:buSzPts val="1600"/>
              <a:buChar char="▪"/>
              <a:defRPr sz="1600"/>
            </a:lvl3pPr>
            <a:lvl4pPr indent="-330200" lvl="3" marL="1828800" algn="l">
              <a:spcBef>
                <a:spcPts val="320"/>
              </a:spcBef>
              <a:spcAft>
                <a:spcPts val="0"/>
              </a:spcAft>
              <a:buClr>
                <a:srgbClr val="A6C0CA"/>
              </a:buClr>
              <a:buSzPts val="1600"/>
              <a:buChar char="▪"/>
              <a:defRPr sz="1600"/>
            </a:lvl4pPr>
            <a:lvl5pPr indent="-330200" lvl="4" marL="2286000" algn="l">
              <a:spcBef>
                <a:spcPts val="320"/>
              </a:spcBef>
              <a:spcAft>
                <a:spcPts val="0"/>
              </a:spcAft>
              <a:buClr>
                <a:srgbClr val="A5A5A5"/>
              </a:buClr>
              <a:buSzPts val="1600"/>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 name="Google Shape;29;p14"/>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algn="ctr">
              <a:spcBef>
                <a:spcPts val="0"/>
              </a:spcBef>
              <a:spcAft>
                <a:spcPts val="0"/>
              </a:spcAft>
              <a:buNone/>
              <a:defRPr b="0" i="0" sz="1000" u="none" cap="none" strike="noStrike">
                <a:solidFill>
                  <a:schemeClr val="folHlink"/>
                </a:solidFill>
                <a:latin typeface="Calibri"/>
                <a:ea typeface="Calibri"/>
                <a:cs typeface="Calibri"/>
                <a:sym typeface="Calibri"/>
              </a:defRPr>
            </a:lvl1pPr>
            <a:lvl2pPr indent="0" lvl="1" marL="0" algn="ctr">
              <a:spcBef>
                <a:spcPts val="0"/>
              </a:spcBef>
              <a:spcAft>
                <a:spcPts val="0"/>
              </a:spcAft>
              <a:buNone/>
              <a:defRPr b="0" i="0" sz="1000" u="none" cap="none" strike="noStrike">
                <a:solidFill>
                  <a:schemeClr val="folHlink"/>
                </a:solidFill>
                <a:latin typeface="Calibri"/>
                <a:ea typeface="Calibri"/>
                <a:cs typeface="Calibri"/>
                <a:sym typeface="Calibri"/>
              </a:defRPr>
            </a:lvl2pPr>
            <a:lvl3pPr indent="0" lvl="2" marL="0" algn="ctr">
              <a:spcBef>
                <a:spcPts val="0"/>
              </a:spcBef>
              <a:spcAft>
                <a:spcPts val="0"/>
              </a:spcAft>
              <a:buNone/>
              <a:defRPr b="0" i="0" sz="1000" u="none" cap="none" strike="noStrike">
                <a:solidFill>
                  <a:schemeClr val="folHlink"/>
                </a:solidFill>
                <a:latin typeface="Calibri"/>
                <a:ea typeface="Calibri"/>
                <a:cs typeface="Calibri"/>
                <a:sym typeface="Calibri"/>
              </a:defRPr>
            </a:lvl3pPr>
            <a:lvl4pPr indent="0" lvl="3" marL="0" algn="ctr">
              <a:spcBef>
                <a:spcPts val="0"/>
              </a:spcBef>
              <a:spcAft>
                <a:spcPts val="0"/>
              </a:spcAft>
              <a:buNone/>
              <a:defRPr b="0" i="0" sz="1000" u="none" cap="none" strike="noStrike">
                <a:solidFill>
                  <a:schemeClr val="folHlink"/>
                </a:solidFill>
                <a:latin typeface="Calibri"/>
                <a:ea typeface="Calibri"/>
                <a:cs typeface="Calibri"/>
                <a:sym typeface="Calibri"/>
              </a:defRPr>
            </a:lvl4pPr>
            <a:lvl5pPr indent="0" lvl="4" marL="0" algn="ctr">
              <a:spcBef>
                <a:spcPts val="0"/>
              </a:spcBef>
              <a:spcAft>
                <a:spcPts val="0"/>
              </a:spcAft>
              <a:buNone/>
              <a:defRPr b="0" i="0" sz="1000" u="none" cap="none" strike="noStrike">
                <a:solidFill>
                  <a:schemeClr val="folHlink"/>
                </a:solidFill>
                <a:latin typeface="Calibri"/>
                <a:ea typeface="Calibri"/>
                <a:cs typeface="Calibri"/>
                <a:sym typeface="Calibri"/>
              </a:defRPr>
            </a:lvl5pPr>
            <a:lvl6pPr indent="0" lvl="5" marL="0" algn="ctr">
              <a:spcBef>
                <a:spcPts val="0"/>
              </a:spcBef>
              <a:spcAft>
                <a:spcPts val="0"/>
              </a:spcAft>
              <a:buNone/>
              <a:defRPr b="0" i="0" sz="1000" u="none" cap="none" strike="noStrike">
                <a:solidFill>
                  <a:schemeClr val="folHlink"/>
                </a:solidFill>
                <a:latin typeface="Calibri"/>
                <a:ea typeface="Calibri"/>
                <a:cs typeface="Calibri"/>
                <a:sym typeface="Calibri"/>
              </a:defRPr>
            </a:lvl6pPr>
            <a:lvl7pPr indent="0" lvl="6" marL="0" algn="ctr">
              <a:spcBef>
                <a:spcPts val="0"/>
              </a:spcBef>
              <a:spcAft>
                <a:spcPts val="0"/>
              </a:spcAft>
              <a:buNone/>
              <a:defRPr b="0" i="0" sz="1000" u="none" cap="none" strike="noStrike">
                <a:solidFill>
                  <a:schemeClr val="folHlink"/>
                </a:solidFill>
                <a:latin typeface="Calibri"/>
                <a:ea typeface="Calibri"/>
                <a:cs typeface="Calibri"/>
                <a:sym typeface="Calibri"/>
              </a:defRPr>
            </a:lvl7pPr>
            <a:lvl8pPr indent="0" lvl="7" marL="0" algn="ctr">
              <a:spcBef>
                <a:spcPts val="0"/>
              </a:spcBef>
              <a:spcAft>
                <a:spcPts val="0"/>
              </a:spcAft>
              <a:buNone/>
              <a:defRPr b="0" i="0" sz="1000" u="none" cap="none" strike="noStrike">
                <a:solidFill>
                  <a:schemeClr val="folHlink"/>
                </a:solidFill>
                <a:latin typeface="Calibri"/>
                <a:ea typeface="Calibri"/>
                <a:cs typeface="Calibri"/>
                <a:sym typeface="Calibri"/>
              </a:defRPr>
            </a:lvl8pPr>
            <a:lvl9pPr indent="0" lvl="8" marL="0" algn="ctr">
              <a:spcBef>
                <a:spcPts val="0"/>
              </a:spcBef>
              <a:spcAft>
                <a:spcPts val="0"/>
              </a:spcAft>
              <a:buNone/>
              <a:defRPr b="0" i="0" sz="1000" u="none" cap="none" strike="noStrike">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30" name="Google Shape;30;p14"/>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folie" showMasterSp="0">
  <p:cSld name="Endfolie">
    <p:spTree>
      <p:nvGrpSpPr>
        <p:cNvPr id="32" name="Shape 32"/>
        <p:cNvGrpSpPr/>
        <p:nvPr/>
      </p:nvGrpSpPr>
      <p:grpSpPr>
        <a:xfrm>
          <a:off x="0" y="0"/>
          <a:ext cx="0" cy="0"/>
          <a:chOff x="0" y="0"/>
          <a:chExt cx="0" cy="0"/>
        </a:xfrm>
      </p:grpSpPr>
      <p:sp>
        <p:nvSpPr>
          <p:cNvPr id="33" name="Google Shape;33;p15"/>
          <p:cNvSpPr/>
          <p:nvPr/>
        </p:nvSpPr>
        <p:spPr>
          <a:xfrm>
            <a:off x="0" y="0"/>
            <a:ext cx="8701548" cy="6858000"/>
          </a:xfrm>
          <a:prstGeom prst="rect">
            <a:avLst/>
          </a:prstGeom>
          <a:solidFill>
            <a:srgbClr val="00829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Verdana"/>
              <a:buNone/>
            </a:pPr>
            <a:r>
              <a:t/>
            </a:r>
            <a:endParaRPr b="0" i="0" sz="2400" u="none" cap="none" strike="noStrike">
              <a:solidFill>
                <a:schemeClr val="dk1"/>
              </a:solidFill>
              <a:latin typeface="Calibri"/>
              <a:ea typeface="Calibri"/>
              <a:cs typeface="Calibri"/>
              <a:sym typeface="Calibri"/>
            </a:endParaRPr>
          </a:p>
        </p:txBody>
      </p:sp>
      <p:sp>
        <p:nvSpPr>
          <p:cNvPr id="34" name="Google Shape;34;p15"/>
          <p:cNvSpPr txBox="1"/>
          <p:nvPr/>
        </p:nvSpPr>
        <p:spPr>
          <a:xfrm>
            <a:off x="6786034" y="4603750"/>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5" name="Google Shape;35;p15"/>
          <p:cNvSpPr txBox="1"/>
          <p:nvPr/>
        </p:nvSpPr>
        <p:spPr>
          <a:xfrm>
            <a:off x="9140993" y="4445439"/>
            <a:ext cx="2947379"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de-DE" sz="1500">
                <a:solidFill>
                  <a:srgbClr val="00829A"/>
                </a:solidFill>
                <a:latin typeface="Calibri"/>
                <a:ea typeface="Calibri"/>
                <a:cs typeface="Calibri"/>
                <a:sym typeface="Calibri"/>
              </a:rPr>
              <a:t>institut für finanzdienstleistungen </a:t>
            </a:r>
            <a:endParaRPr/>
          </a:p>
          <a:p>
            <a:pPr indent="0" lvl="0" marL="0" marR="0" rtl="0" algn="l">
              <a:lnSpc>
                <a:spcPct val="100000"/>
              </a:lnSpc>
              <a:spcBef>
                <a:spcPts val="0"/>
              </a:spcBef>
              <a:spcAft>
                <a:spcPts val="0"/>
              </a:spcAft>
              <a:buNone/>
            </a:pPr>
            <a:r>
              <a:rPr lang="de-DE" sz="1500">
                <a:solidFill>
                  <a:srgbClr val="00829A"/>
                </a:solidFill>
                <a:latin typeface="Calibri"/>
                <a:ea typeface="Calibri"/>
                <a:cs typeface="Calibri"/>
                <a:sym typeface="Calibri"/>
              </a:rPr>
              <a:t>Grindelallee 100</a:t>
            </a:r>
            <a:endParaRPr/>
          </a:p>
          <a:p>
            <a:pPr indent="0" lvl="0" marL="0" marR="0" rtl="0" algn="l">
              <a:lnSpc>
                <a:spcPct val="100000"/>
              </a:lnSpc>
              <a:spcBef>
                <a:spcPts val="0"/>
              </a:spcBef>
              <a:spcAft>
                <a:spcPts val="0"/>
              </a:spcAft>
              <a:buNone/>
            </a:pPr>
            <a:r>
              <a:rPr lang="de-DE" sz="1500">
                <a:solidFill>
                  <a:srgbClr val="00829A"/>
                </a:solidFill>
                <a:latin typeface="Calibri"/>
                <a:ea typeface="Calibri"/>
                <a:cs typeface="Calibri"/>
                <a:sym typeface="Calibri"/>
              </a:rPr>
              <a:t>20146 Hamburg   </a:t>
            </a:r>
            <a:endParaRPr/>
          </a:p>
          <a:p>
            <a:pPr indent="0" lvl="0" marL="0" marR="0" rtl="0" algn="l">
              <a:lnSpc>
                <a:spcPct val="100000"/>
              </a:lnSpc>
              <a:spcBef>
                <a:spcPts val="0"/>
              </a:spcBef>
              <a:spcAft>
                <a:spcPts val="0"/>
              </a:spcAft>
              <a:buNone/>
            </a:pPr>
            <a:r>
              <a:t/>
            </a:r>
            <a:endParaRPr sz="1500">
              <a:solidFill>
                <a:srgbClr val="00829A"/>
              </a:solidFill>
              <a:latin typeface="Calibri"/>
              <a:ea typeface="Calibri"/>
              <a:cs typeface="Calibri"/>
              <a:sym typeface="Calibri"/>
            </a:endParaRPr>
          </a:p>
          <a:p>
            <a:pPr indent="0" lvl="0" marL="0" marR="0" rtl="0" algn="l">
              <a:lnSpc>
                <a:spcPct val="100000"/>
              </a:lnSpc>
              <a:spcBef>
                <a:spcPts val="0"/>
              </a:spcBef>
              <a:spcAft>
                <a:spcPts val="0"/>
              </a:spcAft>
              <a:buNone/>
            </a:pPr>
            <a:r>
              <a:rPr lang="de-DE" sz="1500">
                <a:solidFill>
                  <a:srgbClr val="00829A"/>
                </a:solidFill>
                <a:latin typeface="Calibri"/>
                <a:ea typeface="Calibri"/>
                <a:cs typeface="Calibri"/>
                <a:sym typeface="Calibri"/>
              </a:rPr>
              <a:t>www.iff-hamburg.de</a:t>
            </a:r>
            <a:endParaRPr/>
          </a:p>
          <a:p>
            <a:pPr indent="0" lvl="0" marL="0" marR="0" rtl="0" algn="l">
              <a:lnSpc>
                <a:spcPct val="100000"/>
              </a:lnSpc>
              <a:spcBef>
                <a:spcPts val="0"/>
              </a:spcBef>
              <a:spcAft>
                <a:spcPts val="0"/>
              </a:spcAft>
              <a:buNone/>
            </a:pPr>
            <a:r>
              <a:rPr lang="de-DE" sz="1500">
                <a:solidFill>
                  <a:srgbClr val="00829A"/>
                </a:solidFill>
                <a:latin typeface="Calibri"/>
                <a:ea typeface="Calibri"/>
                <a:cs typeface="Calibri"/>
                <a:sym typeface="Calibri"/>
              </a:rPr>
              <a:t>institut@iff-hamburg.de</a:t>
            </a:r>
            <a:endParaRPr/>
          </a:p>
        </p:txBody>
      </p:sp>
      <p:sp>
        <p:nvSpPr>
          <p:cNvPr id="36" name="Google Shape;36;p15"/>
          <p:cNvSpPr txBox="1"/>
          <p:nvPr/>
        </p:nvSpPr>
        <p:spPr>
          <a:xfrm>
            <a:off x="621035" y="1639672"/>
            <a:ext cx="7438582" cy="75155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de-DE" sz="3200">
                <a:solidFill>
                  <a:schemeClr val="lt1"/>
                </a:solidFill>
                <a:latin typeface="Calibri"/>
                <a:ea typeface="Calibri"/>
                <a:cs typeface="Calibri"/>
                <a:sym typeface="Calibri"/>
              </a:rPr>
              <a:t>Thank you for your attention!</a:t>
            </a:r>
            <a:endParaRPr b="1" sz="3200">
              <a:solidFill>
                <a:schemeClr val="lt1"/>
              </a:solidFill>
              <a:latin typeface="Calibri"/>
              <a:ea typeface="Calibri"/>
              <a:cs typeface="Calibri"/>
              <a:sym typeface="Calibri"/>
            </a:endParaRPr>
          </a:p>
        </p:txBody>
      </p:sp>
      <p:sp>
        <p:nvSpPr>
          <p:cNvPr id="37" name="Google Shape;37;p15"/>
          <p:cNvSpPr txBox="1"/>
          <p:nvPr>
            <p:ph idx="1" type="body"/>
          </p:nvPr>
        </p:nvSpPr>
        <p:spPr>
          <a:xfrm>
            <a:off x="9140993" y="6088776"/>
            <a:ext cx="2793409" cy="615221"/>
          </a:xfrm>
          <a:prstGeom prst="rect">
            <a:avLst/>
          </a:prstGeom>
          <a:noFill/>
          <a:ln>
            <a:noFill/>
          </a:ln>
        </p:spPr>
        <p:txBody>
          <a:bodyPr anchorCtr="0" anchor="t" bIns="45700" lIns="91425" spcFirstLastPara="1" rIns="91425" wrap="square" tIns="45700">
            <a:normAutofit/>
          </a:bodyPr>
          <a:lstStyle>
            <a:lvl1pPr indent="-228600" lvl="0" marL="457200" algn="l">
              <a:lnSpc>
                <a:spcPct val="80000"/>
              </a:lnSpc>
              <a:spcBef>
                <a:spcPts val="0"/>
              </a:spcBef>
              <a:spcAft>
                <a:spcPts val="0"/>
              </a:spcAft>
              <a:buClr>
                <a:srgbClr val="00829A"/>
              </a:buClr>
              <a:buSzPts val="1500"/>
              <a:buNone/>
              <a:defRPr b="0" sz="1500">
                <a:solidFill>
                  <a:srgbClr val="00829A"/>
                </a:solidFill>
                <a:latin typeface="Calibri"/>
                <a:ea typeface="Calibri"/>
                <a:cs typeface="Calibri"/>
                <a:sym typeface="Calibri"/>
              </a:defRPr>
            </a:lvl1pPr>
            <a:lvl2pPr indent="-228600" lvl="1" marL="914400" algn="l">
              <a:spcBef>
                <a:spcPts val="400"/>
              </a:spcBef>
              <a:spcAft>
                <a:spcPts val="0"/>
              </a:spcAft>
              <a:buClr>
                <a:srgbClr val="528A99"/>
              </a:buClr>
              <a:buSzPts val="2000"/>
              <a:buNone/>
              <a:defRPr b="1" sz="2000"/>
            </a:lvl2pPr>
            <a:lvl3pPr indent="-228600" lvl="2" marL="1371600" algn="l">
              <a:spcBef>
                <a:spcPts val="360"/>
              </a:spcBef>
              <a:spcAft>
                <a:spcPts val="0"/>
              </a:spcAft>
              <a:buClr>
                <a:srgbClr val="606060"/>
              </a:buClr>
              <a:buSzPts val="1800"/>
              <a:buNone/>
              <a:defRPr b="1" sz="1800"/>
            </a:lvl3pPr>
            <a:lvl4pPr indent="-228600" lvl="3" marL="1828800" algn="l">
              <a:spcBef>
                <a:spcPts val="320"/>
              </a:spcBef>
              <a:spcAft>
                <a:spcPts val="0"/>
              </a:spcAft>
              <a:buClr>
                <a:srgbClr val="A6C0CA"/>
              </a:buClr>
              <a:buSzPts val="1600"/>
              <a:buNone/>
              <a:defRPr b="1" sz="1600"/>
            </a:lvl4pPr>
            <a:lvl5pPr indent="-228600" lvl="4" marL="2286000" algn="l">
              <a:spcBef>
                <a:spcPts val="320"/>
              </a:spcBef>
              <a:spcAft>
                <a:spcPts val="0"/>
              </a:spcAft>
              <a:buClr>
                <a:srgbClr val="A5A5A5"/>
              </a:buClr>
              <a:buSzPts val="1600"/>
              <a:buNone/>
              <a:defRPr b="1" sz="1600"/>
            </a:lvl5pPr>
            <a:lvl6pPr indent="-228600" lvl="5" marL="2743200" algn="l">
              <a:spcBef>
                <a:spcPts val="320"/>
              </a:spcBef>
              <a:spcAft>
                <a:spcPts val="0"/>
              </a:spcAft>
              <a:buClr>
                <a:schemeClr val="dk1"/>
              </a:buClr>
              <a:buSzPts val="1600"/>
              <a:buFont typeface="Verdana"/>
              <a:buNone/>
              <a:defRPr b="1" sz="1600"/>
            </a:lvl6pPr>
            <a:lvl7pPr indent="-228600" lvl="6" marL="3200400" algn="l">
              <a:spcBef>
                <a:spcPts val="320"/>
              </a:spcBef>
              <a:spcAft>
                <a:spcPts val="0"/>
              </a:spcAft>
              <a:buClr>
                <a:schemeClr val="dk1"/>
              </a:buClr>
              <a:buSzPts val="1600"/>
              <a:buFont typeface="Verdana"/>
              <a:buNone/>
              <a:defRPr b="1" sz="1600"/>
            </a:lvl7pPr>
            <a:lvl8pPr indent="-228600" lvl="7" marL="3657600" algn="l">
              <a:spcBef>
                <a:spcPts val="320"/>
              </a:spcBef>
              <a:spcAft>
                <a:spcPts val="0"/>
              </a:spcAft>
              <a:buClr>
                <a:schemeClr val="dk1"/>
              </a:buClr>
              <a:buSzPts val="1600"/>
              <a:buFont typeface="Verdana"/>
              <a:buNone/>
              <a:defRPr b="1" sz="1600"/>
            </a:lvl8pPr>
            <a:lvl9pPr indent="-228600" lvl="8" marL="4114800" algn="l">
              <a:spcBef>
                <a:spcPts val="320"/>
              </a:spcBef>
              <a:spcAft>
                <a:spcPts val="0"/>
              </a:spcAft>
              <a:buClr>
                <a:schemeClr val="dk1"/>
              </a:buClr>
              <a:buSzPts val="1600"/>
              <a:buFont typeface="Verdana"/>
              <a:buNone/>
              <a:defRPr b="1" sz="1600"/>
            </a:lvl9pPr>
          </a:lstStyle>
          <a:p/>
        </p:txBody>
      </p:sp>
      <p:pic>
        <p:nvPicPr>
          <p:cNvPr descr="Ein Bild, das Text, Schrift, Grafiken, Screenshot enthält." id="38" name="Google Shape;38;p15"/>
          <p:cNvPicPr preferRelativeResize="0"/>
          <p:nvPr/>
        </p:nvPicPr>
        <p:blipFill rotWithShape="1">
          <a:blip r:embed="rId2">
            <a:alphaModFix/>
          </a:blip>
          <a:srcRect b="0" l="0" r="0" t="0"/>
          <a:stretch/>
        </p:blipFill>
        <p:spPr>
          <a:xfrm>
            <a:off x="9179905" y="3316258"/>
            <a:ext cx="2754497" cy="82732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p:cSld name="Zwei Inhalte">
    <p:spTree>
      <p:nvGrpSpPr>
        <p:cNvPr id="39" name="Shape 39"/>
        <p:cNvGrpSpPr/>
        <p:nvPr/>
      </p:nvGrpSpPr>
      <p:grpSpPr>
        <a:xfrm>
          <a:off x="0" y="0"/>
          <a:ext cx="0" cy="0"/>
          <a:chOff x="0" y="0"/>
          <a:chExt cx="0" cy="0"/>
        </a:xfrm>
      </p:grpSpPr>
      <p:sp>
        <p:nvSpPr>
          <p:cNvPr id="40" name="Google Shape;40;p16"/>
          <p:cNvSpPr txBox="1"/>
          <p:nvPr>
            <p:ph idx="1" type="body"/>
          </p:nvPr>
        </p:nvSpPr>
        <p:spPr>
          <a:xfrm>
            <a:off x="508000" y="1905000"/>
            <a:ext cx="5486400" cy="3949700"/>
          </a:xfrm>
          <a:prstGeom prst="rect">
            <a:avLst/>
          </a:prstGeom>
          <a:noFill/>
          <a:ln>
            <a:noFill/>
          </a:ln>
        </p:spPr>
        <p:txBody>
          <a:bodyPr anchorCtr="0" anchor="t" bIns="45700" lIns="91425" spcFirstLastPara="1" rIns="91425" wrap="square" tIns="45700">
            <a:normAutofit/>
          </a:bodyPr>
          <a:lstStyle>
            <a:lvl1pPr indent="-406400" lvl="0" marL="457200" algn="l">
              <a:lnSpc>
                <a:spcPct val="80000"/>
              </a:lnSpc>
              <a:spcBef>
                <a:spcPts val="0"/>
              </a:spcBef>
              <a:spcAft>
                <a:spcPts val="0"/>
              </a:spcAft>
              <a:buClr>
                <a:srgbClr val="00829C"/>
              </a:buClr>
              <a:buSzPts val="2800"/>
              <a:buChar char="▪"/>
              <a:defRPr sz="2800">
                <a:latin typeface="Calibri"/>
                <a:ea typeface="Calibri"/>
                <a:cs typeface="Calibri"/>
                <a:sym typeface="Calibri"/>
              </a:defRPr>
            </a:lvl1pPr>
            <a:lvl2pPr indent="-381000" lvl="1" marL="914400" algn="l">
              <a:spcBef>
                <a:spcPts val="480"/>
              </a:spcBef>
              <a:spcAft>
                <a:spcPts val="0"/>
              </a:spcAft>
              <a:buClr>
                <a:srgbClr val="528A99"/>
              </a:buClr>
              <a:buSzPts val="2400"/>
              <a:buChar char="▪"/>
              <a:defRPr sz="2400">
                <a:latin typeface="Calibri"/>
                <a:ea typeface="Calibri"/>
                <a:cs typeface="Calibri"/>
                <a:sym typeface="Calibri"/>
              </a:defRPr>
            </a:lvl2pPr>
            <a:lvl3pPr indent="-355600" lvl="2" marL="1371600" algn="l">
              <a:spcBef>
                <a:spcPts val="400"/>
              </a:spcBef>
              <a:spcAft>
                <a:spcPts val="0"/>
              </a:spcAft>
              <a:buClr>
                <a:srgbClr val="606060"/>
              </a:buClr>
              <a:buSzPts val="2000"/>
              <a:buChar char="▪"/>
              <a:defRPr sz="2000">
                <a:latin typeface="Calibri"/>
                <a:ea typeface="Calibri"/>
                <a:cs typeface="Calibri"/>
                <a:sym typeface="Calibri"/>
              </a:defRPr>
            </a:lvl3pPr>
            <a:lvl4pPr indent="-342900" lvl="3" marL="1828800" algn="l">
              <a:spcBef>
                <a:spcPts val="360"/>
              </a:spcBef>
              <a:spcAft>
                <a:spcPts val="0"/>
              </a:spcAft>
              <a:buClr>
                <a:srgbClr val="A6C0CA"/>
              </a:buClr>
              <a:buSzPts val="1800"/>
              <a:buChar char="▪"/>
              <a:defRPr sz="1800">
                <a:latin typeface="Calibri"/>
                <a:ea typeface="Calibri"/>
                <a:cs typeface="Calibri"/>
                <a:sym typeface="Calibri"/>
              </a:defRPr>
            </a:lvl4pPr>
            <a:lvl5pPr indent="-342900" lvl="4" marL="2286000" algn="l">
              <a:spcBef>
                <a:spcPts val="360"/>
              </a:spcBef>
              <a:spcAft>
                <a:spcPts val="0"/>
              </a:spcAft>
              <a:buClr>
                <a:srgbClr val="A5A5A5"/>
              </a:buClr>
              <a:buSzPts val="1800"/>
              <a:buChar char="▪"/>
              <a:defRPr sz="1800">
                <a:latin typeface="Calibri"/>
                <a:ea typeface="Calibri"/>
                <a:cs typeface="Calibri"/>
                <a:sym typeface="Calibri"/>
              </a:defRPr>
            </a:lvl5pPr>
            <a:lvl6pPr indent="-342900" lvl="5" marL="2743200" algn="l">
              <a:spcBef>
                <a:spcPts val="360"/>
              </a:spcBef>
              <a:spcAft>
                <a:spcPts val="0"/>
              </a:spcAft>
              <a:buClr>
                <a:schemeClr val="dk1"/>
              </a:buClr>
              <a:buSzPts val="1800"/>
              <a:buFont typeface="Verdana"/>
              <a:buChar char="»"/>
              <a:defRPr sz="1800"/>
            </a:lvl6pPr>
            <a:lvl7pPr indent="-342900" lvl="6" marL="3200400" algn="l">
              <a:spcBef>
                <a:spcPts val="360"/>
              </a:spcBef>
              <a:spcAft>
                <a:spcPts val="0"/>
              </a:spcAft>
              <a:buClr>
                <a:schemeClr val="dk1"/>
              </a:buClr>
              <a:buSzPts val="1800"/>
              <a:buFont typeface="Verdana"/>
              <a:buChar char="»"/>
              <a:defRPr sz="1800"/>
            </a:lvl7pPr>
            <a:lvl8pPr indent="-342900" lvl="7" marL="3657600" algn="l">
              <a:spcBef>
                <a:spcPts val="360"/>
              </a:spcBef>
              <a:spcAft>
                <a:spcPts val="0"/>
              </a:spcAft>
              <a:buClr>
                <a:schemeClr val="dk1"/>
              </a:buClr>
              <a:buSzPts val="1800"/>
              <a:buFont typeface="Verdana"/>
              <a:buChar char="»"/>
              <a:defRPr sz="1800"/>
            </a:lvl8pPr>
            <a:lvl9pPr indent="-342900" lvl="8" marL="4114800" algn="l">
              <a:spcBef>
                <a:spcPts val="360"/>
              </a:spcBef>
              <a:spcAft>
                <a:spcPts val="0"/>
              </a:spcAft>
              <a:buClr>
                <a:schemeClr val="dk1"/>
              </a:buClr>
              <a:buSzPts val="1800"/>
              <a:buFont typeface="Verdana"/>
              <a:buChar char="»"/>
              <a:defRPr sz="1800"/>
            </a:lvl9pPr>
          </a:lstStyle>
          <a:p/>
        </p:txBody>
      </p:sp>
      <p:sp>
        <p:nvSpPr>
          <p:cNvPr id="41" name="Google Shape;41;p16"/>
          <p:cNvSpPr txBox="1"/>
          <p:nvPr>
            <p:ph idx="2" type="body"/>
          </p:nvPr>
        </p:nvSpPr>
        <p:spPr>
          <a:xfrm>
            <a:off x="6197600" y="1905000"/>
            <a:ext cx="5486400" cy="3949700"/>
          </a:xfrm>
          <a:prstGeom prst="rect">
            <a:avLst/>
          </a:prstGeom>
          <a:noFill/>
          <a:ln>
            <a:noFill/>
          </a:ln>
        </p:spPr>
        <p:txBody>
          <a:bodyPr anchorCtr="0" anchor="t" bIns="45700" lIns="91425" spcFirstLastPara="1" rIns="91425" wrap="square" tIns="45700">
            <a:normAutofit/>
          </a:bodyPr>
          <a:lstStyle>
            <a:lvl1pPr indent="-406400" lvl="0" marL="457200" algn="l">
              <a:lnSpc>
                <a:spcPct val="80000"/>
              </a:lnSpc>
              <a:spcBef>
                <a:spcPts val="0"/>
              </a:spcBef>
              <a:spcAft>
                <a:spcPts val="0"/>
              </a:spcAft>
              <a:buClr>
                <a:srgbClr val="00829C"/>
              </a:buClr>
              <a:buSzPts val="2800"/>
              <a:buChar char="▪"/>
              <a:defRPr sz="2800">
                <a:latin typeface="Calibri"/>
                <a:ea typeface="Calibri"/>
                <a:cs typeface="Calibri"/>
                <a:sym typeface="Calibri"/>
              </a:defRPr>
            </a:lvl1pPr>
            <a:lvl2pPr indent="-381000" lvl="1" marL="914400" algn="l">
              <a:spcBef>
                <a:spcPts val="480"/>
              </a:spcBef>
              <a:spcAft>
                <a:spcPts val="0"/>
              </a:spcAft>
              <a:buClr>
                <a:srgbClr val="528A99"/>
              </a:buClr>
              <a:buSzPts val="2400"/>
              <a:buChar char="▪"/>
              <a:defRPr sz="2400">
                <a:latin typeface="Calibri"/>
                <a:ea typeface="Calibri"/>
                <a:cs typeface="Calibri"/>
                <a:sym typeface="Calibri"/>
              </a:defRPr>
            </a:lvl2pPr>
            <a:lvl3pPr indent="-355600" lvl="2" marL="1371600" algn="l">
              <a:spcBef>
                <a:spcPts val="400"/>
              </a:spcBef>
              <a:spcAft>
                <a:spcPts val="0"/>
              </a:spcAft>
              <a:buClr>
                <a:srgbClr val="606060"/>
              </a:buClr>
              <a:buSzPts val="2000"/>
              <a:buChar char="▪"/>
              <a:defRPr sz="2000">
                <a:latin typeface="Calibri"/>
                <a:ea typeface="Calibri"/>
                <a:cs typeface="Calibri"/>
                <a:sym typeface="Calibri"/>
              </a:defRPr>
            </a:lvl3pPr>
            <a:lvl4pPr indent="-342900" lvl="3" marL="1828800" algn="l">
              <a:spcBef>
                <a:spcPts val="360"/>
              </a:spcBef>
              <a:spcAft>
                <a:spcPts val="0"/>
              </a:spcAft>
              <a:buClr>
                <a:srgbClr val="A6C0CA"/>
              </a:buClr>
              <a:buSzPts val="1800"/>
              <a:buChar char="▪"/>
              <a:defRPr sz="1800">
                <a:latin typeface="Calibri"/>
                <a:ea typeface="Calibri"/>
                <a:cs typeface="Calibri"/>
                <a:sym typeface="Calibri"/>
              </a:defRPr>
            </a:lvl4pPr>
            <a:lvl5pPr indent="-342900" lvl="4" marL="2286000" algn="l">
              <a:spcBef>
                <a:spcPts val="360"/>
              </a:spcBef>
              <a:spcAft>
                <a:spcPts val="0"/>
              </a:spcAft>
              <a:buClr>
                <a:srgbClr val="A5A5A5"/>
              </a:buClr>
              <a:buSzPts val="1800"/>
              <a:buChar char="▪"/>
              <a:defRPr sz="1800">
                <a:latin typeface="Calibri"/>
                <a:ea typeface="Calibri"/>
                <a:cs typeface="Calibri"/>
                <a:sym typeface="Calibri"/>
              </a:defRPr>
            </a:lvl5pPr>
            <a:lvl6pPr indent="-342900" lvl="5" marL="2743200" algn="l">
              <a:spcBef>
                <a:spcPts val="360"/>
              </a:spcBef>
              <a:spcAft>
                <a:spcPts val="0"/>
              </a:spcAft>
              <a:buClr>
                <a:schemeClr val="dk1"/>
              </a:buClr>
              <a:buSzPts val="1800"/>
              <a:buFont typeface="Verdana"/>
              <a:buChar char="»"/>
              <a:defRPr sz="1800"/>
            </a:lvl6pPr>
            <a:lvl7pPr indent="-342900" lvl="6" marL="3200400" algn="l">
              <a:spcBef>
                <a:spcPts val="360"/>
              </a:spcBef>
              <a:spcAft>
                <a:spcPts val="0"/>
              </a:spcAft>
              <a:buClr>
                <a:schemeClr val="dk1"/>
              </a:buClr>
              <a:buSzPts val="1800"/>
              <a:buFont typeface="Verdana"/>
              <a:buChar char="»"/>
              <a:defRPr sz="1800"/>
            </a:lvl7pPr>
            <a:lvl8pPr indent="-342900" lvl="7" marL="3657600" algn="l">
              <a:spcBef>
                <a:spcPts val="360"/>
              </a:spcBef>
              <a:spcAft>
                <a:spcPts val="0"/>
              </a:spcAft>
              <a:buClr>
                <a:schemeClr val="dk1"/>
              </a:buClr>
              <a:buSzPts val="1800"/>
              <a:buFont typeface="Verdana"/>
              <a:buChar char="»"/>
              <a:defRPr sz="1800"/>
            </a:lvl8pPr>
            <a:lvl9pPr indent="-342900" lvl="8" marL="4114800" algn="l">
              <a:spcBef>
                <a:spcPts val="360"/>
              </a:spcBef>
              <a:spcAft>
                <a:spcPts val="0"/>
              </a:spcAft>
              <a:buClr>
                <a:schemeClr val="dk1"/>
              </a:buClr>
              <a:buSzPts val="1800"/>
              <a:buFont typeface="Verdana"/>
              <a:buChar char="»"/>
              <a:defRPr sz="1800"/>
            </a:lvl9pPr>
          </a:lstStyle>
          <a:p/>
        </p:txBody>
      </p:sp>
      <p:sp>
        <p:nvSpPr>
          <p:cNvPr id="42" name="Google Shape;42;p16"/>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algn="ctr">
              <a:spcBef>
                <a:spcPts val="0"/>
              </a:spcBef>
              <a:spcAft>
                <a:spcPts val="0"/>
              </a:spcAft>
              <a:buNone/>
              <a:defRPr sz="1000">
                <a:solidFill>
                  <a:schemeClr val="folHlink"/>
                </a:solidFill>
                <a:latin typeface="Calibri"/>
                <a:ea typeface="Calibri"/>
                <a:cs typeface="Calibri"/>
                <a:sym typeface="Calibri"/>
              </a:defRPr>
            </a:lvl1pPr>
            <a:lvl2pPr indent="0" lvl="1" marL="0" algn="ctr">
              <a:spcBef>
                <a:spcPts val="0"/>
              </a:spcBef>
              <a:spcAft>
                <a:spcPts val="0"/>
              </a:spcAft>
              <a:buNone/>
              <a:defRPr sz="1000">
                <a:solidFill>
                  <a:schemeClr val="folHlink"/>
                </a:solidFill>
                <a:latin typeface="Calibri"/>
                <a:ea typeface="Calibri"/>
                <a:cs typeface="Calibri"/>
                <a:sym typeface="Calibri"/>
              </a:defRPr>
            </a:lvl2pPr>
            <a:lvl3pPr indent="0" lvl="2" marL="0" algn="ctr">
              <a:spcBef>
                <a:spcPts val="0"/>
              </a:spcBef>
              <a:spcAft>
                <a:spcPts val="0"/>
              </a:spcAft>
              <a:buNone/>
              <a:defRPr sz="1000">
                <a:solidFill>
                  <a:schemeClr val="folHlink"/>
                </a:solidFill>
                <a:latin typeface="Calibri"/>
                <a:ea typeface="Calibri"/>
                <a:cs typeface="Calibri"/>
                <a:sym typeface="Calibri"/>
              </a:defRPr>
            </a:lvl3pPr>
            <a:lvl4pPr indent="0" lvl="3" marL="0" algn="ctr">
              <a:spcBef>
                <a:spcPts val="0"/>
              </a:spcBef>
              <a:spcAft>
                <a:spcPts val="0"/>
              </a:spcAft>
              <a:buNone/>
              <a:defRPr sz="1000">
                <a:solidFill>
                  <a:schemeClr val="folHlink"/>
                </a:solidFill>
                <a:latin typeface="Calibri"/>
                <a:ea typeface="Calibri"/>
                <a:cs typeface="Calibri"/>
                <a:sym typeface="Calibri"/>
              </a:defRPr>
            </a:lvl4pPr>
            <a:lvl5pPr indent="0" lvl="4" marL="0" algn="ctr">
              <a:spcBef>
                <a:spcPts val="0"/>
              </a:spcBef>
              <a:spcAft>
                <a:spcPts val="0"/>
              </a:spcAft>
              <a:buNone/>
              <a:defRPr sz="1000">
                <a:solidFill>
                  <a:schemeClr val="folHlink"/>
                </a:solidFill>
                <a:latin typeface="Calibri"/>
                <a:ea typeface="Calibri"/>
                <a:cs typeface="Calibri"/>
                <a:sym typeface="Calibri"/>
              </a:defRPr>
            </a:lvl5pPr>
            <a:lvl6pPr indent="0" lvl="5" marL="0" algn="ctr">
              <a:spcBef>
                <a:spcPts val="0"/>
              </a:spcBef>
              <a:spcAft>
                <a:spcPts val="0"/>
              </a:spcAft>
              <a:buNone/>
              <a:defRPr sz="1000">
                <a:solidFill>
                  <a:schemeClr val="folHlink"/>
                </a:solidFill>
                <a:latin typeface="Calibri"/>
                <a:ea typeface="Calibri"/>
                <a:cs typeface="Calibri"/>
                <a:sym typeface="Calibri"/>
              </a:defRPr>
            </a:lvl6pPr>
            <a:lvl7pPr indent="0" lvl="6" marL="0" algn="ctr">
              <a:spcBef>
                <a:spcPts val="0"/>
              </a:spcBef>
              <a:spcAft>
                <a:spcPts val="0"/>
              </a:spcAft>
              <a:buNone/>
              <a:defRPr sz="1000">
                <a:solidFill>
                  <a:schemeClr val="folHlink"/>
                </a:solidFill>
                <a:latin typeface="Calibri"/>
                <a:ea typeface="Calibri"/>
                <a:cs typeface="Calibri"/>
                <a:sym typeface="Calibri"/>
              </a:defRPr>
            </a:lvl7pPr>
            <a:lvl8pPr indent="0" lvl="7" marL="0" algn="ctr">
              <a:spcBef>
                <a:spcPts val="0"/>
              </a:spcBef>
              <a:spcAft>
                <a:spcPts val="0"/>
              </a:spcAft>
              <a:buNone/>
              <a:defRPr sz="1000">
                <a:solidFill>
                  <a:schemeClr val="folHlink"/>
                </a:solidFill>
                <a:latin typeface="Calibri"/>
                <a:ea typeface="Calibri"/>
                <a:cs typeface="Calibri"/>
                <a:sym typeface="Calibri"/>
              </a:defRPr>
            </a:lvl8pPr>
            <a:lvl9pPr indent="0" lvl="8" marL="0" algn="ctr">
              <a:spcBef>
                <a:spcPts val="0"/>
              </a:spcBef>
              <a:spcAft>
                <a:spcPts val="0"/>
              </a:spcAft>
              <a:buNone/>
              <a:defRPr sz="1000">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43" name="Google Shape;43;p16"/>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6"/>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6"/>
          <p:cNvSpPr/>
          <p:nvPr/>
        </p:nvSpPr>
        <p:spPr>
          <a:xfrm>
            <a:off x="285134" y="770520"/>
            <a:ext cx="11729885" cy="914400"/>
          </a:xfrm>
          <a:prstGeom prst="round2DiagRect">
            <a:avLst>
              <a:gd fmla="val 16667" name="adj1"/>
              <a:gd fmla="val 0" name="adj2"/>
            </a:avLst>
          </a:prstGeom>
          <a:solidFill>
            <a:srgbClr val="00829A"/>
          </a:solidFill>
          <a:ln cap="flat" cmpd="sng" w="25400">
            <a:solidFill>
              <a:srgbClr val="5D7E8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46" name="Google Shape;46;p16"/>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b="1" sz="2800">
                <a:solidFill>
                  <a:schemeClr val="lt1"/>
                </a:solidFill>
                <a:latin typeface="Calibri"/>
                <a:ea typeface="Calibri"/>
                <a:cs typeface="Calibri"/>
                <a:sym typeface="Calibri"/>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47" name="Shape 47"/>
        <p:cNvGrpSpPr/>
        <p:nvPr/>
      </p:nvGrpSpPr>
      <p:grpSpPr>
        <a:xfrm>
          <a:off x="0" y="0"/>
          <a:ext cx="0" cy="0"/>
          <a:chOff x="0" y="0"/>
          <a:chExt cx="0" cy="0"/>
        </a:xfrm>
      </p:grpSpPr>
      <p:sp>
        <p:nvSpPr>
          <p:cNvPr id="48" name="Google Shape;48;p17"/>
          <p:cNvSpPr txBox="1"/>
          <p:nvPr>
            <p:ph idx="1" type="body"/>
          </p:nvPr>
        </p:nvSpPr>
        <p:spPr>
          <a:xfrm>
            <a:off x="508000" y="1877580"/>
            <a:ext cx="5386917" cy="482027"/>
          </a:xfrm>
          <a:prstGeom prst="rect">
            <a:avLst/>
          </a:prstGeom>
          <a:noFill/>
          <a:ln>
            <a:noFill/>
          </a:ln>
        </p:spPr>
        <p:txBody>
          <a:bodyPr anchorCtr="0" anchor="b" bIns="45700" lIns="91425" spcFirstLastPara="1" rIns="91425" wrap="square" tIns="45700">
            <a:normAutofit/>
          </a:bodyPr>
          <a:lstStyle>
            <a:lvl1pPr indent="-228600" lvl="0" marL="457200" algn="l">
              <a:lnSpc>
                <a:spcPct val="80000"/>
              </a:lnSpc>
              <a:spcBef>
                <a:spcPts val="0"/>
              </a:spcBef>
              <a:spcAft>
                <a:spcPts val="0"/>
              </a:spcAft>
              <a:buClr>
                <a:srgbClr val="00829C"/>
              </a:buClr>
              <a:buSzPts val="2400"/>
              <a:buNone/>
              <a:defRPr b="1" sz="2400"/>
            </a:lvl1pPr>
            <a:lvl2pPr indent="-228600" lvl="1" marL="914400" algn="l">
              <a:spcBef>
                <a:spcPts val="400"/>
              </a:spcBef>
              <a:spcAft>
                <a:spcPts val="0"/>
              </a:spcAft>
              <a:buClr>
                <a:srgbClr val="528A99"/>
              </a:buClr>
              <a:buSzPts val="2000"/>
              <a:buNone/>
              <a:defRPr b="1" sz="2000"/>
            </a:lvl2pPr>
            <a:lvl3pPr indent="-228600" lvl="2" marL="1371600" algn="l">
              <a:spcBef>
                <a:spcPts val="360"/>
              </a:spcBef>
              <a:spcAft>
                <a:spcPts val="0"/>
              </a:spcAft>
              <a:buClr>
                <a:srgbClr val="606060"/>
              </a:buClr>
              <a:buSzPts val="1800"/>
              <a:buNone/>
              <a:defRPr b="1" sz="1800"/>
            </a:lvl3pPr>
            <a:lvl4pPr indent="-228600" lvl="3" marL="1828800" algn="l">
              <a:spcBef>
                <a:spcPts val="320"/>
              </a:spcBef>
              <a:spcAft>
                <a:spcPts val="0"/>
              </a:spcAft>
              <a:buClr>
                <a:srgbClr val="A6C0CA"/>
              </a:buClr>
              <a:buSzPts val="1600"/>
              <a:buNone/>
              <a:defRPr b="1" sz="1600"/>
            </a:lvl4pPr>
            <a:lvl5pPr indent="-228600" lvl="4" marL="2286000" algn="l">
              <a:spcBef>
                <a:spcPts val="320"/>
              </a:spcBef>
              <a:spcAft>
                <a:spcPts val="0"/>
              </a:spcAft>
              <a:buClr>
                <a:srgbClr val="A5A5A5"/>
              </a:buClr>
              <a:buSzPts val="1600"/>
              <a:buNone/>
              <a:defRPr b="1" sz="1600"/>
            </a:lvl5pPr>
            <a:lvl6pPr indent="-228600" lvl="5" marL="2743200" algn="l">
              <a:spcBef>
                <a:spcPts val="320"/>
              </a:spcBef>
              <a:spcAft>
                <a:spcPts val="0"/>
              </a:spcAft>
              <a:buClr>
                <a:schemeClr val="dk1"/>
              </a:buClr>
              <a:buSzPts val="1600"/>
              <a:buFont typeface="Verdana"/>
              <a:buNone/>
              <a:defRPr b="1" sz="1600"/>
            </a:lvl6pPr>
            <a:lvl7pPr indent="-228600" lvl="6" marL="3200400" algn="l">
              <a:spcBef>
                <a:spcPts val="320"/>
              </a:spcBef>
              <a:spcAft>
                <a:spcPts val="0"/>
              </a:spcAft>
              <a:buClr>
                <a:schemeClr val="dk1"/>
              </a:buClr>
              <a:buSzPts val="1600"/>
              <a:buFont typeface="Verdana"/>
              <a:buNone/>
              <a:defRPr b="1" sz="1600"/>
            </a:lvl7pPr>
            <a:lvl8pPr indent="-228600" lvl="7" marL="3657600" algn="l">
              <a:spcBef>
                <a:spcPts val="320"/>
              </a:spcBef>
              <a:spcAft>
                <a:spcPts val="0"/>
              </a:spcAft>
              <a:buClr>
                <a:schemeClr val="dk1"/>
              </a:buClr>
              <a:buSzPts val="1600"/>
              <a:buFont typeface="Verdana"/>
              <a:buNone/>
              <a:defRPr b="1" sz="1600"/>
            </a:lvl8pPr>
            <a:lvl9pPr indent="-228600" lvl="8" marL="4114800" algn="l">
              <a:spcBef>
                <a:spcPts val="320"/>
              </a:spcBef>
              <a:spcAft>
                <a:spcPts val="0"/>
              </a:spcAft>
              <a:buClr>
                <a:schemeClr val="dk1"/>
              </a:buClr>
              <a:buSzPts val="1600"/>
              <a:buFont typeface="Verdana"/>
              <a:buNone/>
              <a:defRPr b="1" sz="1600"/>
            </a:lvl9pPr>
          </a:lstStyle>
          <a:p/>
        </p:txBody>
      </p:sp>
      <p:sp>
        <p:nvSpPr>
          <p:cNvPr id="49" name="Google Shape;49;p17"/>
          <p:cNvSpPr txBox="1"/>
          <p:nvPr>
            <p:ph idx="2" type="body"/>
          </p:nvPr>
        </p:nvSpPr>
        <p:spPr>
          <a:xfrm>
            <a:off x="508000" y="2359608"/>
            <a:ext cx="5386917"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80000"/>
              </a:lnSpc>
              <a:spcBef>
                <a:spcPts val="0"/>
              </a:spcBef>
              <a:spcAft>
                <a:spcPts val="0"/>
              </a:spcAft>
              <a:buClr>
                <a:srgbClr val="00829C"/>
              </a:buClr>
              <a:buSzPts val="2400"/>
              <a:buChar char="▪"/>
              <a:defRPr sz="2400"/>
            </a:lvl1pPr>
            <a:lvl2pPr indent="-355600" lvl="1" marL="914400" algn="l">
              <a:spcBef>
                <a:spcPts val="400"/>
              </a:spcBef>
              <a:spcAft>
                <a:spcPts val="0"/>
              </a:spcAft>
              <a:buClr>
                <a:srgbClr val="528A99"/>
              </a:buClr>
              <a:buSzPts val="2000"/>
              <a:buChar char="▪"/>
              <a:defRPr sz="2000"/>
            </a:lvl2pPr>
            <a:lvl3pPr indent="-342900" lvl="2" marL="1371600" algn="l">
              <a:spcBef>
                <a:spcPts val="360"/>
              </a:spcBef>
              <a:spcAft>
                <a:spcPts val="0"/>
              </a:spcAft>
              <a:buClr>
                <a:srgbClr val="606060"/>
              </a:buClr>
              <a:buSzPts val="1800"/>
              <a:buChar char="▪"/>
              <a:defRPr sz="1800"/>
            </a:lvl3pPr>
            <a:lvl4pPr indent="-330200" lvl="3" marL="1828800" algn="l">
              <a:spcBef>
                <a:spcPts val="320"/>
              </a:spcBef>
              <a:spcAft>
                <a:spcPts val="0"/>
              </a:spcAft>
              <a:buClr>
                <a:srgbClr val="A6C0CA"/>
              </a:buClr>
              <a:buSzPts val="1600"/>
              <a:buChar char="▪"/>
              <a:defRPr sz="1600"/>
            </a:lvl4pPr>
            <a:lvl5pPr indent="-330200" lvl="4" marL="2286000" algn="l">
              <a:spcBef>
                <a:spcPts val="320"/>
              </a:spcBef>
              <a:spcAft>
                <a:spcPts val="0"/>
              </a:spcAft>
              <a:buClr>
                <a:srgbClr val="A5A5A5"/>
              </a:buClr>
              <a:buSzPts val="1600"/>
              <a:buChar char="▪"/>
              <a:defRPr sz="1600"/>
            </a:lvl5pPr>
            <a:lvl6pPr indent="-330200" lvl="5" marL="2743200" algn="l">
              <a:spcBef>
                <a:spcPts val="320"/>
              </a:spcBef>
              <a:spcAft>
                <a:spcPts val="0"/>
              </a:spcAft>
              <a:buClr>
                <a:schemeClr val="dk1"/>
              </a:buClr>
              <a:buSzPts val="1600"/>
              <a:buFont typeface="Verdana"/>
              <a:buChar char="»"/>
              <a:defRPr sz="1600"/>
            </a:lvl6pPr>
            <a:lvl7pPr indent="-330200" lvl="6" marL="3200400" algn="l">
              <a:spcBef>
                <a:spcPts val="320"/>
              </a:spcBef>
              <a:spcAft>
                <a:spcPts val="0"/>
              </a:spcAft>
              <a:buClr>
                <a:schemeClr val="dk1"/>
              </a:buClr>
              <a:buSzPts val="1600"/>
              <a:buFont typeface="Verdana"/>
              <a:buChar char="»"/>
              <a:defRPr sz="1600"/>
            </a:lvl7pPr>
            <a:lvl8pPr indent="-330200" lvl="7" marL="3657600" algn="l">
              <a:spcBef>
                <a:spcPts val="320"/>
              </a:spcBef>
              <a:spcAft>
                <a:spcPts val="0"/>
              </a:spcAft>
              <a:buClr>
                <a:schemeClr val="dk1"/>
              </a:buClr>
              <a:buSzPts val="1600"/>
              <a:buFont typeface="Verdana"/>
              <a:buChar char="»"/>
              <a:defRPr sz="1600"/>
            </a:lvl8pPr>
            <a:lvl9pPr indent="-330200" lvl="8" marL="4114800" algn="l">
              <a:spcBef>
                <a:spcPts val="320"/>
              </a:spcBef>
              <a:spcAft>
                <a:spcPts val="0"/>
              </a:spcAft>
              <a:buClr>
                <a:schemeClr val="dk1"/>
              </a:buClr>
              <a:buSzPts val="1600"/>
              <a:buFont typeface="Verdana"/>
              <a:buChar char="»"/>
              <a:defRPr sz="1600"/>
            </a:lvl9pPr>
          </a:lstStyle>
          <a:p/>
        </p:txBody>
      </p:sp>
      <p:sp>
        <p:nvSpPr>
          <p:cNvPr id="50" name="Google Shape;50;p17"/>
          <p:cNvSpPr txBox="1"/>
          <p:nvPr>
            <p:ph idx="3" type="body"/>
          </p:nvPr>
        </p:nvSpPr>
        <p:spPr>
          <a:xfrm>
            <a:off x="6091768" y="1719846"/>
            <a:ext cx="5389033" cy="639762"/>
          </a:xfrm>
          <a:prstGeom prst="rect">
            <a:avLst/>
          </a:prstGeom>
          <a:noFill/>
          <a:ln>
            <a:noFill/>
          </a:ln>
        </p:spPr>
        <p:txBody>
          <a:bodyPr anchorCtr="0" anchor="b" bIns="45700" lIns="91425" spcFirstLastPara="1" rIns="91425" wrap="square" tIns="45700">
            <a:normAutofit/>
          </a:bodyPr>
          <a:lstStyle>
            <a:lvl1pPr indent="-228600" lvl="0" marL="457200" algn="l">
              <a:lnSpc>
                <a:spcPct val="80000"/>
              </a:lnSpc>
              <a:spcBef>
                <a:spcPts val="0"/>
              </a:spcBef>
              <a:spcAft>
                <a:spcPts val="0"/>
              </a:spcAft>
              <a:buClr>
                <a:srgbClr val="00829C"/>
              </a:buClr>
              <a:buSzPts val="2400"/>
              <a:buNone/>
              <a:defRPr b="1" sz="2400"/>
            </a:lvl1pPr>
            <a:lvl2pPr indent="-228600" lvl="1" marL="914400" algn="l">
              <a:spcBef>
                <a:spcPts val="400"/>
              </a:spcBef>
              <a:spcAft>
                <a:spcPts val="0"/>
              </a:spcAft>
              <a:buClr>
                <a:srgbClr val="528A99"/>
              </a:buClr>
              <a:buSzPts val="2000"/>
              <a:buNone/>
              <a:defRPr b="1" sz="2000"/>
            </a:lvl2pPr>
            <a:lvl3pPr indent="-228600" lvl="2" marL="1371600" algn="l">
              <a:spcBef>
                <a:spcPts val="360"/>
              </a:spcBef>
              <a:spcAft>
                <a:spcPts val="0"/>
              </a:spcAft>
              <a:buClr>
                <a:srgbClr val="606060"/>
              </a:buClr>
              <a:buSzPts val="1800"/>
              <a:buNone/>
              <a:defRPr b="1" sz="1800"/>
            </a:lvl3pPr>
            <a:lvl4pPr indent="-228600" lvl="3" marL="1828800" algn="l">
              <a:spcBef>
                <a:spcPts val="320"/>
              </a:spcBef>
              <a:spcAft>
                <a:spcPts val="0"/>
              </a:spcAft>
              <a:buClr>
                <a:srgbClr val="A6C0CA"/>
              </a:buClr>
              <a:buSzPts val="1600"/>
              <a:buNone/>
              <a:defRPr b="1" sz="1600"/>
            </a:lvl4pPr>
            <a:lvl5pPr indent="-228600" lvl="4" marL="2286000" algn="l">
              <a:spcBef>
                <a:spcPts val="320"/>
              </a:spcBef>
              <a:spcAft>
                <a:spcPts val="0"/>
              </a:spcAft>
              <a:buClr>
                <a:srgbClr val="A5A5A5"/>
              </a:buClr>
              <a:buSzPts val="1600"/>
              <a:buNone/>
              <a:defRPr b="1" sz="1600"/>
            </a:lvl5pPr>
            <a:lvl6pPr indent="-228600" lvl="5" marL="2743200" algn="l">
              <a:spcBef>
                <a:spcPts val="320"/>
              </a:spcBef>
              <a:spcAft>
                <a:spcPts val="0"/>
              </a:spcAft>
              <a:buClr>
                <a:schemeClr val="dk1"/>
              </a:buClr>
              <a:buSzPts val="1600"/>
              <a:buFont typeface="Verdana"/>
              <a:buNone/>
              <a:defRPr b="1" sz="1600"/>
            </a:lvl6pPr>
            <a:lvl7pPr indent="-228600" lvl="6" marL="3200400" algn="l">
              <a:spcBef>
                <a:spcPts val="320"/>
              </a:spcBef>
              <a:spcAft>
                <a:spcPts val="0"/>
              </a:spcAft>
              <a:buClr>
                <a:schemeClr val="dk1"/>
              </a:buClr>
              <a:buSzPts val="1600"/>
              <a:buFont typeface="Verdana"/>
              <a:buNone/>
              <a:defRPr b="1" sz="1600"/>
            </a:lvl7pPr>
            <a:lvl8pPr indent="-228600" lvl="7" marL="3657600" algn="l">
              <a:spcBef>
                <a:spcPts val="320"/>
              </a:spcBef>
              <a:spcAft>
                <a:spcPts val="0"/>
              </a:spcAft>
              <a:buClr>
                <a:schemeClr val="dk1"/>
              </a:buClr>
              <a:buSzPts val="1600"/>
              <a:buFont typeface="Verdana"/>
              <a:buNone/>
              <a:defRPr b="1" sz="1600"/>
            </a:lvl8pPr>
            <a:lvl9pPr indent="-228600" lvl="8" marL="4114800" algn="l">
              <a:spcBef>
                <a:spcPts val="320"/>
              </a:spcBef>
              <a:spcAft>
                <a:spcPts val="0"/>
              </a:spcAft>
              <a:buClr>
                <a:schemeClr val="dk1"/>
              </a:buClr>
              <a:buSzPts val="1600"/>
              <a:buFont typeface="Verdana"/>
              <a:buNone/>
              <a:defRPr b="1" sz="1600"/>
            </a:lvl9pPr>
          </a:lstStyle>
          <a:p/>
        </p:txBody>
      </p:sp>
      <p:sp>
        <p:nvSpPr>
          <p:cNvPr id="51" name="Google Shape;51;p17"/>
          <p:cNvSpPr txBox="1"/>
          <p:nvPr>
            <p:ph idx="4" type="body"/>
          </p:nvPr>
        </p:nvSpPr>
        <p:spPr>
          <a:xfrm>
            <a:off x="6091768" y="2359608"/>
            <a:ext cx="5389033"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80000"/>
              </a:lnSpc>
              <a:spcBef>
                <a:spcPts val="0"/>
              </a:spcBef>
              <a:spcAft>
                <a:spcPts val="0"/>
              </a:spcAft>
              <a:buClr>
                <a:srgbClr val="00829C"/>
              </a:buClr>
              <a:buSzPts val="2400"/>
              <a:buChar char="▪"/>
              <a:defRPr sz="2400"/>
            </a:lvl1pPr>
            <a:lvl2pPr indent="-355600" lvl="1" marL="914400" algn="l">
              <a:spcBef>
                <a:spcPts val="400"/>
              </a:spcBef>
              <a:spcAft>
                <a:spcPts val="0"/>
              </a:spcAft>
              <a:buClr>
                <a:srgbClr val="528A99"/>
              </a:buClr>
              <a:buSzPts val="2000"/>
              <a:buChar char="▪"/>
              <a:defRPr sz="2000"/>
            </a:lvl2pPr>
            <a:lvl3pPr indent="-342900" lvl="2" marL="1371600" algn="l">
              <a:spcBef>
                <a:spcPts val="360"/>
              </a:spcBef>
              <a:spcAft>
                <a:spcPts val="0"/>
              </a:spcAft>
              <a:buClr>
                <a:srgbClr val="606060"/>
              </a:buClr>
              <a:buSzPts val="1800"/>
              <a:buChar char="▪"/>
              <a:defRPr sz="1800"/>
            </a:lvl3pPr>
            <a:lvl4pPr indent="-330200" lvl="3" marL="1828800" algn="l">
              <a:spcBef>
                <a:spcPts val="320"/>
              </a:spcBef>
              <a:spcAft>
                <a:spcPts val="0"/>
              </a:spcAft>
              <a:buClr>
                <a:srgbClr val="A6C0CA"/>
              </a:buClr>
              <a:buSzPts val="1600"/>
              <a:buChar char="▪"/>
              <a:defRPr sz="1600"/>
            </a:lvl4pPr>
            <a:lvl5pPr indent="-330200" lvl="4" marL="2286000" algn="l">
              <a:spcBef>
                <a:spcPts val="320"/>
              </a:spcBef>
              <a:spcAft>
                <a:spcPts val="0"/>
              </a:spcAft>
              <a:buClr>
                <a:srgbClr val="A5A5A5"/>
              </a:buClr>
              <a:buSzPts val="1600"/>
              <a:buChar char="▪"/>
              <a:defRPr sz="1600"/>
            </a:lvl5pPr>
            <a:lvl6pPr indent="-330200" lvl="5" marL="2743200" algn="l">
              <a:spcBef>
                <a:spcPts val="320"/>
              </a:spcBef>
              <a:spcAft>
                <a:spcPts val="0"/>
              </a:spcAft>
              <a:buClr>
                <a:schemeClr val="dk1"/>
              </a:buClr>
              <a:buSzPts val="1600"/>
              <a:buFont typeface="Verdana"/>
              <a:buChar char="»"/>
              <a:defRPr sz="1600"/>
            </a:lvl6pPr>
            <a:lvl7pPr indent="-330200" lvl="6" marL="3200400" algn="l">
              <a:spcBef>
                <a:spcPts val="320"/>
              </a:spcBef>
              <a:spcAft>
                <a:spcPts val="0"/>
              </a:spcAft>
              <a:buClr>
                <a:schemeClr val="dk1"/>
              </a:buClr>
              <a:buSzPts val="1600"/>
              <a:buFont typeface="Verdana"/>
              <a:buChar char="»"/>
              <a:defRPr sz="1600"/>
            </a:lvl7pPr>
            <a:lvl8pPr indent="-330200" lvl="7" marL="3657600" algn="l">
              <a:spcBef>
                <a:spcPts val="320"/>
              </a:spcBef>
              <a:spcAft>
                <a:spcPts val="0"/>
              </a:spcAft>
              <a:buClr>
                <a:schemeClr val="dk1"/>
              </a:buClr>
              <a:buSzPts val="1600"/>
              <a:buFont typeface="Verdana"/>
              <a:buChar char="»"/>
              <a:defRPr sz="1600"/>
            </a:lvl8pPr>
            <a:lvl9pPr indent="-330200" lvl="8" marL="4114800" algn="l">
              <a:spcBef>
                <a:spcPts val="320"/>
              </a:spcBef>
              <a:spcAft>
                <a:spcPts val="0"/>
              </a:spcAft>
              <a:buClr>
                <a:schemeClr val="dk1"/>
              </a:buClr>
              <a:buSzPts val="1600"/>
              <a:buFont typeface="Verdana"/>
              <a:buChar char="»"/>
              <a:defRPr sz="1600"/>
            </a:lvl9pPr>
          </a:lstStyle>
          <a:p/>
        </p:txBody>
      </p:sp>
      <p:sp>
        <p:nvSpPr>
          <p:cNvPr id="52" name="Google Shape;52;p17"/>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algn="ctr">
              <a:spcBef>
                <a:spcPts val="0"/>
              </a:spcBef>
              <a:spcAft>
                <a:spcPts val="0"/>
              </a:spcAft>
              <a:buNone/>
              <a:defRPr sz="1000">
                <a:solidFill>
                  <a:schemeClr val="folHlink"/>
                </a:solidFill>
                <a:latin typeface="Calibri"/>
                <a:ea typeface="Calibri"/>
                <a:cs typeface="Calibri"/>
                <a:sym typeface="Calibri"/>
              </a:defRPr>
            </a:lvl1pPr>
            <a:lvl2pPr indent="0" lvl="1" marL="0" algn="ctr">
              <a:spcBef>
                <a:spcPts val="0"/>
              </a:spcBef>
              <a:spcAft>
                <a:spcPts val="0"/>
              </a:spcAft>
              <a:buNone/>
              <a:defRPr sz="1000">
                <a:solidFill>
                  <a:schemeClr val="folHlink"/>
                </a:solidFill>
                <a:latin typeface="Calibri"/>
                <a:ea typeface="Calibri"/>
                <a:cs typeface="Calibri"/>
                <a:sym typeface="Calibri"/>
              </a:defRPr>
            </a:lvl2pPr>
            <a:lvl3pPr indent="0" lvl="2" marL="0" algn="ctr">
              <a:spcBef>
                <a:spcPts val="0"/>
              </a:spcBef>
              <a:spcAft>
                <a:spcPts val="0"/>
              </a:spcAft>
              <a:buNone/>
              <a:defRPr sz="1000">
                <a:solidFill>
                  <a:schemeClr val="folHlink"/>
                </a:solidFill>
                <a:latin typeface="Calibri"/>
                <a:ea typeface="Calibri"/>
                <a:cs typeface="Calibri"/>
                <a:sym typeface="Calibri"/>
              </a:defRPr>
            </a:lvl3pPr>
            <a:lvl4pPr indent="0" lvl="3" marL="0" algn="ctr">
              <a:spcBef>
                <a:spcPts val="0"/>
              </a:spcBef>
              <a:spcAft>
                <a:spcPts val="0"/>
              </a:spcAft>
              <a:buNone/>
              <a:defRPr sz="1000">
                <a:solidFill>
                  <a:schemeClr val="folHlink"/>
                </a:solidFill>
                <a:latin typeface="Calibri"/>
                <a:ea typeface="Calibri"/>
                <a:cs typeface="Calibri"/>
                <a:sym typeface="Calibri"/>
              </a:defRPr>
            </a:lvl4pPr>
            <a:lvl5pPr indent="0" lvl="4" marL="0" algn="ctr">
              <a:spcBef>
                <a:spcPts val="0"/>
              </a:spcBef>
              <a:spcAft>
                <a:spcPts val="0"/>
              </a:spcAft>
              <a:buNone/>
              <a:defRPr sz="1000">
                <a:solidFill>
                  <a:schemeClr val="folHlink"/>
                </a:solidFill>
                <a:latin typeface="Calibri"/>
                <a:ea typeface="Calibri"/>
                <a:cs typeface="Calibri"/>
                <a:sym typeface="Calibri"/>
              </a:defRPr>
            </a:lvl5pPr>
            <a:lvl6pPr indent="0" lvl="5" marL="0" algn="ctr">
              <a:spcBef>
                <a:spcPts val="0"/>
              </a:spcBef>
              <a:spcAft>
                <a:spcPts val="0"/>
              </a:spcAft>
              <a:buNone/>
              <a:defRPr sz="1000">
                <a:solidFill>
                  <a:schemeClr val="folHlink"/>
                </a:solidFill>
                <a:latin typeface="Calibri"/>
                <a:ea typeface="Calibri"/>
                <a:cs typeface="Calibri"/>
                <a:sym typeface="Calibri"/>
              </a:defRPr>
            </a:lvl6pPr>
            <a:lvl7pPr indent="0" lvl="6" marL="0" algn="ctr">
              <a:spcBef>
                <a:spcPts val="0"/>
              </a:spcBef>
              <a:spcAft>
                <a:spcPts val="0"/>
              </a:spcAft>
              <a:buNone/>
              <a:defRPr sz="1000">
                <a:solidFill>
                  <a:schemeClr val="folHlink"/>
                </a:solidFill>
                <a:latin typeface="Calibri"/>
                <a:ea typeface="Calibri"/>
                <a:cs typeface="Calibri"/>
                <a:sym typeface="Calibri"/>
              </a:defRPr>
            </a:lvl7pPr>
            <a:lvl8pPr indent="0" lvl="7" marL="0" algn="ctr">
              <a:spcBef>
                <a:spcPts val="0"/>
              </a:spcBef>
              <a:spcAft>
                <a:spcPts val="0"/>
              </a:spcAft>
              <a:buNone/>
              <a:defRPr sz="1000">
                <a:solidFill>
                  <a:schemeClr val="folHlink"/>
                </a:solidFill>
                <a:latin typeface="Calibri"/>
                <a:ea typeface="Calibri"/>
                <a:cs typeface="Calibri"/>
                <a:sym typeface="Calibri"/>
              </a:defRPr>
            </a:lvl8pPr>
            <a:lvl9pPr indent="0" lvl="8" marL="0" algn="ctr">
              <a:spcBef>
                <a:spcPts val="0"/>
              </a:spcBef>
              <a:spcAft>
                <a:spcPts val="0"/>
              </a:spcAft>
              <a:buNone/>
              <a:defRPr sz="1000">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53" name="Google Shape;53;p17"/>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7"/>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7"/>
          <p:cNvSpPr/>
          <p:nvPr/>
        </p:nvSpPr>
        <p:spPr>
          <a:xfrm>
            <a:off x="285134" y="770520"/>
            <a:ext cx="11729885" cy="914400"/>
          </a:xfrm>
          <a:prstGeom prst="round2DiagRect">
            <a:avLst>
              <a:gd fmla="val 16667" name="adj1"/>
              <a:gd fmla="val 0" name="adj2"/>
            </a:avLst>
          </a:prstGeom>
          <a:solidFill>
            <a:srgbClr val="00829A"/>
          </a:solidFill>
          <a:ln cap="flat" cmpd="sng" w="25400">
            <a:solidFill>
              <a:srgbClr val="5D7E8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200">
              <a:solidFill>
                <a:schemeClr val="lt1"/>
              </a:solidFill>
              <a:latin typeface="Verdana"/>
              <a:ea typeface="Verdana"/>
              <a:cs typeface="Verdana"/>
              <a:sym typeface="Verdana"/>
            </a:endParaRPr>
          </a:p>
          <a:p>
            <a:pPr indent="0" lvl="0" marL="0" marR="0" rtl="0" algn="ctr">
              <a:spcBef>
                <a:spcPts val="0"/>
              </a:spcBef>
              <a:spcAft>
                <a:spcPts val="0"/>
              </a:spcAft>
              <a:buNone/>
            </a:pPr>
            <a:r>
              <a:t/>
            </a:r>
            <a:endParaRPr sz="3200">
              <a:solidFill>
                <a:schemeClr val="lt1"/>
              </a:solidFill>
              <a:latin typeface="Verdana"/>
              <a:ea typeface="Verdana"/>
              <a:cs typeface="Verdana"/>
              <a:sym typeface="Verdana"/>
            </a:endParaRPr>
          </a:p>
        </p:txBody>
      </p:sp>
      <p:sp>
        <p:nvSpPr>
          <p:cNvPr id="56" name="Google Shape;56;p17"/>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b="1" sz="28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7" name="Shape 57"/>
        <p:cNvGrpSpPr/>
        <p:nvPr/>
      </p:nvGrpSpPr>
      <p:grpSpPr>
        <a:xfrm>
          <a:off x="0" y="0"/>
          <a:ext cx="0" cy="0"/>
          <a:chOff x="0" y="0"/>
          <a:chExt cx="0" cy="0"/>
        </a:xfrm>
      </p:grpSpPr>
      <p:sp>
        <p:nvSpPr>
          <p:cNvPr id="58" name="Google Shape;58;p18"/>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algn="ctr">
              <a:spcBef>
                <a:spcPts val="0"/>
              </a:spcBef>
              <a:spcAft>
                <a:spcPts val="0"/>
              </a:spcAft>
              <a:buNone/>
              <a:defRPr sz="1000">
                <a:solidFill>
                  <a:schemeClr val="folHlink"/>
                </a:solidFill>
                <a:latin typeface="Calibri"/>
                <a:ea typeface="Calibri"/>
                <a:cs typeface="Calibri"/>
                <a:sym typeface="Calibri"/>
              </a:defRPr>
            </a:lvl1pPr>
            <a:lvl2pPr indent="0" lvl="1" marL="0" algn="ctr">
              <a:spcBef>
                <a:spcPts val="0"/>
              </a:spcBef>
              <a:spcAft>
                <a:spcPts val="0"/>
              </a:spcAft>
              <a:buNone/>
              <a:defRPr sz="1000">
                <a:solidFill>
                  <a:schemeClr val="folHlink"/>
                </a:solidFill>
                <a:latin typeface="Calibri"/>
                <a:ea typeface="Calibri"/>
                <a:cs typeface="Calibri"/>
                <a:sym typeface="Calibri"/>
              </a:defRPr>
            </a:lvl2pPr>
            <a:lvl3pPr indent="0" lvl="2" marL="0" algn="ctr">
              <a:spcBef>
                <a:spcPts val="0"/>
              </a:spcBef>
              <a:spcAft>
                <a:spcPts val="0"/>
              </a:spcAft>
              <a:buNone/>
              <a:defRPr sz="1000">
                <a:solidFill>
                  <a:schemeClr val="folHlink"/>
                </a:solidFill>
                <a:latin typeface="Calibri"/>
                <a:ea typeface="Calibri"/>
                <a:cs typeface="Calibri"/>
                <a:sym typeface="Calibri"/>
              </a:defRPr>
            </a:lvl3pPr>
            <a:lvl4pPr indent="0" lvl="3" marL="0" algn="ctr">
              <a:spcBef>
                <a:spcPts val="0"/>
              </a:spcBef>
              <a:spcAft>
                <a:spcPts val="0"/>
              </a:spcAft>
              <a:buNone/>
              <a:defRPr sz="1000">
                <a:solidFill>
                  <a:schemeClr val="folHlink"/>
                </a:solidFill>
                <a:latin typeface="Calibri"/>
                <a:ea typeface="Calibri"/>
                <a:cs typeface="Calibri"/>
                <a:sym typeface="Calibri"/>
              </a:defRPr>
            </a:lvl4pPr>
            <a:lvl5pPr indent="0" lvl="4" marL="0" algn="ctr">
              <a:spcBef>
                <a:spcPts val="0"/>
              </a:spcBef>
              <a:spcAft>
                <a:spcPts val="0"/>
              </a:spcAft>
              <a:buNone/>
              <a:defRPr sz="1000">
                <a:solidFill>
                  <a:schemeClr val="folHlink"/>
                </a:solidFill>
                <a:latin typeface="Calibri"/>
                <a:ea typeface="Calibri"/>
                <a:cs typeface="Calibri"/>
                <a:sym typeface="Calibri"/>
              </a:defRPr>
            </a:lvl5pPr>
            <a:lvl6pPr indent="0" lvl="5" marL="0" algn="ctr">
              <a:spcBef>
                <a:spcPts val="0"/>
              </a:spcBef>
              <a:spcAft>
                <a:spcPts val="0"/>
              </a:spcAft>
              <a:buNone/>
              <a:defRPr sz="1000">
                <a:solidFill>
                  <a:schemeClr val="folHlink"/>
                </a:solidFill>
                <a:latin typeface="Calibri"/>
                <a:ea typeface="Calibri"/>
                <a:cs typeface="Calibri"/>
                <a:sym typeface="Calibri"/>
              </a:defRPr>
            </a:lvl6pPr>
            <a:lvl7pPr indent="0" lvl="6" marL="0" algn="ctr">
              <a:spcBef>
                <a:spcPts val="0"/>
              </a:spcBef>
              <a:spcAft>
                <a:spcPts val="0"/>
              </a:spcAft>
              <a:buNone/>
              <a:defRPr sz="1000">
                <a:solidFill>
                  <a:schemeClr val="folHlink"/>
                </a:solidFill>
                <a:latin typeface="Calibri"/>
                <a:ea typeface="Calibri"/>
                <a:cs typeface="Calibri"/>
                <a:sym typeface="Calibri"/>
              </a:defRPr>
            </a:lvl7pPr>
            <a:lvl8pPr indent="0" lvl="7" marL="0" algn="ctr">
              <a:spcBef>
                <a:spcPts val="0"/>
              </a:spcBef>
              <a:spcAft>
                <a:spcPts val="0"/>
              </a:spcAft>
              <a:buNone/>
              <a:defRPr sz="1000">
                <a:solidFill>
                  <a:schemeClr val="folHlink"/>
                </a:solidFill>
                <a:latin typeface="Calibri"/>
                <a:ea typeface="Calibri"/>
                <a:cs typeface="Calibri"/>
                <a:sym typeface="Calibri"/>
              </a:defRPr>
            </a:lvl8pPr>
            <a:lvl9pPr indent="0" lvl="8" marL="0" algn="ctr">
              <a:spcBef>
                <a:spcPts val="0"/>
              </a:spcBef>
              <a:spcAft>
                <a:spcPts val="0"/>
              </a:spcAft>
              <a:buNone/>
              <a:defRPr sz="1000">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59" name="Google Shape;59;p18"/>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Text und Inhalt">
  <p:cSld name="Titel, Text und Inhalt">
    <p:spTree>
      <p:nvGrpSpPr>
        <p:cNvPr id="61" name="Shape 61"/>
        <p:cNvGrpSpPr/>
        <p:nvPr/>
      </p:nvGrpSpPr>
      <p:grpSpPr>
        <a:xfrm>
          <a:off x="0" y="0"/>
          <a:ext cx="0" cy="0"/>
          <a:chOff x="0" y="0"/>
          <a:chExt cx="0" cy="0"/>
        </a:xfrm>
      </p:grpSpPr>
      <p:sp>
        <p:nvSpPr>
          <p:cNvPr id="62" name="Google Shape;62;p19"/>
          <p:cNvSpPr txBox="1"/>
          <p:nvPr>
            <p:ph idx="1" type="body"/>
          </p:nvPr>
        </p:nvSpPr>
        <p:spPr>
          <a:xfrm>
            <a:off x="508000" y="1905000"/>
            <a:ext cx="5486400" cy="3949700"/>
          </a:xfrm>
          <a:prstGeom prst="rect">
            <a:avLst/>
          </a:prstGeom>
          <a:noFill/>
          <a:ln>
            <a:noFill/>
          </a:ln>
        </p:spPr>
        <p:txBody>
          <a:bodyPr anchorCtr="0" anchor="t" bIns="45700" lIns="91425" spcFirstLastPara="1" rIns="91425" wrap="square" tIns="45700">
            <a:normAutofit/>
          </a:bodyPr>
          <a:lstStyle>
            <a:lvl1pPr indent="-342900" lvl="0" marL="457200" algn="l">
              <a:lnSpc>
                <a:spcPct val="80000"/>
              </a:lnSpc>
              <a:spcBef>
                <a:spcPts val="0"/>
              </a:spcBef>
              <a:spcAft>
                <a:spcPts val="0"/>
              </a:spcAft>
              <a:buClr>
                <a:srgbClr val="00829C"/>
              </a:buClr>
              <a:buSzPts val="1800"/>
              <a:buChar char="▪"/>
              <a:defRPr/>
            </a:lvl1pPr>
            <a:lvl2pPr indent="-342900" lvl="1" marL="914400" algn="l">
              <a:spcBef>
                <a:spcPts val="360"/>
              </a:spcBef>
              <a:spcAft>
                <a:spcPts val="0"/>
              </a:spcAft>
              <a:buClr>
                <a:srgbClr val="528A99"/>
              </a:buClr>
              <a:buSzPts val="1800"/>
              <a:buChar char="▪"/>
              <a:defRPr/>
            </a:lvl2pPr>
            <a:lvl3pPr indent="-342900" lvl="2" marL="1371600" algn="l">
              <a:spcBef>
                <a:spcPts val="360"/>
              </a:spcBef>
              <a:spcAft>
                <a:spcPts val="0"/>
              </a:spcAft>
              <a:buClr>
                <a:srgbClr val="606060"/>
              </a:buClr>
              <a:buSzPts val="1800"/>
              <a:buChar char="▪"/>
              <a:defRPr/>
            </a:lvl3pPr>
            <a:lvl4pPr indent="-342900" lvl="3" marL="1828800" algn="l">
              <a:spcBef>
                <a:spcPts val="360"/>
              </a:spcBef>
              <a:spcAft>
                <a:spcPts val="0"/>
              </a:spcAft>
              <a:buClr>
                <a:srgbClr val="A6C0CA"/>
              </a:buClr>
              <a:buSzPts val="1800"/>
              <a:buChar char="▪"/>
              <a:defRPr/>
            </a:lvl4pPr>
            <a:lvl5pPr indent="-342900" lvl="4" marL="2286000" algn="l">
              <a:spcBef>
                <a:spcPts val="360"/>
              </a:spcBef>
              <a:spcAft>
                <a:spcPts val="0"/>
              </a:spcAft>
              <a:buClr>
                <a:srgbClr val="A5A5A5"/>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3" name="Google Shape;63;p19"/>
          <p:cNvSpPr txBox="1"/>
          <p:nvPr>
            <p:ph idx="2" type="body"/>
          </p:nvPr>
        </p:nvSpPr>
        <p:spPr>
          <a:xfrm>
            <a:off x="6197600" y="1905000"/>
            <a:ext cx="5486400" cy="3949700"/>
          </a:xfrm>
          <a:prstGeom prst="rect">
            <a:avLst/>
          </a:prstGeom>
          <a:noFill/>
          <a:ln>
            <a:noFill/>
          </a:ln>
        </p:spPr>
        <p:txBody>
          <a:bodyPr anchorCtr="0" anchor="t" bIns="45700" lIns="91425" spcFirstLastPara="1" rIns="91425" wrap="square" tIns="45700">
            <a:normAutofit/>
          </a:bodyPr>
          <a:lstStyle>
            <a:lvl1pPr indent="-342900" lvl="0" marL="457200" algn="l">
              <a:lnSpc>
                <a:spcPct val="80000"/>
              </a:lnSpc>
              <a:spcBef>
                <a:spcPts val="0"/>
              </a:spcBef>
              <a:spcAft>
                <a:spcPts val="0"/>
              </a:spcAft>
              <a:buClr>
                <a:srgbClr val="00829C"/>
              </a:buClr>
              <a:buSzPts val="1800"/>
              <a:buChar char="▪"/>
              <a:defRPr/>
            </a:lvl1pPr>
            <a:lvl2pPr indent="-342900" lvl="1" marL="914400" algn="l">
              <a:spcBef>
                <a:spcPts val="360"/>
              </a:spcBef>
              <a:spcAft>
                <a:spcPts val="0"/>
              </a:spcAft>
              <a:buClr>
                <a:srgbClr val="528A99"/>
              </a:buClr>
              <a:buSzPts val="1800"/>
              <a:buChar char="▪"/>
              <a:defRPr/>
            </a:lvl2pPr>
            <a:lvl3pPr indent="-342900" lvl="2" marL="1371600" algn="l">
              <a:spcBef>
                <a:spcPts val="360"/>
              </a:spcBef>
              <a:spcAft>
                <a:spcPts val="0"/>
              </a:spcAft>
              <a:buClr>
                <a:srgbClr val="606060"/>
              </a:buClr>
              <a:buSzPts val="1800"/>
              <a:buChar char="▪"/>
              <a:defRPr/>
            </a:lvl3pPr>
            <a:lvl4pPr indent="-342900" lvl="3" marL="1828800" algn="l">
              <a:spcBef>
                <a:spcPts val="360"/>
              </a:spcBef>
              <a:spcAft>
                <a:spcPts val="0"/>
              </a:spcAft>
              <a:buClr>
                <a:srgbClr val="A6C0CA"/>
              </a:buClr>
              <a:buSzPts val="1800"/>
              <a:buChar char="▪"/>
              <a:defRPr/>
            </a:lvl4pPr>
            <a:lvl5pPr indent="-342900" lvl="4" marL="2286000" algn="l">
              <a:spcBef>
                <a:spcPts val="360"/>
              </a:spcBef>
              <a:spcAft>
                <a:spcPts val="0"/>
              </a:spcAft>
              <a:buClr>
                <a:srgbClr val="A5A5A5"/>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4" name="Google Shape;64;p19"/>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algn="ctr">
              <a:spcBef>
                <a:spcPts val="0"/>
              </a:spcBef>
              <a:spcAft>
                <a:spcPts val="0"/>
              </a:spcAft>
              <a:buNone/>
              <a:defRPr sz="1000">
                <a:solidFill>
                  <a:schemeClr val="folHlink"/>
                </a:solidFill>
                <a:latin typeface="Calibri"/>
                <a:ea typeface="Calibri"/>
                <a:cs typeface="Calibri"/>
                <a:sym typeface="Calibri"/>
              </a:defRPr>
            </a:lvl1pPr>
            <a:lvl2pPr indent="0" lvl="1" marL="0" algn="ctr">
              <a:spcBef>
                <a:spcPts val="0"/>
              </a:spcBef>
              <a:spcAft>
                <a:spcPts val="0"/>
              </a:spcAft>
              <a:buNone/>
              <a:defRPr sz="1000">
                <a:solidFill>
                  <a:schemeClr val="folHlink"/>
                </a:solidFill>
                <a:latin typeface="Calibri"/>
                <a:ea typeface="Calibri"/>
                <a:cs typeface="Calibri"/>
                <a:sym typeface="Calibri"/>
              </a:defRPr>
            </a:lvl2pPr>
            <a:lvl3pPr indent="0" lvl="2" marL="0" algn="ctr">
              <a:spcBef>
                <a:spcPts val="0"/>
              </a:spcBef>
              <a:spcAft>
                <a:spcPts val="0"/>
              </a:spcAft>
              <a:buNone/>
              <a:defRPr sz="1000">
                <a:solidFill>
                  <a:schemeClr val="folHlink"/>
                </a:solidFill>
                <a:latin typeface="Calibri"/>
                <a:ea typeface="Calibri"/>
                <a:cs typeface="Calibri"/>
                <a:sym typeface="Calibri"/>
              </a:defRPr>
            </a:lvl3pPr>
            <a:lvl4pPr indent="0" lvl="3" marL="0" algn="ctr">
              <a:spcBef>
                <a:spcPts val="0"/>
              </a:spcBef>
              <a:spcAft>
                <a:spcPts val="0"/>
              </a:spcAft>
              <a:buNone/>
              <a:defRPr sz="1000">
                <a:solidFill>
                  <a:schemeClr val="folHlink"/>
                </a:solidFill>
                <a:latin typeface="Calibri"/>
                <a:ea typeface="Calibri"/>
                <a:cs typeface="Calibri"/>
                <a:sym typeface="Calibri"/>
              </a:defRPr>
            </a:lvl4pPr>
            <a:lvl5pPr indent="0" lvl="4" marL="0" algn="ctr">
              <a:spcBef>
                <a:spcPts val="0"/>
              </a:spcBef>
              <a:spcAft>
                <a:spcPts val="0"/>
              </a:spcAft>
              <a:buNone/>
              <a:defRPr sz="1000">
                <a:solidFill>
                  <a:schemeClr val="folHlink"/>
                </a:solidFill>
                <a:latin typeface="Calibri"/>
                <a:ea typeface="Calibri"/>
                <a:cs typeface="Calibri"/>
                <a:sym typeface="Calibri"/>
              </a:defRPr>
            </a:lvl5pPr>
            <a:lvl6pPr indent="0" lvl="5" marL="0" algn="ctr">
              <a:spcBef>
                <a:spcPts val="0"/>
              </a:spcBef>
              <a:spcAft>
                <a:spcPts val="0"/>
              </a:spcAft>
              <a:buNone/>
              <a:defRPr sz="1000">
                <a:solidFill>
                  <a:schemeClr val="folHlink"/>
                </a:solidFill>
                <a:latin typeface="Calibri"/>
                <a:ea typeface="Calibri"/>
                <a:cs typeface="Calibri"/>
                <a:sym typeface="Calibri"/>
              </a:defRPr>
            </a:lvl6pPr>
            <a:lvl7pPr indent="0" lvl="6" marL="0" algn="ctr">
              <a:spcBef>
                <a:spcPts val="0"/>
              </a:spcBef>
              <a:spcAft>
                <a:spcPts val="0"/>
              </a:spcAft>
              <a:buNone/>
              <a:defRPr sz="1000">
                <a:solidFill>
                  <a:schemeClr val="folHlink"/>
                </a:solidFill>
                <a:latin typeface="Calibri"/>
                <a:ea typeface="Calibri"/>
                <a:cs typeface="Calibri"/>
                <a:sym typeface="Calibri"/>
              </a:defRPr>
            </a:lvl7pPr>
            <a:lvl8pPr indent="0" lvl="7" marL="0" algn="ctr">
              <a:spcBef>
                <a:spcPts val="0"/>
              </a:spcBef>
              <a:spcAft>
                <a:spcPts val="0"/>
              </a:spcAft>
              <a:buNone/>
              <a:defRPr sz="1000">
                <a:solidFill>
                  <a:schemeClr val="folHlink"/>
                </a:solidFill>
                <a:latin typeface="Calibri"/>
                <a:ea typeface="Calibri"/>
                <a:cs typeface="Calibri"/>
                <a:sym typeface="Calibri"/>
              </a:defRPr>
            </a:lvl8pPr>
            <a:lvl9pPr indent="0" lvl="8" marL="0" algn="ctr">
              <a:spcBef>
                <a:spcPts val="0"/>
              </a:spcBef>
              <a:spcAft>
                <a:spcPts val="0"/>
              </a:spcAft>
              <a:buNone/>
              <a:defRPr sz="1000">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65" name="Google Shape;65;p19"/>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p:nvPr/>
        </p:nvSpPr>
        <p:spPr>
          <a:xfrm>
            <a:off x="285134" y="770520"/>
            <a:ext cx="11729885" cy="914400"/>
          </a:xfrm>
          <a:prstGeom prst="round2DiagRect">
            <a:avLst>
              <a:gd fmla="val 16667" name="adj1"/>
              <a:gd fmla="val 0" name="adj2"/>
            </a:avLst>
          </a:prstGeom>
          <a:solidFill>
            <a:srgbClr val="00829A"/>
          </a:solidFill>
          <a:ln cap="flat" cmpd="sng" w="25400">
            <a:solidFill>
              <a:srgbClr val="5D7E8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Verdana"/>
              <a:ea typeface="Verdana"/>
              <a:cs typeface="Verdana"/>
              <a:sym typeface="Verdana"/>
            </a:endParaRPr>
          </a:p>
          <a:p>
            <a:pPr indent="0" lvl="0" marL="0" marR="0" rtl="0" algn="ctr">
              <a:spcBef>
                <a:spcPts val="0"/>
              </a:spcBef>
              <a:spcAft>
                <a:spcPts val="0"/>
              </a:spcAft>
              <a:buNone/>
            </a:pPr>
            <a:r>
              <a:t/>
            </a:r>
            <a:endParaRPr sz="2400">
              <a:solidFill>
                <a:schemeClr val="lt1"/>
              </a:solidFill>
              <a:latin typeface="Verdana"/>
              <a:ea typeface="Verdana"/>
              <a:cs typeface="Verdana"/>
              <a:sym typeface="Verdana"/>
            </a:endParaRPr>
          </a:p>
        </p:txBody>
      </p:sp>
      <p:sp>
        <p:nvSpPr>
          <p:cNvPr id="68" name="Google Shape;68;p19"/>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b="1" sz="28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nutzerdefiniertes Layout">
  <p:cSld name="Benutzerdefiniertes Layout">
    <p:spTree>
      <p:nvGrpSpPr>
        <p:cNvPr id="69" name="Shape 69"/>
        <p:cNvGrpSpPr/>
        <p:nvPr/>
      </p:nvGrpSpPr>
      <p:grpSpPr>
        <a:xfrm>
          <a:off x="0" y="0"/>
          <a:ext cx="0" cy="0"/>
          <a:chOff x="0" y="0"/>
          <a:chExt cx="0" cy="0"/>
        </a:xfrm>
      </p:grpSpPr>
      <p:sp>
        <p:nvSpPr>
          <p:cNvPr id="70" name="Google Shape;70;p20"/>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algn="ctr">
              <a:spcBef>
                <a:spcPts val="0"/>
              </a:spcBef>
              <a:spcAft>
                <a:spcPts val="0"/>
              </a:spcAft>
              <a:buNone/>
              <a:defRPr sz="1000">
                <a:solidFill>
                  <a:schemeClr val="folHlink"/>
                </a:solidFill>
                <a:latin typeface="Calibri"/>
                <a:ea typeface="Calibri"/>
                <a:cs typeface="Calibri"/>
                <a:sym typeface="Calibri"/>
              </a:defRPr>
            </a:lvl1pPr>
            <a:lvl2pPr indent="0" lvl="1" marL="0" algn="ctr">
              <a:spcBef>
                <a:spcPts val="0"/>
              </a:spcBef>
              <a:spcAft>
                <a:spcPts val="0"/>
              </a:spcAft>
              <a:buNone/>
              <a:defRPr sz="1000">
                <a:solidFill>
                  <a:schemeClr val="folHlink"/>
                </a:solidFill>
                <a:latin typeface="Calibri"/>
                <a:ea typeface="Calibri"/>
                <a:cs typeface="Calibri"/>
                <a:sym typeface="Calibri"/>
              </a:defRPr>
            </a:lvl2pPr>
            <a:lvl3pPr indent="0" lvl="2" marL="0" algn="ctr">
              <a:spcBef>
                <a:spcPts val="0"/>
              </a:spcBef>
              <a:spcAft>
                <a:spcPts val="0"/>
              </a:spcAft>
              <a:buNone/>
              <a:defRPr sz="1000">
                <a:solidFill>
                  <a:schemeClr val="folHlink"/>
                </a:solidFill>
                <a:latin typeface="Calibri"/>
                <a:ea typeface="Calibri"/>
                <a:cs typeface="Calibri"/>
                <a:sym typeface="Calibri"/>
              </a:defRPr>
            </a:lvl3pPr>
            <a:lvl4pPr indent="0" lvl="3" marL="0" algn="ctr">
              <a:spcBef>
                <a:spcPts val="0"/>
              </a:spcBef>
              <a:spcAft>
                <a:spcPts val="0"/>
              </a:spcAft>
              <a:buNone/>
              <a:defRPr sz="1000">
                <a:solidFill>
                  <a:schemeClr val="folHlink"/>
                </a:solidFill>
                <a:latin typeface="Calibri"/>
                <a:ea typeface="Calibri"/>
                <a:cs typeface="Calibri"/>
                <a:sym typeface="Calibri"/>
              </a:defRPr>
            </a:lvl4pPr>
            <a:lvl5pPr indent="0" lvl="4" marL="0" algn="ctr">
              <a:spcBef>
                <a:spcPts val="0"/>
              </a:spcBef>
              <a:spcAft>
                <a:spcPts val="0"/>
              </a:spcAft>
              <a:buNone/>
              <a:defRPr sz="1000">
                <a:solidFill>
                  <a:schemeClr val="folHlink"/>
                </a:solidFill>
                <a:latin typeface="Calibri"/>
                <a:ea typeface="Calibri"/>
                <a:cs typeface="Calibri"/>
                <a:sym typeface="Calibri"/>
              </a:defRPr>
            </a:lvl5pPr>
            <a:lvl6pPr indent="0" lvl="5" marL="0" algn="ctr">
              <a:spcBef>
                <a:spcPts val="0"/>
              </a:spcBef>
              <a:spcAft>
                <a:spcPts val="0"/>
              </a:spcAft>
              <a:buNone/>
              <a:defRPr sz="1000">
                <a:solidFill>
                  <a:schemeClr val="folHlink"/>
                </a:solidFill>
                <a:latin typeface="Calibri"/>
                <a:ea typeface="Calibri"/>
                <a:cs typeface="Calibri"/>
                <a:sym typeface="Calibri"/>
              </a:defRPr>
            </a:lvl6pPr>
            <a:lvl7pPr indent="0" lvl="6" marL="0" algn="ctr">
              <a:spcBef>
                <a:spcPts val="0"/>
              </a:spcBef>
              <a:spcAft>
                <a:spcPts val="0"/>
              </a:spcAft>
              <a:buNone/>
              <a:defRPr sz="1000">
                <a:solidFill>
                  <a:schemeClr val="folHlink"/>
                </a:solidFill>
                <a:latin typeface="Calibri"/>
                <a:ea typeface="Calibri"/>
                <a:cs typeface="Calibri"/>
                <a:sym typeface="Calibri"/>
              </a:defRPr>
            </a:lvl7pPr>
            <a:lvl8pPr indent="0" lvl="7" marL="0" algn="ctr">
              <a:spcBef>
                <a:spcPts val="0"/>
              </a:spcBef>
              <a:spcAft>
                <a:spcPts val="0"/>
              </a:spcAft>
              <a:buNone/>
              <a:defRPr sz="1000">
                <a:solidFill>
                  <a:schemeClr val="folHlink"/>
                </a:solidFill>
                <a:latin typeface="Calibri"/>
                <a:ea typeface="Calibri"/>
                <a:cs typeface="Calibri"/>
                <a:sym typeface="Calibri"/>
              </a:defRPr>
            </a:lvl8pPr>
            <a:lvl9pPr indent="0" lvl="8" marL="0" algn="ctr">
              <a:spcBef>
                <a:spcPts val="0"/>
              </a:spcBef>
              <a:spcAft>
                <a:spcPts val="0"/>
              </a:spcAft>
              <a:buNone/>
              <a:defRPr sz="1000">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71" name="Google Shape;71;p20"/>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p:nvPr/>
        </p:nvSpPr>
        <p:spPr>
          <a:xfrm>
            <a:off x="285134" y="770520"/>
            <a:ext cx="11729885" cy="914400"/>
          </a:xfrm>
          <a:prstGeom prst="round2DiagRect">
            <a:avLst>
              <a:gd fmla="val 16667" name="adj1"/>
              <a:gd fmla="val 0" name="adj2"/>
            </a:avLst>
          </a:prstGeom>
          <a:solidFill>
            <a:srgbClr val="00829A"/>
          </a:solidFill>
          <a:ln cap="flat" cmpd="sng" w="25400">
            <a:solidFill>
              <a:srgbClr val="5D7E8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74" name="Google Shape;74;p20"/>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b="1" sz="2800">
                <a:solidFill>
                  <a:schemeClr val="lt1"/>
                </a:solidFill>
                <a:latin typeface="Calibri"/>
                <a:ea typeface="Calibri"/>
                <a:cs typeface="Calibri"/>
                <a:sym typeface="Calibri"/>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lvl1pPr indent="0" lvl="0"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1pPr>
            <a:lvl2pPr indent="0" lvl="1"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2pPr>
            <a:lvl3pPr indent="0" lvl="2"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3pPr>
            <a:lvl4pPr indent="0" lvl="3"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4pPr>
            <a:lvl5pPr indent="0" lvl="4"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5pPr>
            <a:lvl6pPr indent="0" lvl="5"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6pPr>
            <a:lvl7pPr indent="0" lvl="6"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7pPr>
            <a:lvl8pPr indent="0" lvl="7"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8pPr>
            <a:lvl9pPr indent="0" lvl="8" marL="0" marR="0" rtl="0" algn="ctr">
              <a:spcBef>
                <a:spcPts val="0"/>
              </a:spcBef>
              <a:spcAft>
                <a:spcPts val="0"/>
              </a:spcAft>
              <a:buNone/>
              <a:defRPr b="0" i="0" sz="1000" u="none" cap="none" strike="noStrike">
                <a:solidFill>
                  <a:schemeClr val="folHlink"/>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de-DE"/>
              <a:t>‹#›</a:t>
            </a:fld>
            <a:endParaRPr/>
          </a:p>
        </p:txBody>
      </p:sp>
      <p:sp>
        <p:nvSpPr>
          <p:cNvPr id="11" name="Google Shape;11;p12"/>
          <p:cNvSpPr txBox="1"/>
          <p:nvPr>
            <p:ph type="title"/>
          </p:nvPr>
        </p:nvSpPr>
        <p:spPr>
          <a:xfrm>
            <a:off x="508000" y="762000"/>
            <a:ext cx="11176000" cy="9144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SzPts val="1400"/>
              <a:buNone/>
              <a:defRPr b="1" i="0" sz="3200" u="none" cap="none" strike="noStrike">
                <a:solidFill>
                  <a:schemeClr val="accent2"/>
                </a:solidFill>
                <a:latin typeface="Calibri"/>
                <a:ea typeface="Calibri"/>
                <a:cs typeface="Calibri"/>
                <a:sym typeface="Calibri"/>
              </a:defRPr>
            </a:lvl1pPr>
            <a:lvl2pPr lvl="1"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2pPr>
            <a:lvl3pPr lvl="2"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3pPr>
            <a:lvl4pPr lvl="3"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4pPr>
            <a:lvl5pPr lvl="4"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5pPr>
            <a:lvl6pPr lvl="5"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6pPr>
            <a:lvl7pPr lvl="6"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7pPr>
            <a:lvl8pPr lvl="7"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8pPr>
            <a:lvl9pPr lvl="8" marR="0" rtl="0" algn="ctr">
              <a:spcBef>
                <a:spcPts val="0"/>
              </a:spcBef>
              <a:spcAft>
                <a:spcPts val="0"/>
              </a:spcAft>
              <a:buSzPts val="1400"/>
              <a:buNone/>
              <a:defRPr b="0" i="0" sz="2600" u="none" cap="none" strike="noStrike">
                <a:solidFill>
                  <a:schemeClr val="dk2"/>
                </a:solidFill>
                <a:latin typeface="Verdana"/>
                <a:ea typeface="Verdana"/>
                <a:cs typeface="Verdana"/>
                <a:sym typeface="Verdana"/>
              </a:defRPr>
            </a:lvl9pPr>
          </a:lstStyle>
          <a:p/>
        </p:txBody>
      </p:sp>
      <p:sp>
        <p:nvSpPr>
          <p:cNvPr id="12" name="Google Shape;12;p12"/>
          <p:cNvSpPr txBox="1"/>
          <p:nvPr>
            <p:ph idx="1" type="body"/>
          </p:nvPr>
        </p:nvSpPr>
        <p:spPr>
          <a:xfrm>
            <a:off x="508000" y="2130552"/>
            <a:ext cx="11176000" cy="372414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80000"/>
              </a:lnSpc>
              <a:spcBef>
                <a:spcPts val="0"/>
              </a:spcBef>
              <a:spcAft>
                <a:spcPts val="0"/>
              </a:spcAft>
              <a:buClr>
                <a:srgbClr val="00829C"/>
              </a:buClr>
              <a:buSzPts val="2400"/>
              <a:buFont typeface="Noto Sans Symbols"/>
              <a:buChar char="▪"/>
              <a:defRPr b="0" i="0" sz="2400" u="none" cap="none" strike="noStrike">
                <a:solidFill>
                  <a:srgbClr val="00829C"/>
                </a:solidFill>
                <a:latin typeface="Calibri"/>
                <a:ea typeface="Calibri"/>
                <a:cs typeface="Calibri"/>
                <a:sym typeface="Calibri"/>
              </a:defRPr>
            </a:lvl1pPr>
            <a:lvl2pPr indent="-355600" lvl="1" marL="914400" marR="0" rtl="0" algn="l">
              <a:spcBef>
                <a:spcPts val="400"/>
              </a:spcBef>
              <a:spcAft>
                <a:spcPts val="0"/>
              </a:spcAft>
              <a:buClr>
                <a:srgbClr val="528A99"/>
              </a:buClr>
              <a:buSzPts val="2000"/>
              <a:buFont typeface="Noto Sans Symbols"/>
              <a:buChar char="▪"/>
              <a:defRPr b="0" i="0" sz="2000" u="none" cap="none" strike="noStrike">
                <a:solidFill>
                  <a:srgbClr val="528A99"/>
                </a:solidFill>
                <a:latin typeface="Calibri"/>
                <a:ea typeface="Calibri"/>
                <a:cs typeface="Calibri"/>
                <a:sym typeface="Calibri"/>
              </a:defRPr>
            </a:lvl2pPr>
            <a:lvl3pPr indent="-342900" lvl="2" marL="1371600" marR="0" rtl="0" algn="l">
              <a:spcBef>
                <a:spcPts val="360"/>
              </a:spcBef>
              <a:spcAft>
                <a:spcPts val="0"/>
              </a:spcAft>
              <a:buClr>
                <a:srgbClr val="606060"/>
              </a:buClr>
              <a:buSzPts val="1800"/>
              <a:buFont typeface="Noto Sans Symbols"/>
              <a:buChar char="▪"/>
              <a:defRPr b="0" i="0" sz="1800" u="none" cap="none" strike="noStrike">
                <a:solidFill>
                  <a:srgbClr val="606060"/>
                </a:solidFill>
                <a:latin typeface="Calibri"/>
                <a:ea typeface="Calibri"/>
                <a:cs typeface="Calibri"/>
                <a:sym typeface="Calibri"/>
              </a:defRPr>
            </a:lvl3pPr>
            <a:lvl4pPr indent="-342900" lvl="3" marL="1828800" marR="0" rtl="0" algn="l">
              <a:spcBef>
                <a:spcPts val="360"/>
              </a:spcBef>
              <a:spcAft>
                <a:spcPts val="0"/>
              </a:spcAft>
              <a:buClr>
                <a:srgbClr val="A6C0CA"/>
              </a:buClr>
              <a:buSzPts val="1800"/>
              <a:buFont typeface="Noto Sans Symbols"/>
              <a:buChar char="▪"/>
              <a:defRPr b="0" i="0" sz="1800" u="none" cap="none" strike="noStrike">
                <a:solidFill>
                  <a:srgbClr val="A6C0CA"/>
                </a:solidFill>
                <a:latin typeface="Calibri"/>
                <a:ea typeface="Calibri"/>
                <a:cs typeface="Calibri"/>
                <a:sym typeface="Calibri"/>
              </a:defRPr>
            </a:lvl4pPr>
            <a:lvl5pPr indent="-342900" lvl="4" marL="2286000" marR="0" rtl="0" algn="l">
              <a:spcBef>
                <a:spcPts val="360"/>
              </a:spcBef>
              <a:spcAft>
                <a:spcPts val="0"/>
              </a:spcAft>
              <a:buClr>
                <a:srgbClr val="A5A5A5"/>
              </a:buClr>
              <a:buSzPts val="1800"/>
              <a:buFont typeface="Noto Sans Symbols"/>
              <a:buChar char="▪"/>
              <a:defRPr b="0" i="0" sz="1800" u="none" cap="none" strike="noStrike">
                <a:solidFill>
                  <a:srgbClr val="A5A5A5"/>
                </a:solidFill>
                <a:latin typeface="Calibri"/>
                <a:ea typeface="Calibri"/>
                <a:cs typeface="Calibri"/>
                <a:sym typeface="Calibri"/>
              </a:defRPr>
            </a:lvl5pPr>
            <a:lvl6pPr indent="-304800" lvl="5" marL="2743200" marR="0" rtl="0" algn="l">
              <a:spcBef>
                <a:spcPts val="240"/>
              </a:spcBef>
              <a:spcAft>
                <a:spcPts val="0"/>
              </a:spcAft>
              <a:buClr>
                <a:schemeClr val="dk1"/>
              </a:buClr>
              <a:buSzPts val="1200"/>
              <a:buFont typeface="Verdana"/>
              <a:buChar char="»"/>
              <a:defRPr b="0" i="0" sz="1200" u="none" cap="none" strike="noStrike">
                <a:solidFill>
                  <a:schemeClr val="dk1"/>
                </a:solidFill>
                <a:latin typeface="Verdana"/>
                <a:ea typeface="Verdana"/>
                <a:cs typeface="Verdana"/>
                <a:sym typeface="Verdana"/>
              </a:defRPr>
            </a:lvl6pPr>
            <a:lvl7pPr indent="-304800" lvl="6" marL="3200400" marR="0" rtl="0" algn="l">
              <a:spcBef>
                <a:spcPts val="240"/>
              </a:spcBef>
              <a:spcAft>
                <a:spcPts val="0"/>
              </a:spcAft>
              <a:buClr>
                <a:schemeClr val="dk1"/>
              </a:buClr>
              <a:buSzPts val="1200"/>
              <a:buFont typeface="Verdana"/>
              <a:buChar char="»"/>
              <a:defRPr b="0" i="0" sz="1200" u="none" cap="none" strike="noStrike">
                <a:solidFill>
                  <a:schemeClr val="dk1"/>
                </a:solidFill>
                <a:latin typeface="Verdana"/>
                <a:ea typeface="Verdana"/>
                <a:cs typeface="Verdana"/>
                <a:sym typeface="Verdana"/>
              </a:defRPr>
            </a:lvl7pPr>
            <a:lvl8pPr indent="-304800" lvl="7" marL="3657600" marR="0" rtl="0" algn="l">
              <a:spcBef>
                <a:spcPts val="240"/>
              </a:spcBef>
              <a:spcAft>
                <a:spcPts val="0"/>
              </a:spcAft>
              <a:buClr>
                <a:schemeClr val="dk1"/>
              </a:buClr>
              <a:buSzPts val="1200"/>
              <a:buFont typeface="Verdana"/>
              <a:buChar char="»"/>
              <a:defRPr b="0" i="0" sz="1200" u="none" cap="none" strike="noStrike">
                <a:solidFill>
                  <a:schemeClr val="dk1"/>
                </a:solidFill>
                <a:latin typeface="Verdana"/>
                <a:ea typeface="Verdana"/>
                <a:cs typeface="Verdana"/>
                <a:sym typeface="Verdana"/>
              </a:defRPr>
            </a:lvl8pPr>
            <a:lvl9pPr indent="-304800" lvl="8" marL="4114800" marR="0" rtl="0" algn="l">
              <a:spcBef>
                <a:spcPts val="240"/>
              </a:spcBef>
              <a:spcAft>
                <a:spcPts val="0"/>
              </a:spcAft>
              <a:buClr>
                <a:schemeClr val="dk1"/>
              </a:buClr>
              <a:buSzPts val="1200"/>
              <a:buFont typeface="Verdana"/>
              <a:buChar char="»"/>
              <a:defRPr b="0" i="0" sz="1200" u="none" cap="none" strike="noStrike">
                <a:solidFill>
                  <a:schemeClr val="dk1"/>
                </a:solidFill>
                <a:latin typeface="Verdana"/>
                <a:ea typeface="Verdana"/>
                <a:cs typeface="Verdana"/>
                <a:sym typeface="Verdana"/>
              </a:defRPr>
            </a:lvl9pPr>
          </a:lstStyle>
          <a:p/>
        </p:txBody>
      </p:sp>
      <p:sp>
        <p:nvSpPr>
          <p:cNvPr id="13" name="Google Shape;13;p12"/>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800" u="none" cap="none" strike="noStrike">
                <a:solidFill>
                  <a:schemeClr val="folHlink"/>
                </a:solidFill>
                <a:latin typeface="Calibri"/>
                <a:ea typeface="Calibri"/>
                <a:cs typeface="Calibri"/>
                <a:sym typeface="Calibri"/>
              </a:defRPr>
            </a:lvl1pPr>
            <a:lvl2pPr lvl="1"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9pPr>
          </a:lstStyle>
          <a:p/>
        </p:txBody>
      </p:sp>
      <p:sp>
        <p:nvSpPr>
          <p:cNvPr id="14" name="Google Shape;14;p12"/>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folHlink"/>
                </a:solidFill>
                <a:latin typeface="Calibri"/>
                <a:ea typeface="Calibri"/>
                <a:cs typeface="Calibri"/>
                <a:sym typeface="Calibri"/>
              </a:defRPr>
            </a:lvl1pPr>
            <a:lvl2pPr lvl="1"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2400" u="none" cap="none" strike="noStrike">
                <a:solidFill>
                  <a:schemeClr val="dk1"/>
                </a:solidFill>
                <a:latin typeface="Verdana"/>
                <a:ea typeface="Verdana"/>
                <a:cs typeface="Verdana"/>
                <a:sym typeface="Verdana"/>
              </a:defRPr>
            </a:lvl9pPr>
          </a:lstStyle>
          <a:p/>
        </p:txBody>
      </p:sp>
      <p:cxnSp>
        <p:nvCxnSpPr>
          <p:cNvPr id="15" name="Google Shape;15;p12"/>
          <p:cNvCxnSpPr/>
          <p:nvPr/>
        </p:nvCxnSpPr>
        <p:spPr>
          <a:xfrm rot="10800000">
            <a:off x="11008784" y="6626225"/>
            <a:ext cx="0" cy="230188"/>
          </a:xfrm>
          <a:prstGeom prst="straightConnector1">
            <a:avLst/>
          </a:prstGeom>
          <a:noFill/>
          <a:ln cap="flat" cmpd="sng" w="25400">
            <a:solidFill>
              <a:schemeClr val="hlink"/>
            </a:solidFill>
            <a:prstDash val="solid"/>
            <a:round/>
            <a:headEnd len="med" w="med" type="none"/>
            <a:tailEnd len="med" w="med" type="none"/>
          </a:ln>
        </p:spPr>
      </p:cxnSp>
      <p:cxnSp>
        <p:nvCxnSpPr>
          <p:cNvPr id="16" name="Google Shape;16;p12"/>
          <p:cNvCxnSpPr/>
          <p:nvPr/>
        </p:nvCxnSpPr>
        <p:spPr>
          <a:xfrm rot="10800000">
            <a:off x="508000" y="6630989"/>
            <a:ext cx="0" cy="230187"/>
          </a:xfrm>
          <a:prstGeom prst="straightConnector1">
            <a:avLst/>
          </a:prstGeom>
          <a:noFill/>
          <a:ln cap="flat" cmpd="sng" w="25400">
            <a:solidFill>
              <a:schemeClr val="hlink"/>
            </a:solidFill>
            <a:prstDash val="solid"/>
            <a:round/>
            <a:headEnd len="med" w="med" type="none"/>
            <a:tailEnd len="med" w="med" type="none"/>
          </a:ln>
        </p:spPr>
      </p:cxnSp>
      <p:pic>
        <p:nvPicPr>
          <p:cNvPr id="17" name="Google Shape;17;p12"/>
          <p:cNvPicPr preferRelativeResize="0"/>
          <p:nvPr/>
        </p:nvPicPr>
        <p:blipFill rotWithShape="1">
          <a:blip r:embed="rId1">
            <a:alphaModFix/>
          </a:blip>
          <a:srcRect b="0" l="0" r="0" t="0"/>
          <a:stretch/>
        </p:blipFill>
        <p:spPr>
          <a:xfrm>
            <a:off x="9594057" y="188223"/>
            <a:ext cx="2109399" cy="43285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iff-hamburg.de/wp-content/uploads/2023/09/ADS-Abschlussbericht.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mailto:duygu.damar@iff-hamburg.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
          <p:cNvSpPr txBox="1"/>
          <p:nvPr>
            <p:ph type="ctrTitle"/>
          </p:nvPr>
        </p:nvSpPr>
        <p:spPr>
          <a:xfrm>
            <a:off x="1013966" y="2254249"/>
            <a:ext cx="10385700" cy="2030400"/>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None/>
            </a:pPr>
            <a:r>
              <a:rPr lang="de-DE"/>
              <a:t>Age discrimination in lending – German perspective</a:t>
            </a:r>
            <a:endParaRPr/>
          </a:p>
        </p:txBody>
      </p:sp>
      <p:sp>
        <p:nvSpPr>
          <p:cNvPr id="81" name="Google Shape;81;p1"/>
          <p:cNvSpPr txBox="1"/>
          <p:nvPr>
            <p:ph idx="1" type="subTitle"/>
          </p:nvPr>
        </p:nvSpPr>
        <p:spPr>
          <a:xfrm>
            <a:off x="1013965" y="4397107"/>
            <a:ext cx="9477053" cy="157107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20000"/>
              </a:lnSpc>
              <a:spcBef>
                <a:spcPts val="0"/>
              </a:spcBef>
              <a:spcAft>
                <a:spcPts val="0"/>
              </a:spcAft>
              <a:buClr>
                <a:schemeClr val="accent5"/>
              </a:buClr>
              <a:buSzPct val="100000"/>
              <a:buNone/>
            </a:pPr>
            <a:r>
              <a:rPr lang="de-DE"/>
              <a:t>Dr. Duygu Damar-Blanken, Institute for Responsible Finance</a:t>
            </a:r>
            <a:endParaRPr/>
          </a:p>
          <a:p>
            <a:pPr indent="0" lvl="0" marL="0" rtl="0" algn="l">
              <a:lnSpc>
                <a:spcPct val="120000"/>
              </a:lnSpc>
              <a:spcBef>
                <a:spcPts val="0"/>
              </a:spcBef>
              <a:spcAft>
                <a:spcPts val="0"/>
              </a:spcAft>
              <a:buClr>
                <a:schemeClr val="accent5"/>
              </a:buClr>
              <a:buSzPct val="100000"/>
              <a:buNone/>
            </a:pPr>
            <a:r>
              <a:t/>
            </a:r>
            <a:endParaRPr/>
          </a:p>
          <a:p>
            <a:pPr indent="0" lvl="0" marL="0" rtl="0" algn="l">
              <a:lnSpc>
                <a:spcPct val="120000"/>
              </a:lnSpc>
              <a:spcBef>
                <a:spcPts val="0"/>
              </a:spcBef>
              <a:spcAft>
                <a:spcPts val="0"/>
              </a:spcAft>
              <a:buClr>
                <a:schemeClr val="accent5"/>
              </a:buClr>
              <a:buSzPct val="100000"/>
              <a:buNone/>
            </a:pPr>
            <a:r>
              <a:rPr lang="de-DE" sz="2200"/>
              <a:t>1st European Conference of the International Association of Consumer Law</a:t>
            </a:r>
            <a:endParaRPr/>
          </a:p>
          <a:p>
            <a:pPr indent="0" lvl="0" marL="0" rtl="0" algn="l">
              <a:lnSpc>
                <a:spcPct val="120000"/>
              </a:lnSpc>
              <a:spcBef>
                <a:spcPts val="0"/>
              </a:spcBef>
              <a:spcAft>
                <a:spcPts val="0"/>
              </a:spcAft>
              <a:buClr>
                <a:schemeClr val="accent5"/>
              </a:buClr>
              <a:buSzPct val="100000"/>
              <a:buNone/>
            </a:pPr>
            <a:r>
              <a:rPr lang="de-DE" sz="2200"/>
              <a:t>17 September 2024</a:t>
            </a:r>
            <a:endParaRPr sz="2200"/>
          </a:p>
        </p:txBody>
      </p:sp>
      <p:sp>
        <p:nvSpPr>
          <p:cNvPr id="82" name="Google Shape;82;p1"/>
          <p:cNvSpPr txBox="1"/>
          <p:nvPr>
            <p:ph idx="2" type="body"/>
          </p:nvPr>
        </p:nvSpPr>
        <p:spPr>
          <a:xfrm>
            <a:off x="1013966" y="6410527"/>
            <a:ext cx="5386917" cy="284687"/>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Clr>
                <a:schemeClr val="accent2"/>
              </a:buClr>
              <a:buSzPts val="1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2"/>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Research Project</a:t>
            </a:r>
            <a:endParaRPr/>
          </a:p>
        </p:txBody>
      </p:sp>
      <p:sp>
        <p:nvSpPr>
          <p:cNvPr id="89" name="Google Shape;89;p2"/>
          <p:cNvSpPr txBox="1"/>
          <p:nvPr>
            <p:ph idx="1" type="body"/>
          </p:nvPr>
        </p:nvSpPr>
        <p:spPr>
          <a:xfrm>
            <a:off x="508000" y="2130552"/>
            <a:ext cx="11176000" cy="3724148"/>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rgbClr val="00829C"/>
              </a:buClr>
              <a:buSzPts val="2000"/>
              <a:buChar char="▪"/>
            </a:pPr>
            <a:r>
              <a:rPr lang="de-DE"/>
              <a:t>Funded</a:t>
            </a:r>
            <a:r>
              <a:rPr lang="de-DE" sz="2000"/>
              <a:t> by the German Federal Anti-Discrimination Agency (</a:t>
            </a:r>
            <a:r>
              <a:rPr i="1" lang="de-DE" sz="2000"/>
              <a:t>Antidiskriminierungsstelle des Bundes</a:t>
            </a:r>
            <a:r>
              <a:rPr lang="de-DE" sz="2000"/>
              <a:t>)</a:t>
            </a:r>
            <a:endParaRPr/>
          </a:p>
          <a:p>
            <a:pPr indent="-215900" lvl="0" marL="342900" rtl="0" algn="l">
              <a:lnSpc>
                <a:spcPct val="90000"/>
              </a:lnSpc>
              <a:spcBef>
                <a:spcPts val="1200"/>
              </a:spcBef>
              <a:spcAft>
                <a:spcPts val="0"/>
              </a:spcAft>
              <a:buClr>
                <a:srgbClr val="00829C"/>
              </a:buClr>
              <a:buSzPts val="2000"/>
              <a:buNone/>
            </a:pPr>
            <a:r>
              <a:t/>
            </a:r>
            <a:endParaRPr/>
          </a:p>
          <a:p>
            <a:pPr indent="-342900" lvl="0" marL="342900" rtl="0" algn="l">
              <a:lnSpc>
                <a:spcPct val="90000"/>
              </a:lnSpc>
              <a:spcBef>
                <a:spcPts val="1200"/>
              </a:spcBef>
              <a:spcAft>
                <a:spcPts val="0"/>
              </a:spcAft>
              <a:buClr>
                <a:srgbClr val="00829C"/>
              </a:buClr>
              <a:buSzPts val="2000"/>
              <a:buChar char="▪"/>
            </a:pPr>
            <a:r>
              <a:rPr lang="de-DE"/>
              <a:t>Difficulties in acces to credit</a:t>
            </a:r>
            <a:endParaRPr/>
          </a:p>
          <a:p>
            <a:pPr indent="-215900" lvl="0" marL="342900" rtl="0" algn="l">
              <a:lnSpc>
                <a:spcPct val="90000"/>
              </a:lnSpc>
              <a:spcBef>
                <a:spcPts val="1200"/>
              </a:spcBef>
              <a:spcAft>
                <a:spcPts val="0"/>
              </a:spcAft>
              <a:buClr>
                <a:srgbClr val="00829C"/>
              </a:buClr>
              <a:buSzPts val="2000"/>
              <a:buNone/>
            </a:pPr>
            <a:r>
              <a:t/>
            </a:r>
            <a:endParaRPr/>
          </a:p>
          <a:p>
            <a:pPr indent="-342900" lvl="0" marL="342900" rtl="0" algn="l">
              <a:lnSpc>
                <a:spcPct val="90000"/>
              </a:lnSpc>
              <a:spcBef>
                <a:spcPts val="1200"/>
              </a:spcBef>
              <a:spcAft>
                <a:spcPts val="0"/>
              </a:spcAft>
              <a:buClr>
                <a:srgbClr val="00829C"/>
              </a:buClr>
              <a:buSzPts val="2000"/>
              <a:buChar char="▪"/>
            </a:pPr>
            <a:r>
              <a:rPr lang="de-DE"/>
              <a:t>Goals of the project</a:t>
            </a:r>
            <a:endParaRPr/>
          </a:p>
          <a:p>
            <a:pPr indent="-285750" lvl="1" marL="742950" rtl="0" algn="l">
              <a:lnSpc>
                <a:spcPct val="90000"/>
              </a:lnSpc>
              <a:spcBef>
                <a:spcPts val="1200"/>
              </a:spcBef>
              <a:spcAft>
                <a:spcPts val="0"/>
              </a:spcAft>
              <a:buClr>
                <a:srgbClr val="528A99"/>
              </a:buClr>
              <a:buSzPts val="1800"/>
              <a:buChar char="▪"/>
            </a:pPr>
            <a:r>
              <a:rPr lang="de-DE"/>
              <a:t>Find out in what way the age discrimination is manifested in lending practice</a:t>
            </a:r>
            <a:endParaRPr/>
          </a:p>
          <a:p>
            <a:pPr indent="-285750" lvl="1" marL="742950" rtl="0" algn="l">
              <a:lnSpc>
                <a:spcPct val="90000"/>
              </a:lnSpc>
              <a:spcBef>
                <a:spcPts val="1200"/>
              </a:spcBef>
              <a:spcAft>
                <a:spcPts val="0"/>
              </a:spcAft>
              <a:buClr>
                <a:srgbClr val="528A99"/>
              </a:buClr>
              <a:buSzPts val="1800"/>
              <a:buChar char="▪"/>
            </a:pPr>
            <a:r>
              <a:rPr lang="de-DE"/>
              <a:t>Ascertain the reasons for age-related differentiations in lending practice</a:t>
            </a:r>
            <a:endParaRPr/>
          </a:p>
          <a:p>
            <a:pPr indent="-285750" lvl="1" marL="742950" rtl="0" algn="l">
              <a:lnSpc>
                <a:spcPct val="90000"/>
              </a:lnSpc>
              <a:spcBef>
                <a:spcPts val="1200"/>
              </a:spcBef>
              <a:spcAft>
                <a:spcPts val="0"/>
              </a:spcAft>
              <a:buClr>
                <a:srgbClr val="528A99"/>
              </a:buClr>
              <a:buSzPts val="1800"/>
              <a:buChar char="▪"/>
            </a:pPr>
            <a:r>
              <a:rPr lang="de-DE"/>
              <a:t>Propose solutions</a:t>
            </a:r>
            <a:endParaRPr sz="2000"/>
          </a:p>
          <a:p>
            <a:pPr indent="-215900" lvl="0" marL="342900" rtl="0" algn="l">
              <a:lnSpc>
                <a:spcPct val="100000"/>
              </a:lnSpc>
              <a:spcBef>
                <a:spcPts val="1200"/>
              </a:spcBef>
              <a:spcAft>
                <a:spcPts val="0"/>
              </a:spcAft>
              <a:buClr>
                <a:srgbClr val="00829C"/>
              </a:buClr>
              <a:buSzPts val="2000"/>
              <a:buNone/>
            </a:pPr>
            <a:r>
              <a:t/>
            </a:r>
            <a:endParaRPr/>
          </a:p>
        </p:txBody>
      </p:sp>
      <p:sp>
        <p:nvSpPr>
          <p:cNvPr id="90" name="Google Shape;90;p2"/>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91" name="Google Shape;91;p2"/>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92" name="Google Shape;92;p2"/>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3"/>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Design</a:t>
            </a:r>
            <a:endParaRPr/>
          </a:p>
        </p:txBody>
      </p:sp>
      <p:sp>
        <p:nvSpPr>
          <p:cNvPr id="99" name="Google Shape;99;p3"/>
          <p:cNvSpPr txBox="1"/>
          <p:nvPr>
            <p:ph idx="1" type="body"/>
          </p:nvPr>
        </p:nvSpPr>
        <p:spPr>
          <a:xfrm>
            <a:off x="508000" y="1860698"/>
            <a:ext cx="11176000" cy="4687739"/>
          </a:xfrm>
          <a:prstGeom prst="rect">
            <a:avLst/>
          </a:prstGeom>
          <a:noFill/>
          <a:ln>
            <a:noFill/>
          </a:ln>
        </p:spPr>
        <p:txBody>
          <a:bodyPr anchorCtr="0" anchor="t" bIns="45700" lIns="91425" spcFirstLastPara="1" rIns="91425" wrap="square" tIns="45700">
            <a:normAutofit/>
          </a:bodyPr>
          <a:lstStyle/>
          <a:p>
            <a:pPr indent="-342900" lvl="0" marL="400050" rtl="0" algn="l">
              <a:lnSpc>
                <a:spcPct val="80000"/>
              </a:lnSpc>
              <a:spcBef>
                <a:spcPts val="0"/>
              </a:spcBef>
              <a:spcAft>
                <a:spcPts val="0"/>
              </a:spcAft>
              <a:buClr>
                <a:srgbClr val="00829C"/>
              </a:buClr>
              <a:buSzPts val="2000"/>
              <a:buChar char="▪"/>
            </a:pPr>
            <a:r>
              <a:rPr lang="de-DE"/>
              <a:t>Preliminary study</a:t>
            </a:r>
            <a:endParaRPr/>
          </a:p>
          <a:p>
            <a:pPr indent="-285750" lvl="1" marL="742950" rtl="0" algn="l">
              <a:spcBef>
                <a:spcPts val="1200"/>
              </a:spcBef>
              <a:spcAft>
                <a:spcPts val="0"/>
              </a:spcAft>
              <a:buClr>
                <a:srgbClr val="528A99"/>
              </a:buClr>
              <a:buSzPts val="1800"/>
              <a:buChar char="▪"/>
            </a:pPr>
            <a:r>
              <a:rPr lang="de-DE"/>
              <a:t>Analysis of current &amp; upcoming legal regulations</a:t>
            </a:r>
            <a:endParaRPr/>
          </a:p>
          <a:p>
            <a:pPr indent="-285750" lvl="1" marL="742950" rtl="0" algn="l">
              <a:spcBef>
                <a:spcPts val="1200"/>
              </a:spcBef>
              <a:spcAft>
                <a:spcPts val="0"/>
              </a:spcAft>
              <a:buClr>
                <a:srgbClr val="528A99"/>
              </a:buClr>
              <a:buSzPts val="1800"/>
              <a:buChar char="▪"/>
            </a:pPr>
            <a:r>
              <a:rPr lang="de-DE"/>
              <a:t>Expert interviews (Anti-discrimination counseling centers, consumer counseling centers, banks, credit intermediaries)</a:t>
            </a:r>
            <a:endParaRPr/>
          </a:p>
          <a:p>
            <a:pPr indent="-215900" lvl="0" marL="400050" rtl="0" algn="l">
              <a:lnSpc>
                <a:spcPct val="80000"/>
              </a:lnSpc>
              <a:spcBef>
                <a:spcPts val="1200"/>
              </a:spcBef>
              <a:spcAft>
                <a:spcPts val="0"/>
              </a:spcAft>
              <a:buClr>
                <a:srgbClr val="00829C"/>
              </a:buClr>
              <a:buSzPts val="2000"/>
              <a:buNone/>
            </a:pPr>
            <a:r>
              <a:t/>
            </a:r>
            <a:endParaRPr/>
          </a:p>
          <a:p>
            <a:pPr indent="-342900" lvl="0" marL="400050" rtl="0" algn="l">
              <a:lnSpc>
                <a:spcPct val="80000"/>
              </a:lnSpc>
              <a:spcBef>
                <a:spcPts val="1200"/>
              </a:spcBef>
              <a:spcAft>
                <a:spcPts val="0"/>
              </a:spcAft>
              <a:buClr>
                <a:srgbClr val="00829C"/>
              </a:buClr>
              <a:buSzPts val="2000"/>
              <a:buChar char="▪"/>
            </a:pPr>
            <a:r>
              <a:rPr lang="de-DE"/>
              <a:t>Main study</a:t>
            </a:r>
            <a:endParaRPr/>
          </a:p>
          <a:p>
            <a:pPr indent="-285750" lvl="1" marL="742950" rtl="0" algn="l">
              <a:spcBef>
                <a:spcPts val="1200"/>
              </a:spcBef>
              <a:spcAft>
                <a:spcPts val="0"/>
              </a:spcAft>
              <a:buClr>
                <a:srgbClr val="528A99"/>
              </a:buClr>
              <a:buSzPts val="1800"/>
              <a:buChar char="▪"/>
            </a:pPr>
            <a:r>
              <a:rPr lang="de-DE"/>
              <a:t>Surveys among banks, consumer counseling centers &amp; anti-discrimination counseling centers</a:t>
            </a:r>
            <a:endParaRPr/>
          </a:p>
          <a:p>
            <a:pPr indent="-285750" lvl="1" marL="742950" rtl="0" algn="l">
              <a:spcBef>
                <a:spcPts val="1200"/>
              </a:spcBef>
              <a:spcAft>
                <a:spcPts val="0"/>
              </a:spcAft>
              <a:buClr>
                <a:srgbClr val="528A99"/>
              </a:buClr>
              <a:buSzPts val="1800"/>
              <a:buChar char="▪"/>
            </a:pPr>
            <a:r>
              <a:rPr lang="de-DE"/>
              <a:t>Potential solutions</a:t>
            </a:r>
            <a:endParaRPr/>
          </a:p>
          <a:p>
            <a:pPr indent="-285750" lvl="1" marL="742950" rtl="0" algn="l">
              <a:spcBef>
                <a:spcPts val="1200"/>
              </a:spcBef>
              <a:spcAft>
                <a:spcPts val="0"/>
              </a:spcAft>
              <a:buClr>
                <a:srgbClr val="528A99"/>
              </a:buClr>
              <a:buSzPts val="1800"/>
              <a:buChar char="▪"/>
            </a:pPr>
            <a:r>
              <a:rPr lang="de-DE"/>
              <a:t>Concluding workshop 🡪 with all relevant stakeholders</a:t>
            </a:r>
            <a:endParaRPr/>
          </a:p>
          <a:p>
            <a:pPr indent="-285750" lvl="1" marL="742950" rtl="0" algn="l">
              <a:lnSpc>
                <a:spcPct val="120000"/>
              </a:lnSpc>
              <a:spcBef>
                <a:spcPts val="1200"/>
              </a:spcBef>
              <a:spcAft>
                <a:spcPts val="0"/>
              </a:spcAft>
              <a:buClr>
                <a:srgbClr val="528A99"/>
              </a:buClr>
              <a:buSzPts val="1800"/>
              <a:buChar char="▪"/>
            </a:pPr>
            <a:r>
              <a:rPr lang="de-DE"/>
              <a:t>Publication of the project report on September 14th, 2023 🡪 available on </a:t>
            </a:r>
            <a:r>
              <a:rPr lang="de-DE" u="sng">
                <a:solidFill>
                  <a:schemeClr val="hlink"/>
                </a:solidFill>
                <a:hlinkClick r:id="rId3"/>
              </a:rPr>
              <a:t>https://www.iff-hamburg.de/wp-content/uploads/2023/09/ADS-Abschlussbericht.pdf</a:t>
            </a:r>
            <a:r>
              <a:rPr lang="de-DE"/>
              <a:t> (in German)</a:t>
            </a:r>
            <a:endParaRPr/>
          </a:p>
          <a:p>
            <a:pPr indent="-171450" lvl="1" marL="800100" rtl="0" algn="l">
              <a:spcBef>
                <a:spcPts val="1200"/>
              </a:spcBef>
              <a:spcAft>
                <a:spcPts val="0"/>
              </a:spcAft>
              <a:buClr>
                <a:srgbClr val="528A99"/>
              </a:buClr>
              <a:buSzPts val="1800"/>
              <a:buNone/>
            </a:pPr>
            <a:r>
              <a:t/>
            </a:r>
            <a:endParaRPr/>
          </a:p>
        </p:txBody>
      </p:sp>
      <p:sp>
        <p:nvSpPr>
          <p:cNvPr id="100" name="Google Shape;100;p3"/>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01" name="Google Shape;101;p3"/>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02" name="Google Shape;102;p3"/>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Age discrimination in lending practice</a:t>
            </a:r>
            <a:endParaRPr/>
          </a:p>
        </p:txBody>
      </p:sp>
      <p:sp>
        <p:nvSpPr>
          <p:cNvPr id="109" name="Google Shape;109;p4"/>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10" name="Google Shape;110;p4"/>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11" name="Google Shape;111;p4"/>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graphicFrame>
        <p:nvGraphicFramePr>
          <p:cNvPr id="112" name="Google Shape;112;p4"/>
          <p:cNvGraphicFramePr/>
          <p:nvPr/>
        </p:nvGraphicFramePr>
        <p:xfrm>
          <a:off x="1300922" y="1970128"/>
          <a:ext cx="9590156" cy="4293111"/>
        </p:xfrm>
        <a:graphic>
          <a:graphicData uri="http://schemas.openxmlformats.org/drawingml/2006/chart">
            <c:chart r:id="rId3"/>
          </a:graphicData>
        </a:graphic>
      </p:graphicFrame>
      <p:sp>
        <p:nvSpPr>
          <p:cNvPr id="113" name="Google Shape;113;p4"/>
          <p:cNvSpPr txBox="1"/>
          <p:nvPr/>
        </p:nvSpPr>
        <p:spPr>
          <a:xfrm>
            <a:off x="1380612" y="6287052"/>
            <a:ext cx="943077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000" u="none" cap="none" strike="noStrike">
                <a:solidFill>
                  <a:schemeClr val="dk1"/>
                </a:solidFill>
                <a:latin typeface="Verdana"/>
                <a:ea typeface="Verdana"/>
                <a:cs typeface="Verdana"/>
                <a:sym typeface="Verdana"/>
              </a:rPr>
              <a:t>Source: Survey among consumer and anti-discrimination counseling centers, N = 23. Question: To which of the following topics relate the complaints of the elderly seeking counsel regarding lending? (Multiple answers possible) </a:t>
            </a:r>
            <a:endParaRPr sz="1000">
              <a:solidFill>
                <a:schemeClr val="dk1"/>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None/>
            </a:pPr>
            <a:r>
              <a:rPr lang="de-DE"/>
              <a:t>Causes of age discrimination in lending</a:t>
            </a:r>
            <a:endParaRPr/>
          </a:p>
        </p:txBody>
      </p:sp>
      <p:sp>
        <p:nvSpPr>
          <p:cNvPr id="120" name="Google Shape;120;p5"/>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21" name="Google Shape;121;p5"/>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22" name="Google Shape;122;p5"/>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graphicFrame>
        <p:nvGraphicFramePr>
          <p:cNvPr id="123" name="Google Shape;123;p5"/>
          <p:cNvGraphicFramePr/>
          <p:nvPr/>
        </p:nvGraphicFramePr>
        <p:xfrm>
          <a:off x="725947" y="1778401"/>
          <a:ext cx="10740103" cy="4385188"/>
        </p:xfrm>
        <a:graphic>
          <a:graphicData uri="http://schemas.openxmlformats.org/drawingml/2006/chart">
            <c:chart r:id="rId3"/>
          </a:graphicData>
        </a:graphic>
      </p:graphicFrame>
      <p:sp>
        <p:nvSpPr>
          <p:cNvPr id="124" name="Google Shape;124;p5"/>
          <p:cNvSpPr txBox="1"/>
          <p:nvPr/>
        </p:nvSpPr>
        <p:spPr>
          <a:xfrm>
            <a:off x="1877961" y="6218136"/>
            <a:ext cx="843607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Verdana"/>
                <a:ea typeface="Verdana"/>
                <a:cs typeface="Verdana"/>
                <a:sym typeface="Verdana"/>
              </a:rPr>
              <a:t>Source: Survey among consumer and anti-discrimination counseling centers, N = 23. Question: Which of the following do you identify as causes for age-related discrimination in lending? (Multiple answers possible) </a:t>
            </a:r>
            <a:endParaRPr sz="10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German Equality Act (GEA)</a:t>
            </a:r>
            <a:endParaRPr/>
          </a:p>
        </p:txBody>
      </p:sp>
      <p:sp>
        <p:nvSpPr>
          <p:cNvPr id="131" name="Google Shape;131;p6"/>
          <p:cNvSpPr txBox="1"/>
          <p:nvPr>
            <p:ph idx="1" type="body"/>
          </p:nvPr>
        </p:nvSpPr>
        <p:spPr>
          <a:xfrm>
            <a:off x="508000" y="1926336"/>
            <a:ext cx="11176000" cy="4474464"/>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lnSpc>
                <a:spcPct val="80000"/>
              </a:lnSpc>
              <a:spcBef>
                <a:spcPts val="0"/>
              </a:spcBef>
              <a:spcAft>
                <a:spcPts val="0"/>
              </a:spcAft>
              <a:buClr>
                <a:srgbClr val="00829C"/>
              </a:buClr>
              <a:buSzPct val="100000"/>
              <a:buChar char="▪"/>
            </a:pPr>
            <a:r>
              <a:rPr lang="de-DE"/>
              <a:t>Sec. 19 GEA – Prohibition of discrimination in private law contracts</a:t>
            </a:r>
            <a:endParaRPr/>
          </a:p>
          <a:p>
            <a:pPr indent="-285750" lvl="1" marL="742950" rtl="0" algn="l">
              <a:spcBef>
                <a:spcPts val="1200"/>
              </a:spcBef>
              <a:spcAft>
                <a:spcPts val="0"/>
              </a:spcAft>
              <a:buClr>
                <a:srgbClr val="528A99"/>
              </a:buClr>
              <a:buSzPct val="100000"/>
              <a:buChar char="▪"/>
            </a:pPr>
            <a:r>
              <a:rPr lang="de-DE"/>
              <a:t>Para. 1 </a:t>
            </a:r>
            <a:endParaRPr/>
          </a:p>
          <a:p>
            <a:pPr indent="-228600" lvl="2" marL="1143000" rtl="0" algn="l">
              <a:spcBef>
                <a:spcPts val="1200"/>
              </a:spcBef>
              <a:spcAft>
                <a:spcPts val="0"/>
              </a:spcAft>
              <a:buClr>
                <a:srgbClr val="606060"/>
              </a:buClr>
              <a:buSzPct val="100000"/>
              <a:buChar char="▪"/>
            </a:pPr>
            <a:r>
              <a:rPr lang="de-DE"/>
              <a:t>Insurance contracts</a:t>
            </a:r>
            <a:endParaRPr/>
          </a:p>
          <a:p>
            <a:pPr indent="-228600" lvl="2" marL="1143000" rtl="0" algn="l">
              <a:spcBef>
                <a:spcPts val="1200"/>
              </a:spcBef>
              <a:spcAft>
                <a:spcPts val="0"/>
              </a:spcAft>
              <a:buClr>
                <a:srgbClr val="595959"/>
              </a:buClr>
              <a:buSzPct val="100000"/>
              <a:buChar char="▪"/>
            </a:pPr>
            <a:r>
              <a:rPr lang="de-DE">
                <a:solidFill>
                  <a:srgbClr val="595959"/>
                </a:solidFill>
              </a:rPr>
              <a:t>Bulk transactions and similar transactions 🡪 legal transactions that are typically concluded in a large number of cases under comparable conditions </a:t>
            </a:r>
            <a:endParaRPr/>
          </a:p>
          <a:p>
            <a:pPr indent="-228600" lvl="3" marL="1562100" rtl="0" algn="l">
              <a:spcBef>
                <a:spcPts val="1200"/>
              </a:spcBef>
              <a:spcAft>
                <a:spcPts val="0"/>
              </a:spcAft>
              <a:buClr>
                <a:srgbClr val="595959"/>
              </a:buClr>
              <a:buSzPct val="100000"/>
              <a:buChar char="▪"/>
            </a:pPr>
            <a:r>
              <a:rPr lang="de-DE">
                <a:solidFill>
                  <a:srgbClr val="595959"/>
                </a:solidFill>
              </a:rPr>
              <a:t>without any regard to the person, or </a:t>
            </a:r>
            <a:endParaRPr/>
          </a:p>
          <a:p>
            <a:pPr indent="-228600" lvl="3" marL="1562100" rtl="0" algn="l">
              <a:spcBef>
                <a:spcPts val="1200"/>
              </a:spcBef>
              <a:spcAft>
                <a:spcPts val="0"/>
              </a:spcAft>
              <a:buClr>
                <a:srgbClr val="595959"/>
              </a:buClr>
              <a:buSzPct val="100000"/>
              <a:buChar char="▪"/>
            </a:pPr>
            <a:r>
              <a:rPr lang="de-DE">
                <a:solidFill>
                  <a:srgbClr val="595959"/>
                </a:solidFill>
              </a:rPr>
              <a:t>where the regard to the person is of subordinate significance</a:t>
            </a:r>
            <a:endParaRPr/>
          </a:p>
          <a:p>
            <a:pPr indent="-228600" lvl="2" marL="1143000" rtl="0" algn="l">
              <a:spcBef>
                <a:spcPts val="1200"/>
              </a:spcBef>
              <a:spcAft>
                <a:spcPts val="0"/>
              </a:spcAft>
              <a:buClr>
                <a:srgbClr val="595959"/>
              </a:buClr>
              <a:buSzPct val="100000"/>
              <a:buChar char="▪"/>
            </a:pPr>
            <a:r>
              <a:rPr lang="de-DE">
                <a:solidFill>
                  <a:srgbClr val="595959"/>
                </a:solidFill>
              </a:rPr>
              <a:t>Racist discrimination &amp; discrimination based on ethnic background, sex, sexual orientation, age, disability</a:t>
            </a:r>
            <a:endParaRPr/>
          </a:p>
          <a:p>
            <a:pPr indent="-285750" lvl="1" marL="742950" rtl="0" algn="l">
              <a:spcBef>
                <a:spcPts val="1200"/>
              </a:spcBef>
              <a:spcAft>
                <a:spcPts val="0"/>
              </a:spcAft>
              <a:buClr>
                <a:srgbClr val="528A99"/>
              </a:buClr>
              <a:buSzPct val="100000"/>
              <a:buChar char="▪"/>
            </a:pPr>
            <a:r>
              <a:rPr lang="de-DE"/>
              <a:t>Para. 2 </a:t>
            </a:r>
            <a:endParaRPr/>
          </a:p>
          <a:p>
            <a:pPr indent="-228600" lvl="2" marL="1143000" rtl="0" algn="l">
              <a:spcBef>
                <a:spcPts val="1200"/>
              </a:spcBef>
              <a:spcAft>
                <a:spcPts val="0"/>
              </a:spcAft>
              <a:buClr>
                <a:srgbClr val="606060"/>
              </a:buClr>
              <a:buSzPct val="100000"/>
              <a:buChar char="▪"/>
            </a:pPr>
            <a:r>
              <a:rPr lang="de-DE"/>
              <a:t>Access to and supply of goods and services which are available to the public, including housing</a:t>
            </a:r>
            <a:endParaRPr/>
          </a:p>
          <a:p>
            <a:pPr indent="-228600" lvl="2" marL="1143000" rtl="0" algn="l">
              <a:spcBef>
                <a:spcPts val="1200"/>
              </a:spcBef>
              <a:spcAft>
                <a:spcPts val="0"/>
              </a:spcAft>
              <a:buClr>
                <a:srgbClr val="606060"/>
              </a:buClr>
              <a:buSzPct val="100000"/>
              <a:buChar char="▪"/>
            </a:pPr>
            <a:r>
              <a:rPr lang="de-DE"/>
              <a:t>Racist discrimination &amp; discrimination based on ethnic background</a:t>
            </a:r>
            <a:endParaRPr/>
          </a:p>
          <a:p>
            <a:pPr indent="-234950" lvl="0" marL="342900" rtl="0" algn="l">
              <a:lnSpc>
                <a:spcPct val="80000"/>
              </a:lnSpc>
              <a:spcBef>
                <a:spcPts val="1200"/>
              </a:spcBef>
              <a:spcAft>
                <a:spcPts val="0"/>
              </a:spcAft>
              <a:buClr>
                <a:srgbClr val="00829C"/>
              </a:buClr>
              <a:buSzPct val="100000"/>
              <a:buNone/>
            </a:pPr>
            <a:r>
              <a:t/>
            </a:r>
            <a:endParaRPr/>
          </a:p>
          <a:p>
            <a:pPr indent="-342900" lvl="0" marL="342900" rtl="0" algn="l">
              <a:lnSpc>
                <a:spcPct val="80000"/>
              </a:lnSpc>
              <a:spcBef>
                <a:spcPts val="1200"/>
              </a:spcBef>
              <a:spcAft>
                <a:spcPts val="0"/>
              </a:spcAft>
              <a:buClr>
                <a:srgbClr val="00829C"/>
              </a:buClr>
              <a:buSzPct val="100000"/>
              <a:buChar char="▪"/>
            </a:pPr>
            <a:r>
              <a:rPr lang="de-DE"/>
              <a:t>Credit contracts para. 1 or 2?</a:t>
            </a:r>
            <a:endParaRPr/>
          </a:p>
          <a:p>
            <a:pPr indent="-285750" lvl="1" marL="742950" rtl="0" algn="l">
              <a:spcBef>
                <a:spcPts val="1200"/>
              </a:spcBef>
              <a:spcAft>
                <a:spcPts val="0"/>
              </a:spcAft>
              <a:buClr>
                <a:srgbClr val="528A99"/>
              </a:buClr>
              <a:buSzPct val="100000"/>
              <a:buChar char="▪"/>
            </a:pPr>
            <a:r>
              <a:rPr lang="de-DE"/>
              <a:t>Creditworthiness assessment 🡪 due regard to the person?</a:t>
            </a:r>
            <a:endParaRPr/>
          </a:p>
        </p:txBody>
      </p:sp>
      <p:sp>
        <p:nvSpPr>
          <p:cNvPr id="132" name="Google Shape;132;p6"/>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33" name="Google Shape;133;p6"/>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34" name="Google Shape;134;p6"/>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Creditworthiness assessment = Credit decision?</a:t>
            </a:r>
            <a:endParaRPr/>
          </a:p>
        </p:txBody>
      </p:sp>
      <p:sp>
        <p:nvSpPr>
          <p:cNvPr id="141" name="Google Shape;141;p7"/>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42" name="Google Shape;142;p7"/>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43" name="Google Shape;143;p7"/>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sp>
        <p:nvSpPr>
          <p:cNvPr id="144" name="Google Shape;144;p7"/>
          <p:cNvSpPr txBox="1"/>
          <p:nvPr/>
        </p:nvSpPr>
        <p:spPr>
          <a:xfrm>
            <a:off x="1920240" y="5960918"/>
            <a:ext cx="83515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Verdana"/>
                <a:ea typeface="Verdana"/>
                <a:cs typeface="Verdana"/>
                <a:sym typeface="Verdana"/>
              </a:rPr>
              <a:t>Source: Bank survey, N = 100. Question: Is a credit decision by a mortgage or general consumer credit is based, in addition to the result of the creditworthiness assessment, on personal characteristics, e.g. if a person is trustworthy or confrontational? </a:t>
            </a:r>
            <a:endParaRPr/>
          </a:p>
        </p:txBody>
      </p:sp>
      <p:graphicFrame>
        <p:nvGraphicFramePr>
          <p:cNvPr id="145" name="Google Shape;145;p7"/>
          <p:cNvGraphicFramePr/>
          <p:nvPr/>
        </p:nvGraphicFramePr>
        <p:xfrm>
          <a:off x="508000" y="1962913"/>
          <a:ext cx="11176000" cy="3891788"/>
        </p:xfrm>
        <a:graphic>
          <a:graphicData uri="http://schemas.openxmlformats.org/drawingml/2006/chart">
            <c:chart r:id="rId3"/>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8"/>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Personal characteristics</a:t>
            </a:r>
            <a:endParaRPr/>
          </a:p>
        </p:txBody>
      </p:sp>
      <p:sp>
        <p:nvSpPr>
          <p:cNvPr id="152" name="Google Shape;152;p8"/>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53" name="Google Shape;153;p8"/>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54" name="Google Shape;154;p8"/>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graphicFrame>
        <p:nvGraphicFramePr>
          <p:cNvPr id="155" name="Google Shape;155;p8"/>
          <p:cNvGraphicFramePr/>
          <p:nvPr/>
        </p:nvGraphicFramePr>
        <p:xfrm>
          <a:off x="508000" y="1914145"/>
          <a:ext cx="11176000" cy="4121934"/>
        </p:xfrm>
        <a:graphic>
          <a:graphicData uri="http://schemas.openxmlformats.org/drawingml/2006/chart">
            <c:chart r:id="rId3"/>
          </a:graphicData>
        </a:graphic>
      </p:graphicFrame>
      <p:sp>
        <p:nvSpPr>
          <p:cNvPr id="156" name="Google Shape;156;p8"/>
          <p:cNvSpPr txBox="1"/>
          <p:nvPr/>
        </p:nvSpPr>
        <p:spPr>
          <a:xfrm>
            <a:off x="1700784" y="6108078"/>
            <a:ext cx="879043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00">
                <a:solidFill>
                  <a:schemeClr val="dk1"/>
                </a:solidFill>
                <a:latin typeface="Verdana"/>
                <a:ea typeface="Verdana"/>
                <a:cs typeface="Verdana"/>
                <a:sym typeface="Verdana"/>
              </a:rPr>
              <a:t>Source: Bank survey, N = 46. Question: Which personal characteristics, in addition to the result of the creditworthiness assessment, are taken into account for a credit decision? (Multiple answers possible)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9"/>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Proposed solutions – I </a:t>
            </a:r>
            <a:endParaRPr/>
          </a:p>
        </p:txBody>
      </p:sp>
      <p:sp>
        <p:nvSpPr>
          <p:cNvPr id="163" name="Google Shape;163;p9"/>
          <p:cNvSpPr txBox="1"/>
          <p:nvPr>
            <p:ph idx="1" type="body"/>
          </p:nvPr>
        </p:nvSpPr>
        <p:spPr>
          <a:xfrm>
            <a:off x="508000" y="1988288"/>
            <a:ext cx="11176000" cy="410712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rgbClr val="00829C"/>
              </a:buClr>
              <a:buSzPts val="2000"/>
              <a:buChar char="▪"/>
            </a:pPr>
            <a:r>
              <a:rPr lang="de-DE" sz="2000"/>
              <a:t>Branch closings 🡪 state level 🡪 savings banks (</a:t>
            </a:r>
            <a:r>
              <a:rPr i="1" lang="de-DE" sz="2000"/>
              <a:t>Sparkasse</a:t>
            </a:r>
            <a:r>
              <a:rPr lang="de-DE" sz="2000"/>
              <a:t>) 🡪 public law institutions which operates as private law entities</a:t>
            </a:r>
            <a:endParaRPr/>
          </a:p>
          <a:p>
            <a:pPr indent="-215900" lvl="0" marL="342900" rtl="0" algn="l">
              <a:lnSpc>
                <a:spcPct val="80000"/>
              </a:lnSpc>
              <a:spcBef>
                <a:spcPts val="1200"/>
              </a:spcBef>
              <a:spcAft>
                <a:spcPts val="0"/>
              </a:spcAft>
              <a:buClr>
                <a:srgbClr val="00829C"/>
              </a:buClr>
              <a:buSzPts val="2000"/>
              <a:buNone/>
            </a:pPr>
            <a:r>
              <a:t/>
            </a:r>
            <a:endParaRPr sz="2000"/>
          </a:p>
          <a:p>
            <a:pPr indent="-342900" lvl="0" marL="342900" rtl="0" algn="l">
              <a:lnSpc>
                <a:spcPct val="80000"/>
              </a:lnSpc>
              <a:spcBef>
                <a:spcPts val="1200"/>
              </a:spcBef>
              <a:spcAft>
                <a:spcPts val="0"/>
              </a:spcAft>
              <a:buClr>
                <a:srgbClr val="00829C"/>
              </a:buClr>
              <a:buSzPts val="2000"/>
              <a:buChar char="▪"/>
            </a:pPr>
            <a:r>
              <a:rPr lang="de-DE" sz="2000"/>
              <a:t>Sale of additional services, esp. residual debt insurance 🡪 Adjustment of the regulatory framework for credit securities 🡪 meanwhile</a:t>
            </a:r>
            <a:r>
              <a:rPr lang="de-DE"/>
              <a:t> a 7-days cooling-off period has been adopted</a:t>
            </a:r>
            <a:endParaRPr sz="2000"/>
          </a:p>
          <a:p>
            <a:pPr indent="-215900" lvl="0" marL="342900" rtl="0" algn="l">
              <a:lnSpc>
                <a:spcPct val="80000"/>
              </a:lnSpc>
              <a:spcBef>
                <a:spcPts val="1200"/>
              </a:spcBef>
              <a:spcAft>
                <a:spcPts val="0"/>
              </a:spcAft>
              <a:buClr>
                <a:srgbClr val="00829C"/>
              </a:buClr>
              <a:buSzPts val="2000"/>
              <a:buNone/>
            </a:pPr>
            <a:r>
              <a:t/>
            </a:r>
            <a:endParaRPr sz="2000"/>
          </a:p>
          <a:p>
            <a:pPr indent="-342900" lvl="0" marL="342900" rtl="0" algn="l">
              <a:lnSpc>
                <a:spcPct val="80000"/>
              </a:lnSpc>
              <a:spcBef>
                <a:spcPts val="1200"/>
              </a:spcBef>
              <a:spcAft>
                <a:spcPts val="0"/>
              </a:spcAft>
              <a:buClr>
                <a:srgbClr val="00829C"/>
              </a:buClr>
              <a:buSzPts val="2000"/>
              <a:buChar char="▪"/>
            </a:pPr>
            <a:r>
              <a:rPr lang="de-DE" sz="2000"/>
              <a:t>Refusal of credit application due to age limits &amp; unofficial prevention of credit application 🡪 direct discrimination</a:t>
            </a:r>
            <a:endParaRPr sz="2000"/>
          </a:p>
          <a:p>
            <a:pPr indent="-285750" lvl="1" marL="742950" rtl="0" algn="l">
              <a:spcBef>
                <a:spcPts val="1200"/>
              </a:spcBef>
              <a:spcAft>
                <a:spcPts val="0"/>
              </a:spcAft>
              <a:buClr>
                <a:srgbClr val="528A99"/>
              </a:buClr>
              <a:buSzPts val="1800"/>
              <a:buChar char="▪"/>
            </a:pPr>
            <a:r>
              <a:rPr lang="de-DE" sz="1800"/>
              <a:t>Explicit provision regarding credit contracts under </a:t>
            </a:r>
            <a:r>
              <a:rPr lang="de-DE"/>
              <a:t>s</a:t>
            </a:r>
            <a:r>
              <a:rPr lang="de-DE" sz="1800"/>
              <a:t>ec. 19 para. 1 GEA</a:t>
            </a:r>
            <a:endParaRPr/>
          </a:p>
          <a:p>
            <a:pPr indent="-285750" lvl="1" marL="742950" rtl="0" algn="l">
              <a:spcBef>
                <a:spcPts val="1200"/>
              </a:spcBef>
              <a:spcAft>
                <a:spcPts val="0"/>
              </a:spcAft>
              <a:buClr>
                <a:srgbClr val="528A99"/>
              </a:buClr>
              <a:buSzPts val="1800"/>
              <a:buChar char="▪"/>
            </a:pPr>
            <a:r>
              <a:rPr lang="de-DE" sz="1800"/>
              <a:t>Repeal of the gradual protection 🡪 protection should be extended to all contracts regarding access to and supply of goods and services which are available to the public for all protected grounds (including age)</a:t>
            </a:r>
            <a:endParaRPr sz="1800"/>
          </a:p>
          <a:p>
            <a:pPr indent="-215900" lvl="0" marL="342900" rtl="0" algn="l">
              <a:lnSpc>
                <a:spcPct val="80000"/>
              </a:lnSpc>
              <a:spcBef>
                <a:spcPts val="1200"/>
              </a:spcBef>
              <a:spcAft>
                <a:spcPts val="0"/>
              </a:spcAft>
              <a:buClr>
                <a:srgbClr val="00829C"/>
              </a:buClr>
              <a:buSzPts val="2000"/>
              <a:buNone/>
            </a:pPr>
            <a:r>
              <a:t/>
            </a:r>
            <a:endParaRPr/>
          </a:p>
        </p:txBody>
      </p:sp>
      <p:sp>
        <p:nvSpPr>
          <p:cNvPr id="164" name="Google Shape;164;p9"/>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65" name="Google Shape;165;p9"/>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66" name="Google Shape;166;p9"/>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0"/>
          <p:cNvSpPr txBox="1"/>
          <p:nvPr>
            <p:ph type="title"/>
          </p:nvPr>
        </p:nvSpPr>
        <p:spPr>
          <a:xfrm>
            <a:off x="508000" y="762592"/>
            <a:ext cx="111760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de-DE"/>
              <a:t>Proposed solutions – II </a:t>
            </a:r>
            <a:endParaRPr/>
          </a:p>
        </p:txBody>
      </p:sp>
      <p:sp>
        <p:nvSpPr>
          <p:cNvPr id="173" name="Google Shape;173;p10"/>
          <p:cNvSpPr txBox="1"/>
          <p:nvPr>
            <p:ph idx="1" type="body"/>
          </p:nvPr>
        </p:nvSpPr>
        <p:spPr>
          <a:xfrm>
            <a:off x="508000" y="2130552"/>
            <a:ext cx="11176000" cy="3724148"/>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rgbClr val="00829C"/>
              </a:buClr>
              <a:buSzPts val="2000"/>
              <a:buChar char="▪"/>
            </a:pPr>
            <a:r>
              <a:rPr lang="de-DE" sz="2000"/>
              <a:t>Justification by a legitimate aim 🡪 Sec. 20 GEA 🡪 case-based examination</a:t>
            </a:r>
            <a:endParaRPr/>
          </a:p>
          <a:p>
            <a:pPr indent="-342900" lvl="0" marL="342900" rtl="0" algn="l">
              <a:lnSpc>
                <a:spcPct val="100000"/>
              </a:lnSpc>
              <a:spcBef>
                <a:spcPts val="1200"/>
              </a:spcBef>
              <a:spcAft>
                <a:spcPts val="0"/>
              </a:spcAft>
              <a:buClr>
                <a:srgbClr val="00829C"/>
              </a:buClr>
              <a:buSzPts val="2000"/>
              <a:buChar char="▪"/>
            </a:pPr>
            <a:r>
              <a:rPr lang="de-DE" sz="2000"/>
              <a:t>National regulation which incorporates principles and guidelines on the creditworthiness assessment</a:t>
            </a:r>
            <a:endParaRPr/>
          </a:p>
          <a:p>
            <a:pPr indent="-342900" lvl="0" marL="342900" rtl="0" algn="l">
              <a:lnSpc>
                <a:spcPct val="100000"/>
              </a:lnSpc>
              <a:spcBef>
                <a:spcPts val="1200"/>
              </a:spcBef>
              <a:spcAft>
                <a:spcPts val="0"/>
              </a:spcAft>
              <a:buClr>
                <a:srgbClr val="00829C"/>
              </a:buClr>
              <a:buSzPts val="2000"/>
              <a:buChar char="▪"/>
            </a:pPr>
            <a:r>
              <a:rPr lang="de-DE" sz="2000"/>
              <a:t>Implementation of the new Consumer Credit Directive </a:t>
            </a:r>
            <a:endParaRPr/>
          </a:p>
          <a:p>
            <a:pPr indent="-342900" lvl="0" marL="342900" rtl="0" algn="l">
              <a:lnSpc>
                <a:spcPct val="100000"/>
              </a:lnSpc>
              <a:spcBef>
                <a:spcPts val="1200"/>
              </a:spcBef>
              <a:spcAft>
                <a:spcPts val="0"/>
              </a:spcAft>
              <a:buClr>
                <a:srgbClr val="00829C"/>
              </a:buClr>
              <a:buSzPts val="2000"/>
              <a:buChar char="▪"/>
            </a:pPr>
            <a:r>
              <a:rPr lang="de-DE" sz="2000"/>
              <a:t>Regulation should offer framework for</a:t>
            </a:r>
            <a:endParaRPr/>
          </a:p>
          <a:p>
            <a:pPr indent="-285750" lvl="1" marL="742950" rtl="0" algn="l">
              <a:spcBef>
                <a:spcPts val="1200"/>
              </a:spcBef>
              <a:spcAft>
                <a:spcPts val="0"/>
              </a:spcAft>
              <a:buClr>
                <a:srgbClr val="528A99"/>
              </a:buClr>
              <a:buSzPts val="1800"/>
              <a:buChar char="▪"/>
            </a:pPr>
            <a:r>
              <a:rPr lang="de-DE" sz="1800"/>
              <a:t>age related issues, such as the regular income from occupational activity by choice</a:t>
            </a:r>
            <a:endParaRPr/>
          </a:p>
          <a:p>
            <a:pPr indent="-285750" lvl="1" marL="742950" rtl="0" algn="l">
              <a:spcBef>
                <a:spcPts val="1200"/>
              </a:spcBef>
              <a:spcAft>
                <a:spcPts val="0"/>
              </a:spcAft>
              <a:buClr>
                <a:srgbClr val="528A99"/>
              </a:buClr>
              <a:buSzPts val="1800"/>
              <a:buChar char="▪"/>
            </a:pPr>
            <a:r>
              <a:rPr lang="de-DE" sz="1800"/>
              <a:t>consideration of statist</a:t>
            </a:r>
            <a:r>
              <a:rPr lang="de-DE"/>
              <a:t>ics</a:t>
            </a:r>
            <a:endParaRPr sz="1800"/>
          </a:p>
          <a:p>
            <a:pPr indent="-215900" lvl="0" marL="342900" rtl="0" algn="l">
              <a:lnSpc>
                <a:spcPct val="80000"/>
              </a:lnSpc>
              <a:spcBef>
                <a:spcPts val="600"/>
              </a:spcBef>
              <a:spcAft>
                <a:spcPts val="0"/>
              </a:spcAft>
              <a:buClr>
                <a:srgbClr val="00829C"/>
              </a:buClr>
              <a:buSzPts val="2000"/>
              <a:buNone/>
            </a:pPr>
            <a:r>
              <a:t/>
            </a:r>
            <a:endParaRPr/>
          </a:p>
        </p:txBody>
      </p:sp>
      <p:sp>
        <p:nvSpPr>
          <p:cNvPr id="174" name="Google Shape;174;p10"/>
          <p:cNvSpPr txBox="1"/>
          <p:nvPr>
            <p:ph idx="12" type="sldNum"/>
          </p:nvPr>
        </p:nvSpPr>
        <p:spPr>
          <a:xfrm>
            <a:off x="-67733" y="6556375"/>
            <a:ext cx="658284"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75" name="Google Shape;175;p10"/>
          <p:cNvSpPr txBox="1"/>
          <p:nvPr>
            <p:ph idx="10" type="dt"/>
          </p:nvPr>
        </p:nvSpPr>
        <p:spPr>
          <a:xfrm>
            <a:off x="110744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
        <p:nvSpPr>
          <p:cNvPr id="176" name="Google Shape;176;p10"/>
          <p:cNvSpPr txBox="1"/>
          <p:nvPr>
            <p:ph idx="11" type="ftr"/>
          </p:nvPr>
        </p:nvSpPr>
        <p:spPr>
          <a:xfrm>
            <a:off x="590552" y="6580188"/>
            <a:ext cx="6419849" cy="2778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Dr. Duygu Damar-Blanken, Institute for Responsible Finance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1"/>
          <p:cNvSpPr txBox="1"/>
          <p:nvPr>
            <p:ph idx="1" type="body"/>
          </p:nvPr>
        </p:nvSpPr>
        <p:spPr>
          <a:xfrm>
            <a:off x="9140993" y="6088776"/>
            <a:ext cx="2793409" cy="615221"/>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80000"/>
              </a:lnSpc>
              <a:spcBef>
                <a:spcPts val="0"/>
              </a:spcBef>
              <a:spcAft>
                <a:spcPts val="0"/>
              </a:spcAft>
              <a:buClr>
                <a:srgbClr val="00829A"/>
              </a:buClr>
              <a:buSzPts val="1500"/>
              <a:buNone/>
            </a:pPr>
            <a:r>
              <a:rPr lang="de-DE"/>
              <a:t>Dr. Duygu Damar-Blanken</a:t>
            </a:r>
            <a:endParaRPr/>
          </a:p>
          <a:p>
            <a:pPr indent="0" lvl="0" marL="0" rtl="0" algn="l">
              <a:lnSpc>
                <a:spcPct val="80000"/>
              </a:lnSpc>
              <a:spcBef>
                <a:spcPts val="0"/>
              </a:spcBef>
              <a:spcAft>
                <a:spcPts val="0"/>
              </a:spcAft>
              <a:buClr>
                <a:srgbClr val="00829A"/>
              </a:buClr>
              <a:buSzPts val="1500"/>
              <a:buNone/>
            </a:pPr>
            <a:r>
              <a:t/>
            </a:r>
            <a:endParaRPr/>
          </a:p>
          <a:p>
            <a:pPr indent="0" lvl="0" marL="0" rtl="0" algn="l">
              <a:lnSpc>
                <a:spcPct val="80000"/>
              </a:lnSpc>
              <a:spcBef>
                <a:spcPts val="0"/>
              </a:spcBef>
              <a:spcAft>
                <a:spcPts val="0"/>
              </a:spcAft>
              <a:buClr>
                <a:srgbClr val="00829A"/>
              </a:buClr>
              <a:buSzPts val="1500"/>
              <a:buNone/>
            </a:pPr>
            <a:r>
              <a:rPr lang="de-DE" u="sng">
                <a:solidFill>
                  <a:schemeClr val="hlink"/>
                </a:solidFill>
                <a:hlinkClick r:id="rId3"/>
              </a:rPr>
              <a:t>duygu.damar@iff-hamburg.de</a:t>
            </a:r>
            <a:r>
              <a:rPr lang="de-DE"/>
              <a:t> </a:t>
            </a:r>
            <a:endParaRPr/>
          </a:p>
        </p:txBody>
      </p:sp>
      <p:sp>
        <p:nvSpPr>
          <p:cNvPr id="183" name="Google Shape;183;p11"/>
          <p:cNvSpPr txBox="1"/>
          <p:nvPr>
            <p:ph idx="4294967295" type="sldNum"/>
          </p:nvPr>
        </p:nvSpPr>
        <p:spPr>
          <a:xfrm>
            <a:off x="0" y="6556375"/>
            <a:ext cx="658813" cy="2936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fld id="{00000000-1234-1234-1234-123412341234}" type="slidenum">
              <a:rPr lang="de-DE"/>
              <a:t>‹#›</a:t>
            </a:fld>
            <a:endParaRPr/>
          </a:p>
        </p:txBody>
      </p:sp>
      <p:sp>
        <p:nvSpPr>
          <p:cNvPr id="184" name="Google Shape;184;p11"/>
          <p:cNvSpPr txBox="1"/>
          <p:nvPr>
            <p:ph idx="4294967295" type="dt"/>
          </p:nvPr>
        </p:nvSpPr>
        <p:spPr>
          <a:xfrm>
            <a:off x="11176000" y="6580188"/>
            <a:ext cx="1016000" cy="277812"/>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de-DE"/>
              <a:t>12.09.2024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Leere Präsentation">
  <a:themeElements>
    <a:clrScheme name="iff">
      <a:dk1>
        <a:srgbClr val="000000"/>
      </a:dk1>
      <a:lt1>
        <a:srgbClr val="FFFFFF"/>
      </a:lt1>
      <a:dk2>
        <a:srgbClr val="000000"/>
      </a:dk2>
      <a:lt2>
        <a:srgbClr val="808080"/>
      </a:lt2>
      <a:accent1>
        <a:srgbClr val="80AEBB"/>
      </a:accent1>
      <a:accent2>
        <a:srgbClr val="4C8DA0"/>
      </a:accent2>
      <a:accent3>
        <a:srgbClr val="FFFFFF"/>
      </a:accent3>
      <a:accent4>
        <a:srgbClr val="000000"/>
      </a:accent4>
      <a:accent5>
        <a:srgbClr val="C0D3DA"/>
      </a:accent5>
      <a:accent6>
        <a:srgbClr val="447F91"/>
      </a:accent6>
      <a:hlink>
        <a:srgbClr val="005C76"/>
      </a:hlink>
      <a:folHlink>
        <a:srgbClr val="00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2019-03-18T12:40:37Z</dcterms:created>
  <dc:creator>ulrike.freistedt@outlook.de</dc:creator>
</cp:coreProperties>
</file>