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Bimbo" pitchFamily="2" charset="0"/>
      <p:regular r:id="rId16"/>
    </p:embeddedFont>
    <p:embeddedFont>
      <p:font typeface="Canva Sans" panose="020B0503030501040103" pitchFamily="34" charset="0"/>
      <p:regular r:id="rId17"/>
    </p:embeddedFont>
    <p:embeddedFont>
      <p:font typeface="Canva Sans Bold" panose="020B0803030501040103" pitchFamily="34" charset="0"/>
      <p:regular r:id="rId18"/>
      <p:bold r:id="rId19"/>
    </p:embeddedFont>
    <p:embeddedFont>
      <p:font typeface="Canva Sans Bold Italics" panose="020B0803030501040103" pitchFamily="34" charset="0"/>
      <p:regular r:id="rId20"/>
      <p:bold r:id="rId21"/>
      <p:italic r:id="rId22"/>
      <p:boldItalic r:id="rId23"/>
    </p:embeddedFont>
    <p:embeddedFont>
      <p:font typeface="Clear Sans Bold" panose="020B0803030202020304" pitchFamily="34" charset="0"/>
      <p:regular r:id="rId24"/>
      <p:bold r:id="rId25"/>
    </p:embeddedFont>
    <p:embeddedFont>
      <p:font typeface="Clear Sans Thin" panose="020B0203030202020304" pitchFamily="3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4" autoAdjust="0"/>
  </p:normalViewPr>
  <p:slideViewPr>
    <p:cSldViewPr>
      <p:cViewPr varScale="1">
        <p:scale>
          <a:sx n="67" d="100"/>
          <a:sy n="67" d="100"/>
        </p:scale>
        <p:origin x="100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7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64919" y="199038"/>
            <a:ext cx="13358162" cy="9059262"/>
          </a:xfrm>
          <a:custGeom>
            <a:avLst/>
            <a:gdLst/>
            <a:ahLst/>
            <a:cxnLst/>
            <a:rect l="l" t="t" r="r" b="b"/>
            <a:pathLst>
              <a:path w="13358162" h="9059262">
                <a:moveTo>
                  <a:pt x="0" y="0"/>
                </a:moveTo>
                <a:lnTo>
                  <a:pt x="13358162" y="0"/>
                </a:lnTo>
                <a:lnTo>
                  <a:pt x="13358162" y="9059262"/>
                </a:lnTo>
                <a:lnTo>
                  <a:pt x="0" y="9059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19488" y="4728669"/>
            <a:ext cx="15849025" cy="2449395"/>
          </a:xfrm>
          <a:custGeom>
            <a:avLst/>
            <a:gdLst/>
            <a:ahLst/>
            <a:cxnLst/>
            <a:rect l="l" t="t" r="r" b="b"/>
            <a:pathLst>
              <a:path w="15849025" h="2449395">
                <a:moveTo>
                  <a:pt x="0" y="0"/>
                </a:moveTo>
                <a:lnTo>
                  <a:pt x="15849024" y="0"/>
                </a:lnTo>
                <a:lnTo>
                  <a:pt x="15849024" y="2449395"/>
                </a:lnTo>
                <a:lnTo>
                  <a:pt x="0" y="24493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973461" y="4814394"/>
            <a:ext cx="16285839" cy="264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3"/>
              </a:lnSpc>
            </a:pPr>
            <a:endParaRPr/>
          </a:p>
          <a:p>
            <a:pPr algn="ctr">
              <a:lnSpc>
                <a:spcPts val="4653"/>
              </a:lnSpc>
            </a:pPr>
            <a:r>
              <a:rPr lang="en-US" sz="4700" b="1">
                <a:solidFill>
                  <a:srgbClr val="4D4A46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 The Untrodden Path of Representative Actions for the Regularization of e-Commerce </a:t>
            </a:r>
          </a:p>
          <a:p>
            <a:pPr algn="ctr">
              <a:lnSpc>
                <a:spcPts val="6435"/>
              </a:lnSpc>
            </a:pPr>
            <a:endParaRPr lang="en-US" sz="4700" b="1">
              <a:solidFill>
                <a:srgbClr val="4D4A46"/>
              </a:solidFill>
              <a:latin typeface="Clear Sans Bold"/>
              <a:ea typeface="Clear Sans Bold"/>
              <a:cs typeface="Clear Sans Bold"/>
              <a:sym typeface="Clear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79036" y="8863269"/>
            <a:ext cx="16929928" cy="133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4"/>
              </a:lnSpc>
            </a:pPr>
            <a:r>
              <a:rPr lang="en-US" sz="2764" b="1" spc="387">
                <a:solidFill>
                  <a:srgbClr val="4D4A46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FOFIU DIANA-RALUCA </a:t>
            </a:r>
          </a:p>
          <a:p>
            <a:pPr algn="ctr">
              <a:lnSpc>
                <a:spcPts val="3594"/>
              </a:lnSpc>
            </a:pPr>
            <a:r>
              <a:rPr lang="en-US" sz="2764" spc="387">
                <a:solidFill>
                  <a:srgbClr val="4D4A46"/>
                </a:solidFill>
                <a:latin typeface="Clear Sans Thin"/>
                <a:ea typeface="Clear Sans Thin"/>
                <a:cs typeface="Clear Sans Thin"/>
                <a:sym typeface="Clear Sans Thin"/>
              </a:rPr>
              <a:t>/ PHD CANDIDATE @ WEST UNIVERSITY OF TIMISOARA (ROMANIA)</a:t>
            </a:r>
          </a:p>
          <a:p>
            <a:pPr algn="ctr">
              <a:lnSpc>
                <a:spcPts val="3594"/>
              </a:lnSpc>
            </a:pPr>
            <a:r>
              <a:rPr lang="en-US" sz="2764" spc="387">
                <a:solidFill>
                  <a:srgbClr val="4D4A46"/>
                </a:solidFill>
                <a:latin typeface="Clear Sans Thin"/>
                <a:ea typeface="Clear Sans Thin"/>
                <a:cs typeface="Clear Sans Thin"/>
                <a:sym typeface="Clear Sans Thin"/>
              </a:rPr>
              <a:t>/ ATTORNEY-AT-LAW @ MPPL BUSINESS LAW - TIMISOARA (ROMANIA)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455" y="674751"/>
            <a:ext cx="14331498" cy="2214868"/>
          </a:xfrm>
          <a:custGeom>
            <a:avLst/>
            <a:gdLst/>
            <a:ahLst/>
            <a:cxnLst/>
            <a:rect l="l" t="t" r="r" b="b"/>
            <a:pathLst>
              <a:path w="14331498" h="2214868">
                <a:moveTo>
                  <a:pt x="0" y="0"/>
                </a:moveTo>
                <a:lnTo>
                  <a:pt x="14331498" y="0"/>
                </a:lnTo>
                <a:lnTo>
                  <a:pt x="14331498" y="2214868"/>
                </a:lnTo>
                <a:lnTo>
                  <a:pt x="0" y="2214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718199" y="2153480"/>
            <a:ext cx="8569801" cy="8133520"/>
          </a:xfrm>
          <a:custGeom>
            <a:avLst/>
            <a:gdLst/>
            <a:ahLst/>
            <a:cxnLst/>
            <a:rect l="l" t="t" r="r" b="b"/>
            <a:pathLst>
              <a:path w="8569801" h="8133520">
                <a:moveTo>
                  <a:pt x="0" y="0"/>
                </a:moveTo>
                <a:lnTo>
                  <a:pt x="8569801" y="0"/>
                </a:lnTo>
                <a:lnTo>
                  <a:pt x="8569801" y="8133520"/>
                </a:lnTo>
                <a:lnTo>
                  <a:pt x="0" y="81335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365836" y="1291012"/>
            <a:ext cx="1476000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points of discussion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55911" y="4615785"/>
            <a:ext cx="1430338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issues of cross border representative actions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94142" y="6243247"/>
            <a:ext cx="1430338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CPC Network vs. representative actions</a:t>
            </a:r>
          </a:p>
          <a:p>
            <a:pPr algn="ctr">
              <a:lnSpc>
                <a:spcPts val="6300"/>
              </a:lnSpc>
            </a:pPr>
            <a:endParaRPr lang="en-US" sz="4500" b="1">
              <a:solidFill>
                <a:srgbClr val="4D4A4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2229343" y="7878009"/>
            <a:ext cx="1430338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conclusions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5159389" y="3671069"/>
            <a:ext cx="14303389" cy="1991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38"/>
              </a:lnSpc>
              <a:spcBef>
                <a:spcPct val="0"/>
              </a:spcBef>
            </a:pPr>
            <a:r>
              <a:rPr lang="en-US" sz="11598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767852" y="5433855"/>
            <a:ext cx="5520314" cy="1991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38"/>
              </a:lnSpc>
              <a:spcBef>
                <a:spcPct val="0"/>
              </a:spcBef>
            </a:pPr>
            <a:r>
              <a:rPr lang="en-US" sz="11598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767852" y="7196641"/>
            <a:ext cx="5520314" cy="1991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38"/>
              </a:lnSpc>
              <a:spcBef>
                <a:spcPct val="0"/>
              </a:spcBef>
            </a:pPr>
            <a:r>
              <a:rPr lang="en-US" sz="11598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455" y="674751"/>
            <a:ext cx="14331498" cy="2214868"/>
          </a:xfrm>
          <a:custGeom>
            <a:avLst/>
            <a:gdLst/>
            <a:ahLst/>
            <a:cxnLst/>
            <a:rect l="l" t="t" r="r" b="b"/>
            <a:pathLst>
              <a:path w="14331498" h="2214868">
                <a:moveTo>
                  <a:pt x="0" y="0"/>
                </a:moveTo>
                <a:lnTo>
                  <a:pt x="14331498" y="0"/>
                </a:lnTo>
                <a:lnTo>
                  <a:pt x="14331498" y="2214868"/>
                </a:lnTo>
                <a:lnTo>
                  <a:pt x="0" y="2214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365836" y="1291012"/>
            <a:ext cx="1476000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illegal digital practices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5720" y="3857923"/>
            <a:ext cx="13940232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dark patterns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abbusive T&amp;C - see the latest  Disney scandal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hidden costs or products added to the cart - small amounts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misleading ads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profiling without a legal basis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data misuse and privacy violations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65836" y="8371205"/>
            <a:ext cx="1476000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very likely to generate a cross-border issue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191348">
            <a:off x="10766069" y="4799883"/>
            <a:ext cx="5901569" cy="5490310"/>
          </a:xfrm>
          <a:custGeom>
            <a:avLst/>
            <a:gdLst/>
            <a:ahLst/>
            <a:cxnLst/>
            <a:rect l="l" t="t" r="r" b="b"/>
            <a:pathLst>
              <a:path w="5901569" h="5490310">
                <a:moveTo>
                  <a:pt x="0" y="0"/>
                </a:moveTo>
                <a:lnTo>
                  <a:pt x="5901569" y="0"/>
                </a:lnTo>
                <a:lnTo>
                  <a:pt x="5901569" y="5490310"/>
                </a:lnTo>
                <a:lnTo>
                  <a:pt x="0" y="5490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314305">
            <a:off x="5929312" y="3690953"/>
            <a:ext cx="6429375" cy="4114800"/>
          </a:xfrm>
          <a:custGeom>
            <a:avLst/>
            <a:gdLst/>
            <a:ahLst/>
            <a:cxnLst/>
            <a:rect l="l" t="t" r="r" b="b"/>
            <a:pathLst>
              <a:path w="6429375" h="4114800">
                <a:moveTo>
                  <a:pt x="0" y="0"/>
                </a:moveTo>
                <a:lnTo>
                  <a:pt x="6429375" y="0"/>
                </a:lnTo>
                <a:lnTo>
                  <a:pt x="64293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73297" y="3260090"/>
            <a:ext cx="5753233" cy="5753233"/>
          </a:xfrm>
          <a:custGeom>
            <a:avLst/>
            <a:gdLst/>
            <a:ahLst/>
            <a:cxnLst/>
            <a:rect l="l" t="t" r="r" b="b"/>
            <a:pathLst>
              <a:path w="5753233" h="5753233">
                <a:moveTo>
                  <a:pt x="0" y="0"/>
                </a:moveTo>
                <a:lnTo>
                  <a:pt x="5753233" y="0"/>
                </a:lnTo>
                <a:lnTo>
                  <a:pt x="5753233" y="5753232"/>
                </a:lnTo>
                <a:lnTo>
                  <a:pt x="0" y="57532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648029" y="942975"/>
            <a:ext cx="8340568" cy="231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CROSS BORDER REPRESENTATIVE ACTION </a:t>
            </a:r>
          </a:p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CE112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ISSUE 1-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3297" y="5033218"/>
            <a:ext cx="14890032" cy="1450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1"/>
              </a:lnSpc>
            </a:pPr>
            <a:r>
              <a:rPr lang="en-US" sz="12199">
                <a:solidFill>
                  <a:srgbClr val="000000"/>
                </a:solidFill>
                <a:latin typeface="Bimbo"/>
                <a:ea typeface="Bimbo"/>
                <a:cs typeface="Bimbo"/>
                <a:sym typeface="Bimbo"/>
              </a:rPr>
              <a:t>HETEROGENEOUS REGIMES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455" y="674751"/>
            <a:ext cx="14331498" cy="2214868"/>
          </a:xfrm>
          <a:custGeom>
            <a:avLst/>
            <a:gdLst/>
            <a:ahLst/>
            <a:cxnLst/>
            <a:rect l="l" t="t" r="r" b="b"/>
            <a:pathLst>
              <a:path w="14331498" h="2214868">
                <a:moveTo>
                  <a:pt x="0" y="0"/>
                </a:moveTo>
                <a:lnTo>
                  <a:pt x="14331498" y="0"/>
                </a:lnTo>
                <a:lnTo>
                  <a:pt x="14331498" y="2214868"/>
                </a:lnTo>
                <a:lnTo>
                  <a:pt x="0" y="2214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365836" y="1291012"/>
            <a:ext cx="1476000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States can establish </a:t>
            </a: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aspects such as: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5720" y="3857923"/>
            <a:ext cx="15483580" cy="4246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4993" lvl="1" indent="-372496" algn="ctr">
              <a:lnSpc>
                <a:spcPts val="4830"/>
              </a:lnSpc>
              <a:buFont typeface="Arial"/>
              <a:buChar char="•"/>
            </a:pPr>
            <a:r>
              <a:rPr lang="en-US" sz="3450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opt in vs. opt out mechanisms</a:t>
            </a:r>
          </a:p>
          <a:p>
            <a:pPr marL="744993" lvl="1" indent="-372496" algn="ctr">
              <a:lnSpc>
                <a:spcPts val="4830"/>
              </a:lnSpc>
              <a:buFont typeface="Arial"/>
              <a:buChar char="•"/>
            </a:pPr>
            <a:r>
              <a:rPr lang="en-US" sz="3450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the criteria that an entity must meet in order to be a QE</a:t>
            </a:r>
          </a:p>
          <a:p>
            <a:pPr algn="ctr">
              <a:lnSpc>
                <a:spcPts val="4830"/>
              </a:lnSpc>
            </a:pPr>
            <a:r>
              <a:rPr lang="en-US" sz="3450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(According to Romanian legislation, the first condition for the QEs is to be a legal entity established based on the Romanian Civil Code)</a:t>
            </a:r>
          </a:p>
          <a:p>
            <a:pPr marL="744993" lvl="1" indent="-372496" algn="ctr">
              <a:lnSpc>
                <a:spcPts val="4830"/>
              </a:lnSpc>
              <a:buFont typeface="Arial"/>
              <a:buChar char="•"/>
            </a:pPr>
            <a:r>
              <a:rPr lang="en-US" sz="3450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a minimum number of consumers as admisibility criterion</a:t>
            </a:r>
          </a:p>
          <a:p>
            <a:pPr marL="744993" lvl="1" indent="-372496" algn="ctr">
              <a:lnSpc>
                <a:spcPts val="4830"/>
              </a:lnSpc>
              <a:buFont typeface="Arial"/>
              <a:buChar char="•"/>
            </a:pPr>
            <a:r>
              <a:rPr lang="en-US" sz="3450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different rules for quantifying damages</a:t>
            </a:r>
          </a:p>
          <a:p>
            <a:pPr algn="ctr">
              <a:lnSpc>
                <a:spcPts val="4830"/>
              </a:lnSpc>
            </a:pPr>
            <a:endParaRPr lang="en-US" sz="3450">
              <a:solidFill>
                <a:srgbClr val="4D4A46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48029" y="0"/>
            <a:ext cx="8678487" cy="10287000"/>
          </a:xfrm>
          <a:custGeom>
            <a:avLst/>
            <a:gdLst/>
            <a:ahLst/>
            <a:cxnLst/>
            <a:rect l="l" t="t" r="r" b="b"/>
            <a:pathLst>
              <a:path w="8678487" h="10287000">
                <a:moveTo>
                  <a:pt x="0" y="0"/>
                </a:moveTo>
                <a:lnTo>
                  <a:pt x="8678487" y="0"/>
                </a:lnTo>
                <a:lnTo>
                  <a:pt x="867848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648029" y="942975"/>
            <a:ext cx="8340568" cy="231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CROSS BORDER REPRESENTATIVE ACTION </a:t>
            </a:r>
          </a:p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CE112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ISSUE 2-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3297" y="5156320"/>
            <a:ext cx="14890032" cy="1450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1"/>
              </a:lnSpc>
            </a:pPr>
            <a:r>
              <a:rPr lang="en-US" sz="12199">
                <a:solidFill>
                  <a:srgbClr val="000000"/>
                </a:solidFill>
                <a:latin typeface="Bimbo"/>
                <a:ea typeface="Bimbo"/>
                <a:cs typeface="Bimbo"/>
                <a:sym typeface="Bimbo"/>
              </a:rPr>
              <a:t>THE COMPETENT COURT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0648" y="3770994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2"/>
                </a:lnTo>
                <a:lnTo>
                  <a:pt x="0" y="274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21302" y="4382879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4"/>
                </a:lnTo>
                <a:lnTo>
                  <a:pt x="0" y="513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28700" y="7146541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1"/>
                </a:lnTo>
                <a:lnTo>
                  <a:pt x="0" y="2745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79994" y="651455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2"/>
                </a:lnTo>
                <a:lnTo>
                  <a:pt x="0" y="274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49354" y="7758426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4"/>
                </a:lnTo>
                <a:lnTo>
                  <a:pt x="0" y="513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49354" y="1312133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3"/>
                </a:lnTo>
                <a:lnTo>
                  <a:pt x="0" y="513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>
            <a:off x="4544944" y="2023961"/>
            <a:ext cx="459905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9" name="AutoShape 9"/>
          <p:cNvSpPr/>
          <p:nvPr/>
        </p:nvSpPr>
        <p:spPr>
          <a:xfrm>
            <a:off x="4593650" y="8519047"/>
            <a:ext cx="455035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654362" y="835454"/>
            <a:ext cx="2476528" cy="2935540"/>
          </a:xfrm>
          <a:custGeom>
            <a:avLst/>
            <a:gdLst/>
            <a:ahLst/>
            <a:cxnLst/>
            <a:rect l="l" t="t" r="r" b="b"/>
            <a:pathLst>
              <a:path w="2476528" h="2935540">
                <a:moveTo>
                  <a:pt x="0" y="0"/>
                </a:moveTo>
                <a:lnTo>
                  <a:pt x="2476528" y="0"/>
                </a:lnTo>
                <a:lnTo>
                  <a:pt x="2476528" y="2935540"/>
                </a:lnTo>
                <a:lnTo>
                  <a:pt x="0" y="2935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134994" y="7829753"/>
            <a:ext cx="3323641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31338" y="7781256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31338" y="4483495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00275" y="3487671"/>
            <a:ext cx="10236487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OPTION 1: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multiple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internal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disputes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665598" y="5162550"/>
            <a:ext cx="459905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9759954" y="3996125"/>
            <a:ext cx="2476528" cy="2935540"/>
          </a:xfrm>
          <a:custGeom>
            <a:avLst/>
            <a:gdLst/>
            <a:ahLst/>
            <a:cxnLst/>
            <a:rect l="l" t="t" r="r" b="b"/>
            <a:pathLst>
              <a:path w="2476528" h="2935540">
                <a:moveTo>
                  <a:pt x="0" y="0"/>
                </a:moveTo>
                <a:lnTo>
                  <a:pt x="2476528" y="0"/>
                </a:lnTo>
                <a:lnTo>
                  <a:pt x="2476528" y="2935539"/>
                </a:lnTo>
                <a:lnTo>
                  <a:pt x="0" y="29355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9759954" y="7146541"/>
            <a:ext cx="2476528" cy="2935540"/>
          </a:xfrm>
          <a:custGeom>
            <a:avLst/>
            <a:gdLst/>
            <a:ahLst/>
            <a:cxnLst/>
            <a:rect l="l" t="t" r="r" b="b"/>
            <a:pathLst>
              <a:path w="2476528" h="2935540">
                <a:moveTo>
                  <a:pt x="0" y="0"/>
                </a:moveTo>
                <a:lnTo>
                  <a:pt x="2476528" y="0"/>
                </a:lnTo>
                <a:lnTo>
                  <a:pt x="2476528" y="2935540"/>
                </a:lnTo>
                <a:lnTo>
                  <a:pt x="0" y="2935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0108158" y="2538865"/>
            <a:ext cx="1568937" cy="1044056"/>
          </a:xfrm>
          <a:custGeom>
            <a:avLst/>
            <a:gdLst/>
            <a:ahLst/>
            <a:cxnLst/>
            <a:rect l="l" t="t" r="r" b="b"/>
            <a:pathLst>
              <a:path w="1568937" h="1044056">
                <a:moveTo>
                  <a:pt x="0" y="0"/>
                </a:moveTo>
                <a:lnTo>
                  <a:pt x="1568937" y="0"/>
                </a:lnTo>
                <a:lnTo>
                  <a:pt x="1568937" y="1044056"/>
                </a:lnTo>
                <a:lnTo>
                  <a:pt x="0" y="10440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0300275" y="5588906"/>
            <a:ext cx="1376819" cy="1032614"/>
          </a:xfrm>
          <a:custGeom>
            <a:avLst/>
            <a:gdLst/>
            <a:ahLst/>
            <a:cxnLst/>
            <a:rect l="l" t="t" r="r" b="b"/>
            <a:pathLst>
              <a:path w="1376819" h="1032614">
                <a:moveTo>
                  <a:pt x="0" y="0"/>
                </a:moveTo>
                <a:lnTo>
                  <a:pt x="1376820" y="0"/>
                </a:lnTo>
                <a:lnTo>
                  <a:pt x="1376820" y="1032614"/>
                </a:lnTo>
                <a:lnTo>
                  <a:pt x="0" y="1032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0207962" y="8704551"/>
            <a:ext cx="1580513" cy="1107499"/>
          </a:xfrm>
          <a:custGeom>
            <a:avLst/>
            <a:gdLst/>
            <a:ahLst/>
            <a:cxnLst/>
            <a:rect l="l" t="t" r="r" b="b"/>
            <a:pathLst>
              <a:path w="1580513" h="1107499">
                <a:moveTo>
                  <a:pt x="0" y="0"/>
                </a:moveTo>
                <a:lnTo>
                  <a:pt x="1580512" y="0"/>
                </a:lnTo>
                <a:lnTo>
                  <a:pt x="1580512" y="1107498"/>
                </a:lnTo>
                <a:lnTo>
                  <a:pt x="0" y="11074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86" r="-25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1100648" y="4440734"/>
            <a:ext cx="3608299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1302" y="1405850"/>
            <a:ext cx="3116684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09519" y="1348098"/>
            <a:ext cx="546864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0648" y="3770994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2"/>
                </a:lnTo>
                <a:lnTo>
                  <a:pt x="0" y="274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21302" y="4382879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4"/>
                </a:lnTo>
                <a:lnTo>
                  <a:pt x="0" y="513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28700" y="7146541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1"/>
                </a:lnTo>
                <a:lnTo>
                  <a:pt x="0" y="2745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79994" y="651455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2"/>
                </a:lnTo>
                <a:lnTo>
                  <a:pt x="0" y="274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49354" y="7758426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4"/>
                </a:lnTo>
                <a:lnTo>
                  <a:pt x="0" y="513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49354" y="1312133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3"/>
                </a:lnTo>
                <a:lnTo>
                  <a:pt x="0" y="513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>
            <a:off x="4665598" y="5143500"/>
            <a:ext cx="528038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9" name="AutoShape 9"/>
          <p:cNvSpPr/>
          <p:nvPr/>
        </p:nvSpPr>
        <p:spPr>
          <a:xfrm>
            <a:off x="4665598" y="2357516"/>
            <a:ext cx="5280381" cy="202536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10" name="AutoShape 10"/>
          <p:cNvSpPr/>
          <p:nvPr/>
        </p:nvSpPr>
        <p:spPr>
          <a:xfrm flipV="1">
            <a:off x="5790204" y="5892258"/>
            <a:ext cx="4155775" cy="237982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0376475" y="1166627"/>
            <a:ext cx="5161233" cy="6117841"/>
          </a:xfrm>
          <a:custGeom>
            <a:avLst/>
            <a:gdLst/>
            <a:ahLst/>
            <a:cxnLst/>
            <a:rect l="l" t="t" r="r" b="b"/>
            <a:pathLst>
              <a:path w="5161233" h="6117841">
                <a:moveTo>
                  <a:pt x="0" y="0"/>
                </a:moveTo>
                <a:lnTo>
                  <a:pt x="5161233" y="0"/>
                </a:lnTo>
                <a:lnTo>
                  <a:pt x="5161233" y="6117840"/>
                </a:lnTo>
                <a:lnTo>
                  <a:pt x="0" y="6117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436310" y="4454206"/>
            <a:ext cx="2893626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3435" y="7829753"/>
            <a:ext cx="2947324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5000" y="1355501"/>
            <a:ext cx="3116684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15" name="TextBox 15"/>
          <p:cNvSpPr txBox="1"/>
          <p:nvPr/>
        </p:nvSpPr>
        <p:spPr>
          <a:xfrm rot="1417525">
            <a:off x="4334419" y="2528174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16" name="TextBox 16"/>
          <p:cNvSpPr txBox="1"/>
          <p:nvPr/>
        </p:nvSpPr>
        <p:spPr>
          <a:xfrm rot="-1577058">
            <a:off x="3816575" y="6723664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75270" y="4483495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87314" y="160283"/>
            <a:ext cx="1023648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OPTION 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01926" y="4139822"/>
            <a:ext cx="4110333" cy="2825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court of the  state in which the trader is established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0648" y="1805159"/>
            <a:ext cx="3564950" cy="2745012"/>
          </a:xfrm>
          <a:custGeom>
            <a:avLst/>
            <a:gdLst/>
            <a:ahLst/>
            <a:cxnLst/>
            <a:rect l="l" t="t" r="r" b="b"/>
            <a:pathLst>
              <a:path w="3564950" h="2745012">
                <a:moveTo>
                  <a:pt x="0" y="0"/>
                </a:moveTo>
                <a:lnTo>
                  <a:pt x="3564950" y="0"/>
                </a:lnTo>
                <a:lnTo>
                  <a:pt x="3564950" y="2745011"/>
                </a:lnTo>
                <a:lnTo>
                  <a:pt x="0" y="2745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21302" y="2465806"/>
            <a:ext cx="3323642" cy="513654"/>
          </a:xfrm>
          <a:custGeom>
            <a:avLst/>
            <a:gdLst/>
            <a:ahLst/>
            <a:cxnLst/>
            <a:rect l="l" t="t" r="r" b="b"/>
            <a:pathLst>
              <a:path w="3323642" h="513654">
                <a:moveTo>
                  <a:pt x="0" y="0"/>
                </a:moveTo>
                <a:lnTo>
                  <a:pt x="3323642" y="0"/>
                </a:lnTo>
                <a:lnTo>
                  <a:pt x="3323642" y="513654"/>
                </a:lnTo>
                <a:lnTo>
                  <a:pt x="0" y="513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952955" y="2887408"/>
            <a:ext cx="6025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claim</a:t>
            </a:r>
          </a:p>
        </p:txBody>
      </p:sp>
      <p:sp>
        <p:nvSpPr>
          <p:cNvPr id="5" name="AutoShape 5"/>
          <p:cNvSpPr/>
          <p:nvPr/>
        </p:nvSpPr>
        <p:spPr>
          <a:xfrm>
            <a:off x="4665598" y="3550977"/>
            <a:ext cx="459905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518218" y="1818470"/>
            <a:ext cx="2476528" cy="2935540"/>
          </a:xfrm>
          <a:custGeom>
            <a:avLst/>
            <a:gdLst/>
            <a:ahLst/>
            <a:cxnLst/>
            <a:rect l="l" t="t" r="r" b="b"/>
            <a:pathLst>
              <a:path w="2476528" h="2935540">
                <a:moveTo>
                  <a:pt x="0" y="0"/>
                </a:moveTo>
                <a:lnTo>
                  <a:pt x="2476528" y="0"/>
                </a:lnTo>
                <a:lnTo>
                  <a:pt x="2476528" y="2935540"/>
                </a:lnTo>
                <a:lnTo>
                  <a:pt x="0" y="2935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973798" y="1056151"/>
            <a:ext cx="1818650" cy="1206922"/>
          </a:xfrm>
          <a:custGeom>
            <a:avLst/>
            <a:gdLst/>
            <a:ahLst/>
            <a:cxnLst/>
            <a:rect l="l" t="t" r="r" b="b"/>
            <a:pathLst>
              <a:path w="1818650" h="1206922">
                <a:moveTo>
                  <a:pt x="0" y="0"/>
                </a:moveTo>
                <a:lnTo>
                  <a:pt x="1818650" y="0"/>
                </a:lnTo>
                <a:lnTo>
                  <a:pt x="1818650" y="1206922"/>
                </a:lnTo>
                <a:lnTo>
                  <a:pt x="0" y="12069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1994746" y="386013"/>
            <a:ext cx="7040606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OPTION 3: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intervention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 a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European QE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0573" y="2535179"/>
            <a:ext cx="3067978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86672" y="4979243"/>
            <a:ext cx="5539620" cy="1693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7"/>
              </a:lnSpc>
            </a:pPr>
            <a:r>
              <a:rPr lang="en-US" sz="3205" b="1" dirty="0">
                <a:solidFill>
                  <a:srgbClr val="35302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court of the  state in which the trader is established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6082" y="4696860"/>
            <a:ext cx="5539620" cy="223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7"/>
              </a:lnSpc>
            </a:pPr>
            <a:r>
              <a:rPr lang="en-US" sz="3205" b="1">
                <a:solidFill>
                  <a:srgbClr val="35302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European consumer protection organization, such as BEUC</a:t>
            </a:r>
          </a:p>
          <a:p>
            <a:pPr algn="ctr">
              <a:lnSpc>
                <a:spcPts val="4487"/>
              </a:lnSpc>
            </a:pPr>
            <a:endParaRPr lang="en-US" sz="3205" b="1">
              <a:solidFill>
                <a:srgbClr val="35302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175561" y="7426964"/>
            <a:ext cx="9541693" cy="166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7"/>
              </a:lnSpc>
            </a:pPr>
            <a:r>
              <a:rPr lang="en-US" sz="3205">
                <a:solidFill>
                  <a:srgbClr val="353024"/>
                </a:solidFill>
                <a:latin typeface="Canva Sans"/>
                <a:ea typeface="Canva Sans"/>
                <a:cs typeface="Canva Sans"/>
                <a:sym typeface="Canva Sans"/>
              </a:rPr>
              <a:t>This hypothesis implies the recognition of the European organization as a QE by a MS, prior to the registration of the claim</a:t>
            </a:r>
          </a:p>
        </p:txBody>
      </p:sp>
      <p:sp>
        <p:nvSpPr>
          <p:cNvPr id="13" name="AutoShape 13"/>
          <p:cNvSpPr/>
          <p:nvPr/>
        </p:nvSpPr>
        <p:spPr>
          <a:xfrm flipH="1">
            <a:off x="6946408" y="3687317"/>
            <a:ext cx="0" cy="3796797"/>
          </a:xfrm>
          <a:prstGeom prst="line">
            <a:avLst/>
          </a:prstGeom>
          <a:ln w="38100" cap="flat">
            <a:solidFill>
              <a:srgbClr val="000000">
                <a:alpha val="17647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4862" y="3274735"/>
            <a:ext cx="6662677" cy="5130261"/>
          </a:xfrm>
          <a:custGeom>
            <a:avLst/>
            <a:gdLst/>
            <a:ahLst/>
            <a:cxnLst/>
            <a:rect l="l" t="t" r="r" b="b"/>
            <a:pathLst>
              <a:path w="6662677" h="5130261">
                <a:moveTo>
                  <a:pt x="0" y="0"/>
                </a:moveTo>
                <a:lnTo>
                  <a:pt x="6662676" y="0"/>
                </a:lnTo>
                <a:lnTo>
                  <a:pt x="6662676" y="5130261"/>
                </a:lnTo>
                <a:lnTo>
                  <a:pt x="0" y="513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69234" y="4334571"/>
            <a:ext cx="6251370" cy="966121"/>
          </a:xfrm>
          <a:custGeom>
            <a:avLst/>
            <a:gdLst/>
            <a:ahLst/>
            <a:cxnLst/>
            <a:rect l="l" t="t" r="r" b="b"/>
            <a:pathLst>
              <a:path w="6251370" h="966121">
                <a:moveTo>
                  <a:pt x="0" y="0"/>
                </a:moveTo>
                <a:lnTo>
                  <a:pt x="6251371" y="0"/>
                </a:lnTo>
                <a:lnTo>
                  <a:pt x="6251371" y="966121"/>
                </a:lnTo>
                <a:lnTo>
                  <a:pt x="0" y="966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245103" y="2358189"/>
            <a:ext cx="2762194" cy="1833092"/>
          </a:xfrm>
          <a:custGeom>
            <a:avLst/>
            <a:gdLst/>
            <a:ahLst/>
            <a:cxnLst/>
            <a:rect l="l" t="t" r="r" b="b"/>
            <a:pathLst>
              <a:path w="2762194" h="1833092">
                <a:moveTo>
                  <a:pt x="0" y="0"/>
                </a:moveTo>
                <a:lnTo>
                  <a:pt x="2762194" y="0"/>
                </a:lnTo>
                <a:lnTo>
                  <a:pt x="2762194" y="1833092"/>
                </a:lnTo>
                <a:lnTo>
                  <a:pt x="0" y="18330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814887" y="4528390"/>
            <a:ext cx="3622625" cy="521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FFFD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QUALIFIED ENTITY</a:t>
            </a:r>
          </a:p>
        </p:txBody>
      </p:sp>
      <p:sp>
        <p:nvSpPr>
          <p:cNvPr id="6" name="AutoShape 6"/>
          <p:cNvSpPr/>
          <p:nvPr/>
        </p:nvSpPr>
        <p:spPr>
          <a:xfrm>
            <a:off x="0" y="1708185"/>
            <a:ext cx="18288000" cy="7260861"/>
          </a:xfrm>
          <a:prstGeom prst="rect">
            <a:avLst/>
          </a:prstGeom>
          <a:solidFill>
            <a:srgbClr val="BFD0D1">
              <a:alpha val="34902"/>
            </a:srgb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184128" y="513222"/>
            <a:ext cx="9719802" cy="150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3rd option implies that the European QE shall: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39498" y="2291514"/>
            <a:ext cx="10364431" cy="658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identify all Member States where consumers have been affected. This includes analyzing each Member State's legislation to determine whether the system is opt-in or opt-out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Collect the consent in the Opt-in System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 Operate the withdrawals in the Opt-out system</a:t>
            </a:r>
          </a:p>
          <a:p>
            <a:pPr marL="734059" lvl="1" indent="-367030" algn="ctr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The assistance of all national authorities in the affected countries will have to be sought to carry out the necessary publicity formalities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4116" y="4760199"/>
            <a:ext cx="16085184" cy="4930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Main achievements of the CPC Network: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4D4A4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755659" lvl="1" indent="-377829" algn="ctr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Hundreds of websites are regularly checked (“sweeps”) across the EU on whether they comply with EU consumer law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4D4A4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755659" lvl="1" indent="-377829" algn="ctr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practices of the major companies in Europe (gatekeepers) are brought in line with consumer protection legislation through official talks and negotiations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8895" y="560705"/>
            <a:ext cx="17170403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OPTION 4: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leave it in the hands of the CPC Network, which has </a:t>
            </a:r>
          </a:p>
          <a:p>
            <a:pPr algn="ctr">
              <a:lnSpc>
                <a:spcPts val="7279"/>
              </a:lnSpc>
            </a:pPr>
            <a:r>
              <a:rPr lang="en-US" sz="5199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‘sharper teeth for EU consumer protection’</a:t>
            </a:r>
          </a:p>
        </p:txBody>
      </p:sp>
      <p:sp>
        <p:nvSpPr>
          <p:cNvPr id="4" name="Freeform 4"/>
          <p:cNvSpPr/>
          <p:nvPr/>
        </p:nvSpPr>
        <p:spPr>
          <a:xfrm>
            <a:off x="3008112" y="0"/>
            <a:ext cx="12231969" cy="6049265"/>
          </a:xfrm>
          <a:custGeom>
            <a:avLst/>
            <a:gdLst/>
            <a:ahLst/>
            <a:cxnLst/>
            <a:rect l="l" t="t" r="r" b="b"/>
            <a:pathLst>
              <a:path w="12231969" h="6049265">
                <a:moveTo>
                  <a:pt x="0" y="0"/>
                </a:moveTo>
                <a:lnTo>
                  <a:pt x="12231969" y="0"/>
                </a:lnTo>
                <a:lnTo>
                  <a:pt x="12231969" y="6049265"/>
                </a:lnTo>
                <a:lnTo>
                  <a:pt x="0" y="6049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4395355"/>
            <a:ext cx="10287000" cy="1496291"/>
          </a:xfrm>
          <a:custGeom>
            <a:avLst/>
            <a:gdLst/>
            <a:ahLst/>
            <a:cxnLst/>
            <a:rect l="l" t="t" r="r" b="b"/>
            <a:pathLst>
              <a:path w="10287000" h="1496291">
                <a:moveTo>
                  <a:pt x="0" y="0"/>
                </a:moveTo>
                <a:lnTo>
                  <a:pt x="10287000" y="0"/>
                </a:lnTo>
                <a:lnTo>
                  <a:pt x="10287000" y="1496290"/>
                </a:lnTo>
                <a:lnTo>
                  <a:pt x="0" y="1496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08509" y="1028700"/>
            <a:ext cx="6073827" cy="938682"/>
          </a:xfrm>
          <a:custGeom>
            <a:avLst/>
            <a:gdLst/>
            <a:ahLst/>
            <a:cxnLst/>
            <a:rect l="l" t="t" r="r" b="b"/>
            <a:pathLst>
              <a:path w="6073827" h="938682">
                <a:moveTo>
                  <a:pt x="0" y="0"/>
                </a:moveTo>
                <a:lnTo>
                  <a:pt x="6073827" y="0"/>
                </a:lnTo>
                <a:lnTo>
                  <a:pt x="6073827" y="938682"/>
                </a:lnTo>
                <a:lnTo>
                  <a:pt x="0" y="9386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806545" y="1028700"/>
            <a:ext cx="6073827" cy="938682"/>
          </a:xfrm>
          <a:custGeom>
            <a:avLst/>
            <a:gdLst/>
            <a:ahLst/>
            <a:cxnLst/>
            <a:rect l="l" t="t" r="r" b="b"/>
            <a:pathLst>
              <a:path w="6073827" h="938682">
                <a:moveTo>
                  <a:pt x="0" y="0"/>
                </a:moveTo>
                <a:lnTo>
                  <a:pt x="6073827" y="0"/>
                </a:lnTo>
                <a:lnTo>
                  <a:pt x="6073827" y="938682"/>
                </a:lnTo>
                <a:lnTo>
                  <a:pt x="0" y="9386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08509" y="3511822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1"/>
                </a:lnTo>
                <a:lnTo>
                  <a:pt x="0" y="9050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860427" y="3704433"/>
            <a:ext cx="6369173" cy="712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Faster Enforcement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08251" y="1065924"/>
            <a:ext cx="427434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CPC NETWORK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27693" y="1065924"/>
            <a:ext cx="4631531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cross-border RA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5061" y="4875323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1"/>
                </a:lnTo>
                <a:lnTo>
                  <a:pt x="0" y="9050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1527693" y="4927125"/>
            <a:ext cx="431363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mainly reactive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240" y="4875323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1"/>
                </a:lnTo>
                <a:lnTo>
                  <a:pt x="0" y="9050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550970" y="4899239"/>
            <a:ext cx="8113812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both preventive and reactive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285061" y="3511822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1"/>
                </a:lnTo>
                <a:lnTo>
                  <a:pt x="0" y="9050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1028970" y="3704433"/>
            <a:ext cx="5850521" cy="712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lenghty</a:t>
            </a:r>
            <a:r>
              <a:rPr lang="en-US" sz="4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procedure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28700" y="6242264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0"/>
                </a:lnTo>
                <a:lnTo>
                  <a:pt x="0" y="9050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927803" y="6151879"/>
            <a:ext cx="86104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cannot lead to individual compensation </a:t>
            </a:r>
          </a:p>
        </p:txBody>
      </p:sp>
      <p:sp>
        <p:nvSpPr>
          <p:cNvPr id="17" name="Freeform 17"/>
          <p:cNvSpPr/>
          <p:nvPr/>
        </p:nvSpPr>
        <p:spPr>
          <a:xfrm>
            <a:off x="10285061" y="6528014"/>
            <a:ext cx="955460" cy="905081"/>
          </a:xfrm>
          <a:custGeom>
            <a:avLst/>
            <a:gdLst/>
            <a:ahLst/>
            <a:cxnLst/>
            <a:rect l="l" t="t" r="r" b="b"/>
            <a:pathLst>
              <a:path w="955460" h="905081">
                <a:moveTo>
                  <a:pt x="0" y="0"/>
                </a:moveTo>
                <a:lnTo>
                  <a:pt x="955460" y="0"/>
                </a:lnTo>
                <a:lnTo>
                  <a:pt x="955460" y="905080"/>
                </a:lnTo>
                <a:lnTo>
                  <a:pt x="0" y="9050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9538240" y="6151879"/>
            <a:ext cx="86104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 lead to individual compensation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455" y="674751"/>
            <a:ext cx="14331498" cy="2214868"/>
          </a:xfrm>
          <a:custGeom>
            <a:avLst/>
            <a:gdLst/>
            <a:ahLst/>
            <a:cxnLst/>
            <a:rect l="l" t="t" r="r" b="b"/>
            <a:pathLst>
              <a:path w="14331498" h="2214868">
                <a:moveTo>
                  <a:pt x="0" y="0"/>
                </a:moveTo>
                <a:lnTo>
                  <a:pt x="14331498" y="0"/>
                </a:lnTo>
                <a:lnTo>
                  <a:pt x="14331498" y="2214868"/>
                </a:lnTo>
                <a:lnTo>
                  <a:pt x="0" y="2214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326662" y="950265"/>
            <a:ext cx="12838350" cy="1578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2"/>
              </a:lnSpc>
            </a:pPr>
            <a:r>
              <a:rPr lang="en-US" sz="4522" b="1">
                <a:solidFill>
                  <a:srgbClr val="4D4A4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illegal digital practices that could give rise to the right to redress: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5720" y="3857923"/>
            <a:ext cx="13940232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dark patterns?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abbusive T&amp;C ?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hidden costs or products added to the cart - small amounts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misleading ads?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profiling without a legal basis?</a:t>
            </a:r>
          </a:p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D4A46"/>
                </a:solidFill>
                <a:latin typeface="Canva Sans"/>
                <a:ea typeface="Canva Sans"/>
                <a:cs typeface="Canva Sans"/>
                <a:sym typeface="Canva Sans"/>
              </a:rPr>
              <a:t>data misuse and privacy violations?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8984" y="4486275"/>
            <a:ext cx="14890032" cy="18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00"/>
              </a:lnSpc>
            </a:pPr>
            <a:r>
              <a:rPr lang="en-US" sz="15000" dirty="0">
                <a:solidFill>
                  <a:srgbClr val="000000"/>
                </a:solidFill>
                <a:latin typeface="Bimbo"/>
                <a:ea typeface="Bimbo"/>
                <a:cs typeface="Bimbo"/>
                <a:sym typeface="Bimbo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501</Words>
  <Application>Microsoft Macintosh PowerPoint</Application>
  <PresentationFormat>Custom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Canva Sans</vt:lpstr>
      <vt:lpstr>Bimbo</vt:lpstr>
      <vt:lpstr>Canva Sans Bold Italics</vt:lpstr>
      <vt:lpstr>Arial</vt:lpstr>
      <vt:lpstr>Clear Sans Bold</vt:lpstr>
      <vt:lpstr>Clear Sans Thin</vt:lpstr>
      <vt:lpstr>Canva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Untrodden Path of Representative Actions for the Regularization of e-Commerce</dc:title>
  <cp:lastModifiedBy>Diana Fofiu</cp:lastModifiedBy>
  <cp:revision>2</cp:revision>
  <dcterms:created xsi:type="dcterms:W3CDTF">2006-08-16T00:00:00Z</dcterms:created>
  <dcterms:modified xsi:type="dcterms:W3CDTF">2024-09-07T22:08:32Z</dcterms:modified>
  <dc:identifier>DAGPas1JcYM</dc:identifier>
</cp:coreProperties>
</file>