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62" r:id="rId3"/>
    <p:sldId id="261" r:id="rId4"/>
    <p:sldId id="263" r:id="rId5"/>
    <p:sldId id="264" r:id="rId6"/>
  </p:sldIdLst>
  <p:sldSz cx="12192000" cy="6858000"/>
  <p:notesSz cx="6889750" cy="1002188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0588" autoAdjust="0"/>
  </p:normalViewPr>
  <p:slideViewPr>
    <p:cSldViewPr snapToGrid="0">
      <p:cViewPr varScale="1">
        <p:scale>
          <a:sx n="75" d="100"/>
          <a:sy n="75" d="100"/>
        </p:scale>
        <p:origin x="97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491208-3AAF-4C47-971D-3CAF7166EC76}" type="datetimeFigureOut">
              <a:rPr lang="es-ES" smtClean="0"/>
              <a:t>16/09/2024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3450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8975" y="4822825"/>
            <a:ext cx="5511800" cy="394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520238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02075" y="9520238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AC6DA2-31ED-4535-8AC0-BA4AAC22FB8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1823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FCAFEC-A562-19F3-D363-3930B23F02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AD4D586-D1B7-69CD-9743-886A6117D1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1BDEE0B-1398-2F32-97D7-43BCB75A6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F88F0-1582-4545-BC24-AC155AFA6AE4}" type="datetimeFigureOut">
              <a:rPr lang="es-ES" smtClean="0"/>
              <a:t>16/09/2024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BAE45DE-FEDE-E80D-7C0A-274AF9CF2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CE98074-4242-C983-52D8-32AA6DA0A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E58DF-5C0C-4CEB-989B-76876B5687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3898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A58761-F6A3-88B9-2F90-3AA0B3B8C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642D967-B248-9070-F3E7-E45C5AEA87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B6ED58A-6330-8B49-EAD1-2FD99FCD7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F88F0-1582-4545-BC24-AC155AFA6AE4}" type="datetimeFigureOut">
              <a:rPr lang="es-ES" smtClean="0"/>
              <a:t>16/09/2024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EB927B-62A1-1452-4611-227C1EC6A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8066AC-1A03-EBB4-93DF-1F27980DA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E58DF-5C0C-4CEB-989B-76876B5687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3372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35FC69-F2DE-9B33-6AB7-E47864B4A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F9309D-5042-2CA9-EAAC-0865198291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EFE09C7-FEF6-79F0-F24E-E8DC0C2F8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F88F0-1582-4545-BC24-AC155AFA6AE4}" type="datetimeFigureOut">
              <a:rPr lang="es-ES" smtClean="0"/>
              <a:t>16/09/2024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E08B0D-A5DE-962A-6300-90175890A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F919C3D-69B2-DF06-6E86-B65940EFD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E58DF-5C0C-4CEB-989B-76876B5687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314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CF31F2-2D4C-5FB5-C8DC-5DF1518CC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B46204-D322-92AA-AD7E-E62939662D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33A0C4E-9482-CACD-75AC-351CBA866F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47A4E53-C5E9-CBCB-DF8C-F5E78B9F8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F88F0-1582-4545-BC24-AC155AFA6AE4}" type="datetimeFigureOut">
              <a:rPr lang="es-ES" smtClean="0"/>
              <a:t>16/09/2024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71AAF35-C641-A74A-A1C4-2E556101D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FB71302-04B3-6D92-002B-9C1B2EE33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E58DF-5C0C-4CEB-989B-76876B5687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7802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B078B8-0B17-CB01-4A30-C6CCBD0F3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310769D-2596-C153-09E8-D4636555CF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5322FFB-5862-7D0C-0C79-894F89478A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E9D0309-BD1E-02F7-4F72-A30F78AC26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A2ED796-93D5-95BD-E9FC-0C2CA13940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994C6FF-BA39-6268-1B9D-32DBEB6B7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F88F0-1582-4545-BC24-AC155AFA6AE4}" type="datetimeFigureOut">
              <a:rPr lang="es-ES" smtClean="0"/>
              <a:t>16/09/2024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6C1A087-92C3-A587-EEF4-B56A94872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D9AFC0C-655A-9726-9DEF-19B8B2184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E58DF-5C0C-4CEB-989B-76876B5687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3871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C2767C-1106-4929-C34D-8B6005D34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A1C66B9-91CE-5E07-25D5-FB1231FC7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F88F0-1582-4545-BC24-AC155AFA6AE4}" type="datetimeFigureOut">
              <a:rPr lang="es-ES" smtClean="0"/>
              <a:t>16/09/2024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5417DF8-B356-7A68-A68C-F53F18585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15B319D-81BD-B2B1-8CD0-9696533DC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E58DF-5C0C-4CEB-989B-76876B5687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9519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8162794-B568-2585-6916-DC770446B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F88F0-1582-4545-BC24-AC155AFA6AE4}" type="datetimeFigureOut">
              <a:rPr lang="es-ES" smtClean="0"/>
              <a:t>16/09/2024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1A0FAC1-BCCE-6551-936E-8295BEB4C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54F8530-8A6E-6346-F9C6-65CA1F29B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E58DF-5C0C-4CEB-989B-76876B5687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9602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8EDF21-1982-8116-2ECB-B0099B0E7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A5D70EC-7148-E48B-4A7C-0DD06A85E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DDB9009-BEA4-D072-6199-2BCDC98A4C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800CEEB-88BB-5388-C29A-5E017F36A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F88F0-1582-4545-BC24-AC155AFA6AE4}" type="datetimeFigureOut">
              <a:rPr lang="es-ES" smtClean="0"/>
              <a:t>16/09/2024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3FD8D86-D93C-CB14-495A-52F38FD6B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2B32A66-0C37-8EE3-977D-E173F429C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E58DF-5C0C-4CEB-989B-76876B5687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1203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E0D851-381C-A853-8C08-ABB192D78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666BAFE-29A0-6EF1-B226-AB904610FA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007F6B2-FC77-FD1F-307E-042090F273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A3C687B-89C4-38B0-BCAD-7133C929C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F88F0-1582-4545-BC24-AC155AFA6AE4}" type="datetimeFigureOut">
              <a:rPr lang="es-ES" smtClean="0"/>
              <a:t>16/09/2024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057EE6-1B12-64E1-0697-3354A9B14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CF2D027-9E3C-8120-B50B-8F2F81083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E58DF-5C0C-4CEB-989B-76876B5687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929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76EE35-F560-9E28-E2D7-D039B1840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D79960-68E3-F95C-8699-D811DD22CA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F2EEFED-3947-3239-8648-F08AE8BB3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F88F0-1582-4545-BC24-AC155AFA6AE4}" type="datetimeFigureOut">
              <a:rPr lang="es-ES" smtClean="0"/>
              <a:t>16/09/2024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26D6EB-60F7-FC13-CE47-612ADB6DF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6A517BE-3D45-7F6B-B18E-B8A3EBDB2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E58DF-5C0C-4CEB-989B-76876B5687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1409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7BE7B9C-579E-5298-1511-970D332E26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384BC51-060E-1DCD-4960-F5D15A68DD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9E7B9B-356F-70CE-AD8A-DD8878C62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F88F0-1582-4545-BC24-AC155AFA6AE4}" type="datetimeFigureOut">
              <a:rPr lang="es-ES" smtClean="0"/>
              <a:t>16/09/2024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FAE56A-D05B-0849-DC42-C9F57CC7D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C84F9B7-9E9D-E808-2135-DD9E885D6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E58DF-5C0C-4CEB-989B-76876B5687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9780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429A665-4283-21A6-B8BC-98C122A48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5CB1DC9-811E-9B9A-402D-123E0BBC80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F1F1A1-966B-6956-2A0B-7C2B43B945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AF88F0-1582-4545-BC24-AC155AFA6AE4}" type="datetimeFigureOut">
              <a:rPr lang="es-ES" smtClean="0"/>
              <a:t>16/09/2024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95F8DA8-361D-7515-5926-8CDF2C055C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1FA45A1-C17A-3C1E-F525-827EAC1EB9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2E58DF-5C0C-4CEB-989B-76876B5687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0864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5C7CD3-BAEB-CDCE-C799-BDBCBAD5CA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797" y="0"/>
            <a:ext cx="11051457" cy="1927124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+mn-lt"/>
              </a:rPr>
              <a:t>PROPOSED AMENDMENTS TO DIRECTIVE 93/13/EEC ON UNFAIR TERMS IN CONSUMER CONTRACTS AND TO REGULATION 1896/2006 CREATING A EUROPEAN ORDER FOR PAYMENT PROCEDURE</a:t>
            </a:r>
            <a:endParaRPr lang="es-ES" sz="3200" b="1" dirty="0">
              <a:latin typeface="+mn-lt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664477-AAC9-1889-2238-AA783B41B1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31457" y="2045110"/>
            <a:ext cx="5354345" cy="589935"/>
          </a:xfrm>
        </p:spPr>
        <p:txBody>
          <a:bodyPr>
            <a:normAutofit/>
          </a:bodyPr>
          <a:lstStyle/>
          <a:p>
            <a:r>
              <a:rPr lang="es-ES" sz="3200" b="1" dirty="0">
                <a:latin typeface="+mj-lt"/>
              </a:rPr>
              <a:t>DR. FRANCISCO VERDÚN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1FEFCD2-A82C-29C0-81BD-2337124CF7A3}"/>
              </a:ext>
            </a:extLst>
          </p:cNvPr>
          <p:cNvSpPr txBox="1"/>
          <p:nvPr/>
        </p:nvSpPr>
        <p:spPr>
          <a:xfrm>
            <a:off x="203200" y="2753031"/>
            <a:ext cx="1148705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/>
              <a:t>Proposed amendments to Directive 93/13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Reduction of exclusions in the Article 1.2 of Directive 93/13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Application of Directive 93/13 to individually negotiated terms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Extension of unfairness assessment by removing the Article 4.2 of Directive 93/13</a:t>
            </a:r>
          </a:p>
          <a:p>
            <a:endParaRPr lang="en-US" sz="2400" dirty="0"/>
          </a:p>
          <a:p>
            <a:pPr algn="ctr"/>
            <a:r>
              <a:rPr lang="en-US" sz="2400" b="1" u="sng" dirty="0"/>
              <a:t>Proposed amendments to Regulation 1896/2006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Mandatory </a:t>
            </a:r>
            <a:r>
              <a:rPr lang="en-US" sz="2400" i="1" dirty="0"/>
              <a:t>ex officio </a:t>
            </a:r>
            <a:r>
              <a:rPr lang="en-US" sz="2400" dirty="0"/>
              <a:t>judicial review of unfair terms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Obligation of the seller or supplier to submit the supporting documentation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20821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92F0736-BF91-9F6C-8FE4-E5F3A9A89366}"/>
              </a:ext>
            </a:extLst>
          </p:cNvPr>
          <p:cNvSpPr txBox="1"/>
          <p:nvPr/>
        </p:nvSpPr>
        <p:spPr>
          <a:xfrm>
            <a:off x="447040" y="203200"/>
            <a:ext cx="10952480" cy="682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ARTICLE 1.2 OF DIRECTIVE 93/13</a:t>
            </a:r>
            <a:r>
              <a:rPr lang="en-GB" sz="2400" b="1" kern="100" dirty="0"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r>
              <a:rPr lang="en-GB" sz="2400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CURRENT SITUATION</a:t>
            </a:r>
            <a:endParaRPr lang="es-ES" sz="24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CJEU interpretation of the Article 1.2 in connection with the thirteenth Recital (Directive 93/13)</a:t>
            </a:r>
            <a:br>
              <a:rPr lang="en-GB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Excludes both mandatory and default rules</a:t>
            </a:r>
            <a:endParaRPr lang="es-ES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kern="1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Relevant</a:t>
            </a:r>
            <a:r>
              <a:rPr lang="es-ES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cases, </a:t>
            </a:r>
            <a:r>
              <a:rPr lang="es-ES" kern="1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among</a:t>
            </a:r>
            <a:r>
              <a:rPr lang="es-ES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kern="1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others</a:t>
            </a:r>
            <a:r>
              <a:rPr lang="es-ES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Prima </a:t>
            </a:r>
            <a:r>
              <a:rPr lang="en-GB" i="1" kern="1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banka</a:t>
            </a:r>
            <a:r>
              <a:rPr lang="en-GB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i="1" kern="1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Slovensko</a:t>
            </a:r>
            <a:r>
              <a:rPr lang="en-GB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GB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Case C-192/20, Judgment of 10 June 2021, EU:C:2021:480</a:t>
            </a:r>
            <a:endParaRPr lang="es-ES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Raiffeisen Bank, </a:t>
            </a:r>
            <a:r>
              <a:rPr lang="en-GB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Case C-176/23, Judgment of 30 May 2024, EU:C:2024:443</a:t>
            </a:r>
            <a:endParaRPr lang="es-ES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b="1" kern="1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Criticism</a:t>
            </a:r>
            <a:r>
              <a:rPr lang="es-ES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endParaRPr lang="es-ES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Incoherence: Default rules should not be considered as being covered within mandatory norms.</a:t>
            </a:r>
            <a:endParaRPr lang="es-ES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Recitals should not extend the effects of an article.</a:t>
            </a:r>
            <a:endParaRPr lang="es-ES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Exclusion of terms reflecting default rules leads to unfair results.</a:t>
            </a:r>
            <a:endParaRPr lang="es-ES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kern="1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Relevant</a:t>
            </a:r>
            <a:r>
              <a:rPr lang="es-ES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cases: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Banca </a:t>
            </a:r>
            <a:r>
              <a:rPr lang="en-GB" i="1" kern="1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Transilvania</a:t>
            </a:r>
            <a:r>
              <a:rPr lang="en-GB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GB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Case C-81/19, Judgment of 9 July 2020, EU:C: 2020:532</a:t>
            </a:r>
            <a:endParaRPr lang="es-ES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NSV and NM, </a:t>
            </a:r>
            <a:r>
              <a:rPr lang="en-GB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Case C-87/21, Order of 14 October 2021, EU:C:2021:860</a:t>
            </a:r>
            <a:endParaRPr lang="es-ES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When drafting default rules, legislatures do not always balance the rights and obligations of the parties in contracts.</a:t>
            </a:r>
            <a:endParaRPr lang="es-ES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b="1" u="sng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Proposed Amendment to UCTD: Removing clauses reflecting default provisions from Article 1.2.</a:t>
            </a:r>
            <a:endParaRPr lang="es-ES" sz="2000" u="sng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b="1" u="sng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Effect: Narrowing the exclusion in Article 1.2 to clauses reflecting mandatory provisions only.</a:t>
            </a:r>
            <a:endParaRPr lang="es-ES" sz="2000" u="sng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s-E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925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43EB63C-2075-EED3-D47D-578004DEA09C}"/>
              </a:ext>
            </a:extLst>
          </p:cNvPr>
          <p:cNvSpPr txBox="1"/>
          <p:nvPr/>
        </p:nvSpPr>
        <p:spPr>
          <a:xfrm>
            <a:off x="447040" y="182880"/>
            <a:ext cx="11602720" cy="62072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kumimoji="0" lang="en-GB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ARTICLE 3.1 OF DIRECTIVE 93/13: </a:t>
            </a: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CURRENT SITUATION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5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Directive 93/13 excludes individually negotiated terms from its material scope</a:t>
            </a:r>
            <a:endParaRPr lang="es-ES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5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Twelfth Recital:</a:t>
            </a:r>
            <a:r>
              <a:rPr lang="en-GB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“[...] only contractual terms which have not been individually negotiated are covered by this Directive”.</a:t>
            </a:r>
            <a:endParaRPr lang="es-ES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5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Article 3.1</a:t>
            </a:r>
            <a:r>
              <a:rPr lang="en-GB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reflects this exclusion in the definition of unfair terms.</a:t>
            </a:r>
            <a:endParaRPr lang="es-ES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sng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Proposed Amendment  to UCTD: Including  individually negotiated terms within the Directive’s scope.</a:t>
            </a:r>
            <a:endParaRPr kumimoji="0" lang="es-ES" sz="1800" b="0" i="0" u="sng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5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Arguments</a:t>
            </a:r>
            <a:r>
              <a:rPr lang="es-ES" sz="15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5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s-ES" sz="15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5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proposal</a:t>
            </a:r>
            <a:r>
              <a:rPr lang="es-ES" sz="15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s-ES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</a:pPr>
            <a:r>
              <a:rPr lang="en-GB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Individually negotiated terms that create significant imbalance to the consumer contrary to the requirement of good faith should be deemed unfair.</a:t>
            </a:r>
            <a:endParaRPr lang="es-ES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</a:pPr>
            <a:r>
              <a:rPr lang="en-GB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National law of the Czech Republic, France, Luxembourg, Malta, Austria, Finland and Sweden covers the unfairness of individually negotiated contract terms without problems.</a:t>
            </a:r>
            <a:endParaRPr lang="es-ES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</a:pPr>
            <a:r>
              <a:rPr lang="en-GB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Article 8a of Directive 93/13, added by Directive 2011/83/EU, “invited” Member States to include individually negotiated terms to raise consumer protection.</a:t>
            </a:r>
            <a:endParaRPr lang="es-ES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Conceptual issue: “Extending the unfairness assessment” or “including individually negotiated terms within the material scope of Directive 93/13”?</a:t>
            </a:r>
            <a:endParaRPr lang="es-ES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GB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Lack of precision in Article 8a of Directive 93/13: “[…] extend the unfairness assessment to  individually negotiated contractual terms […]”. </a:t>
            </a:r>
            <a:endParaRPr lang="es-ES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GB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Lack of precision of CJEU : </a:t>
            </a:r>
            <a:endParaRPr lang="es-ES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500" i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Trapeza</a:t>
            </a:r>
            <a:r>
              <a:rPr lang="en-GB" sz="1500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500" i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Peiraios</a:t>
            </a:r>
            <a:r>
              <a:rPr lang="en-GB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C-243/20, Judgment of 21 December 2021, EU:C:2021:1045</a:t>
            </a:r>
            <a:endParaRPr lang="es-ES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500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Banca </a:t>
            </a:r>
            <a:r>
              <a:rPr lang="en-GB" sz="1500" i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Transilvania</a:t>
            </a:r>
            <a:r>
              <a:rPr lang="en-GB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Case  C-81/19,  Judgment of 9 July 2020, EU:C: 2020:532</a:t>
            </a:r>
            <a:endParaRPr lang="es-ES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</a:pPr>
            <a:r>
              <a:rPr lang="en-GB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CJEU states that the lack of individual negotiation is “a condition for reviewing whether the term in unfair”. </a:t>
            </a:r>
            <a:endParaRPr lang="es-ES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en-GB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precise wording,</a:t>
            </a:r>
            <a:r>
              <a:rPr lang="en-GB" sz="15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lack of individual negotiation is a condition for the term to be incorporated within the Directive's scope.</a:t>
            </a:r>
            <a:endParaRPr lang="es-ES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1525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BC52D38-0A3D-BC60-AD16-BC3C0557F2B8}"/>
              </a:ext>
            </a:extLst>
          </p:cNvPr>
          <p:cNvSpPr txBox="1"/>
          <p:nvPr/>
        </p:nvSpPr>
        <p:spPr>
          <a:xfrm>
            <a:off x="812800" y="98088"/>
            <a:ext cx="10398760" cy="7056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ARTICLE 4.2 OF DIRECTIVE 93/13: 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CURRENT SITUATION</a:t>
            </a:r>
            <a:endParaRPr lang="es-ES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5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Exclusion from the unfairness test:</a:t>
            </a:r>
            <a:endParaRPr lang="es-ES" sz="15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143000" lvl="2" indent="-2286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en-GB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Terms relating to the main subject matter of the contract.</a:t>
            </a:r>
            <a:endParaRPr lang="es-ES" sz="15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143000" lvl="2" indent="-2286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en-GB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Terms concerning the adequacy of the price in relation to the services or goods exchanged.</a:t>
            </a:r>
            <a:endParaRPr lang="es-ES" sz="15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en-GB" sz="1500" b="1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they are in plain and intelligible language</a:t>
            </a: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Proposed Amendment to UCTD: Extending the unfairness assessment by eliminating the exclusion set out in Article 4.2 of  Directive 93/13.</a:t>
            </a:r>
            <a:endParaRPr kumimoji="0" lang="es-ES" sz="1800" b="0" i="0" u="sng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S" sz="15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Arguments</a:t>
            </a:r>
            <a:r>
              <a:rPr lang="es-ES" sz="15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5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s-ES" sz="15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5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proposal</a:t>
            </a:r>
            <a:r>
              <a:rPr lang="es-ES" sz="15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s-ES" sz="15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Exemption in Article 4.2 was based on protection of free competition, but its relevance is questionable after three decades.</a:t>
            </a:r>
            <a:endParaRPr lang="es-ES" sz="15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ES" sz="15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Member</a:t>
            </a:r>
            <a:r>
              <a:rPr lang="es-ES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5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States</a:t>
            </a:r>
            <a:r>
              <a:rPr lang="es-ES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’ </a:t>
            </a:r>
            <a:r>
              <a:rPr lang="es-ES" sz="15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legislation</a:t>
            </a:r>
            <a:r>
              <a:rPr lang="es-ES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s-ES" sz="15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143000" lvl="2" indent="-2286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en-GB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Extended assessment: Portugal, Slovenia, Sweden.</a:t>
            </a:r>
            <a:endParaRPr lang="es-ES" sz="15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143000" lvl="2" indent="-2286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es-ES" sz="15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Partial</a:t>
            </a:r>
            <a:r>
              <a:rPr lang="es-ES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500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s-ES" sz="15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xtension</a:t>
            </a:r>
            <a:r>
              <a:rPr lang="es-ES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s-ES" sz="15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Luxembourg</a:t>
            </a:r>
            <a:r>
              <a:rPr lang="es-ES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s-ES" sz="15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main</a:t>
            </a:r>
            <a:r>
              <a:rPr lang="es-ES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5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subject</a:t>
            </a:r>
            <a:r>
              <a:rPr lang="es-ES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5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matter</a:t>
            </a:r>
            <a:r>
              <a:rPr lang="es-ES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Malta, </a:t>
            </a:r>
            <a:r>
              <a:rPr lang="es-ES" sz="15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Finland</a:t>
            </a:r>
            <a:r>
              <a:rPr lang="es-ES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s-ES" sz="15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price</a:t>
            </a:r>
            <a:r>
              <a:rPr lang="es-ES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s-ES" sz="15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services-goods</a:t>
            </a:r>
            <a:r>
              <a:rPr lang="es-ES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s-ES" sz="15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Judicial challenges:</a:t>
            </a:r>
            <a:endParaRPr lang="es-ES" sz="15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143000" lvl="2" indent="-2286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en-GB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Difficulty in determining if the disputed term belongs to these two groups of terms.</a:t>
            </a:r>
            <a:endParaRPr lang="es-ES" sz="15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143000" lvl="2" indent="-2286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en-GB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Difficulty assessing if the term is transparent.</a:t>
            </a:r>
            <a:endParaRPr lang="es-ES" sz="15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371600" algn="just">
              <a:lnSpc>
                <a:spcPct val="107000"/>
              </a:lnSpc>
              <a:spcAft>
                <a:spcPts val="800"/>
              </a:spcAft>
            </a:pPr>
            <a:r>
              <a:rPr lang="en-GB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Relevant cases, among others:</a:t>
            </a:r>
            <a:endParaRPr lang="es-ES" sz="15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500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Caja de Ahorros y Monte de Piedad de Madrid</a:t>
            </a:r>
            <a:r>
              <a:rPr lang="es-ES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500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(Caja Madrid)</a:t>
            </a:r>
            <a:r>
              <a:rPr lang="es-ES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C-484/08, </a:t>
            </a:r>
            <a:r>
              <a:rPr lang="es-ES" sz="15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Judgment</a:t>
            </a:r>
            <a:r>
              <a:rPr lang="es-ES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5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s-ES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 June 2010, EU:C:2010:309</a:t>
            </a:r>
            <a:endParaRPr lang="es-ES" sz="15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500" i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Ocidental</a:t>
            </a:r>
            <a:r>
              <a:rPr lang="es-ES" sz="1500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s-ES" sz="1500" i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Companhia</a:t>
            </a:r>
            <a:r>
              <a:rPr lang="es-ES" sz="1500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Portuguesa de Seguros de Vida SA, </a:t>
            </a:r>
            <a:r>
              <a:rPr lang="es-ES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C-263/22, </a:t>
            </a:r>
            <a:r>
              <a:rPr lang="es-ES" sz="15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Judgment</a:t>
            </a:r>
            <a:r>
              <a:rPr lang="es-ES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5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s-ES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 April 2023, EU:C:2023:311</a:t>
            </a:r>
            <a:endParaRPr lang="es-ES" sz="15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15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Potential additional challenges based on Member State transposition.</a:t>
            </a:r>
            <a:endParaRPr lang="es-ES" sz="15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77873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B50A87E-0A20-4D26-5638-2060FF8DD0BE}"/>
              </a:ext>
            </a:extLst>
          </p:cNvPr>
          <p:cNvSpPr txBox="1"/>
          <p:nvPr/>
        </p:nvSpPr>
        <p:spPr>
          <a:xfrm>
            <a:off x="243840" y="172720"/>
            <a:ext cx="11572240" cy="6546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2400" b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REGULATION 1896/2006 ON THE EUROPEAN ORDER FOR PAYMENT PROCEDURE: CURRENT SITUATION</a:t>
            </a:r>
            <a:endParaRPr lang="es-ES" sz="24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According to the </a:t>
            </a:r>
            <a:r>
              <a:rPr lang="en-GB" i="1" kern="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Bondora</a:t>
            </a:r>
            <a:r>
              <a:rPr lang="en-GB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judgment, Regulation 1896/2006 and Directive 93/13 allow courts to request additional information from creditors to carry out an </a:t>
            </a:r>
            <a:r>
              <a:rPr lang="en-GB" i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ex officio</a:t>
            </a:r>
            <a:r>
              <a:rPr lang="en-GB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review of the possible unfairness of the agreement's terms.</a:t>
            </a:r>
            <a:endParaRPr lang="es-ES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i="1" kern="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Bondora</a:t>
            </a:r>
            <a:r>
              <a:rPr lang="en-GB" i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GB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C-453/18 and C-494/18, Judgment of 19 December 2019, EU:C:2019:1118</a:t>
            </a:r>
            <a:endParaRPr lang="es-ES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Lack of an explicit obligation in Regulation 1896/2006 for judges to assess unfairness. </a:t>
            </a:r>
          </a:p>
          <a:p>
            <a:pPr lvl="1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GB" i="1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GB" i="1" kern="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Bondora</a:t>
            </a:r>
            <a:r>
              <a:rPr lang="en-GB" i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is not enough.</a:t>
            </a:r>
            <a:r>
              <a:rPr lang="en-GB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-ES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b="1" u="sng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Proposed Amendments to Regulation 1896/2006 to be applied in claims made by sellers or suppliers against consumers: </a:t>
            </a:r>
            <a:endParaRPr lang="es-ES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GB" b="1" u="sng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Introducing mandatory </a:t>
            </a:r>
            <a:r>
              <a:rPr lang="en-GB" b="1" i="1" u="sng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ex officio</a:t>
            </a:r>
            <a:r>
              <a:rPr lang="en-GB" b="1" u="sng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judicial review of the unfairness of terms.</a:t>
            </a:r>
            <a:endParaRPr lang="es-ES" b="1" u="sng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GB" b="1" u="sng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Requiring sellers or suppliers to submit supporting documents when filing a claim before the court.</a:t>
            </a:r>
            <a:endParaRPr lang="es-ES" b="1" u="sng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Arguments for proposals:</a:t>
            </a:r>
            <a:endParaRPr lang="es-ES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AG </a:t>
            </a:r>
            <a:r>
              <a:rPr lang="en-GB" kern="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Szpunar’s</a:t>
            </a:r>
            <a:r>
              <a:rPr lang="en-GB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Opinion in the </a:t>
            </a:r>
            <a:r>
              <a:rPr lang="en-GB" i="1" kern="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Finanmadrid</a:t>
            </a:r>
            <a:r>
              <a:rPr lang="en-GB" i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EFC</a:t>
            </a:r>
            <a:r>
              <a:rPr lang="en-GB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case, C-49/14, delivered on 11 November 2015, EU:C:2015:746.</a:t>
            </a:r>
            <a:endParaRPr lang="es-ES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Recommended to amend Regulation 1896/2006 in order to explicitly introduce </a:t>
            </a:r>
            <a:r>
              <a:rPr lang="en-GB" i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ex officio </a:t>
            </a:r>
            <a:r>
              <a:rPr lang="en-GB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control of unfair terms during the approval stage.</a:t>
            </a:r>
            <a:endParaRPr lang="es-ES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S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Key Point:</a:t>
            </a:r>
            <a:endParaRPr lang="es-ES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Full submission of supporting documents is essential for judges to accurately assess the unfairness of contractual terms.</a:t>
            </a:r>
            <a:endParaRPr lang="es-ES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071627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2135</TotalTime>
  <Words>973</Words>
  <Application>Microsoft Office PowerPoint</Application>
  <PresentationFormat>Panorámica</PresentationFormat>
  <Paragraphs>75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4" baseType="lpstr">
      <vt:lpstr>Aptos</vt:lpstr>
      <vt:lpstr>Arial</vt:lpstr>
      <vt:lpstr>Calibri</vt:lpstr>
      <vt:lpstr>Calibri Light</vt:lpstr>
      <vt:lpstr>Courier New</vt:lpstr>
      <vt:lpstr>Symbol</vt:lpstr>
      <vt:lpstr>Times New Roman</vt:lpstr>
      <vt:lpstr>Wingdings</vt:lpstr>
      <vt:lpstr>Tema de Office</vt:lpstr>
      <vt:lpstr>PROPOSED AMENDMENTS TO DIRECTIVE 93/13/EEC ON UNFAIR TERMS IN CONSUMER CONTRACTS AND TO REGULATION 1896/2006 CREATING A EUROPEAN ORDER FOR PAYMENT PROCEDURE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Francisco Verdún Pérez</dc:creator>
  <cp:lastModifiedBy>Francisco Verdún Pérez</cp:lastModifiedBy>
  <cp:revision>22</cp:revision>
  <cp:lastPrinted>2024-09-16T03:42:54Z</cp:lastPrinted>
  <dcterms:created xsi:type="dcterms:W3CDTF">2024-09-13T11:55:15Z</dcterms:created>
  <dcterms:modified xsi:type="dcterms:W3CDTF">2024-09-16T03:43:41Z</dcterms:modified>
</cp:coreProperties>
</file>