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 id="2147483652" r:id="rId2"/>
  </p:sldMasterIdLst>
  <p:notesMasterIdLst>
    <p:notesMasterId r:id="rId17"/>
  </p:notesMasterIdLst>
  <p:handoutMasterIdLst>
    <p:handoutMasterId r:id="rId18"/>
  </p:handoutMasterIdLst>
  <p:sldIdLst>
    <p:sldId id="285" r:id="rId3"/>
    <p:sldId id="444" r:id="rId4"/>
    <p:sldId id="456" r:id="rId5"/>
    <p:sldId id="455" r:id="rId6"/>
    <p:sldId id="437" r:id="rId7"/>
    <p:sldId id="452" r:id="rId8"/>
    <p:sldId id="458" r:id="rId9"/>
    <p:sldId id="459" r:id="rId10"/>
    <p:sldId id="457" r:id="rId11"/>
    <p:sldId id="463" r:id="rId12"/>
    <p:sldId id="462" r:id="rId13"/>
    <p:sldId id="460" r:id="rId14"/>
    <p:sldId id="443" r:id="rId15"/>
    <p:sldId id="420" r:id="rId16"/>
  </p:sldIdLst>
  <p:sldSz cx="9144000" cy="6858000" type="screen4x3"/>
  <p:notesSz cx="6797675" cy="9926638"/>
  <p:defaultTextStyle>
    <a:defPPr>
      <a:defRPr lang="fr-FR"/>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AB26"/>
    <a:srgbClr val="004786"/>
    <a:srgbClr val="449535"/>
    <a:srgbClr val="2E3135"/>
    <a:srgbClr val="41A3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CD9D6E-0CC2-473A-A2BE-3ECAB2D74BBF}" v="2" dt="2024-09-14T15:10:48.70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21" autoAdjust="0"/>
    <p:restoredTop sz="95033" autoAdjust="0"/>
  </p:normalViewPr>
  <p:slideViewPr>
    <p:cSldViewPr snapToGrid="0" snapToObjects="1">
      <p:cViewPr varScale="1">
        <p:scale>
          <a:sx n="78" d="100"/>
          <a:sy n="78" d="100"/>
        </p:scale>
        <p:origin x="133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vé Jacquemin" userId="43ef02da-a8ed-4ac2-8b7b-1e3702a478a0" providerId="ADAL" clId="{29CD9D6E-0CC2-473A-A2BE-3ECAB2D74BBF}"/>
    <pc:docChg chg="undo custSel addSld delSld modSld sldOrd">
      <pc:chgData name="Hervé Jacquemin" userId="43ef02da-a8ed-4ac2-8b7b-1e3702a478a0" providerId="ADAL" clId="{29CD9D6E-0CC2-473A-A2BE-3ECAB2D74BBF}" dt="2024-09-16T11:55:01.654" v="5492" actId="114"/>
      <pc:docMkLst>
        <pc:docMk/>
      </pc:docMkLst>
      <pc:sldChg chg="modSp mod">
        <pc:chgData name="Hervé Jacquemin" userId="43ef02da-a8ed-4ac2-8b7b-1e3702a478a0" providerId="ADAL" clId="{29CD9D6E-0CC2-473A-A2BE-3ECAB2D74BBF}" dt="2024-09-14T15:28:50.145" v="1707" actId="20577"/>
        <pc:sldMkLst>
          <pc:docMk/>
          <pc:sldMk cId="0" sldId="285"/>
        </pc:sldMkLst>
        <pc:spChg chg="mod">
          <ac:chgData name="Hervé Jacquemin" userId="43ef02da-a8ed-4ac2-8b7b-1e3702a478a0" providerId="ADAL" clId="{29CD9D6E-0CC2-473A-A2BE-3ECAB2D74BBF}" dt="2024-09-14T15:28:50.145" v="1707" actId="20577"/>
          <ac:spMkLst>
            <pc:docMk/>
            <pc:sldMk cId="0" sldId="285"/>
            <ac:spMk id="2" creationId="{7E2AF955-D72F-49AE-A623-E9F70F7BC47B}"/>
          </ac:spMkLst>
        </pc:spChg>
        <pc:spChg chg="mod">
          <ac:chgData name="Hervé Jacquemin" userId="43ef02da-a8ed-4ac2-8b7b-1e3702a478a0" providerId="ADAL" clId="{29CD9D6E-0CC2-473A-A2BE-3ECAB2D74BBF}" dt="2024-09-14T14:50:00.289" v="313" actId="20577"/>
          <ac:spMkLst>
            <pc:docMk/>
            <pc:sldMk cId="0" sldId="285"/>
            <ac:spMk id="3" creationId="{84943E10-497A-4859-8FEE-F84F725FAFA0}"/>
          </ac:spMkLst>
        </pc:spChg>
      </pc:sldChg>
      <pc:sldChg chg="modSp mod">
        <pc:chgData name="Hervé Jacquemin" userId="43ef02da-a8ed-4ac2-8b7b-1e3702a478a0" providerId="ADAL" clId="{29CD9D6E-0CC2-473A-A2BE-3ECAB2D74BBF}" dt="2024-09-16T07:51:51.206" v="5179" actId="20577"/>
        <pc:sldMkLst>
          <pc:docMk/>
          <pc:sldMk cId="3155772995" sldId="420"/>
        </pc:sldMkLst>
        <pc:spChg chg="mod">
          <ac:chgData name="Hervé Jacquemin" userId="43ef02da-a8ed-4ac2-8b7b-1e3702a478a0" providerId="ADAL" clId="{29CD9D6E-0CC2-473A-A2BE-3ECAB2D74BBF}" dt="2024-09-16T07:51:51.206" v="5179" actId="20577"/>
          <ac:spMkLst>
            <pc:docMk/>
            <pc:sldMk cId="3155772995" sldId="420"/>
            <ac:spMk id="6147" creationId="{C85EB33D-6816-9A2B-A7C7-2230247FE65F}"/>
          </ac:spMkLst>
        </pc:spChg>
      </pc:sldChg>
      <pc:sldChg chg="modSp mod">
        <pc:chgData name="Hervé Jacquemin" userId="43ef02da-a8ed-4ac2-8b7b-1e3702a478a0" providerId="ADAL" clId="{29CD9D6E-0CC2-473A-A2BE-3ECAB2D74BBF}" dt="2024-09-16T11:49:58.814" v="5316" actId="790"/>
        <pc:sldMkLst>
          <pc:docMk/>
          <pc:sldMk cId="3724931991" sldId="437"/>
        </pc:sldMkLst>
        <pc:spChg chg="mod">
          <ac:chgData name="Hervé Jacquemin" userId="43ef02da-a8ed-4ac2-8b7b-1e3702a478a0" providerId="ADAL" clId="{29CD9D6E-0CC2-473A-A2BE-3ECAB2D74BBF}" dt="2024-09-16T11:49:58.814" v="5316" actId="790"/>
          <ac:spMkLst>
            <pc:docMk/>
            <pc:sldMk cId="3724931991" sldId="437"/>
            <ac:spMk id="6147" creationId="{C85EB33D-6816-9A2B-A7C7-2230247FE65F}"/>
          </ac:spMkLst>
        </pc:spChg>
      </pc:sldChg>
      <pc:sldChg chg="modSp del mod">
        <pc:chgData name="Hervé Jacquemin" userId="43ef02da-a8ed-4ac2-8b7b-1e3702a478a0" providerId="ADAL" clId="{29CD9D6E-0CC2-473A-A2BE-3ECAB2D74BBF}" dt="2024-09-15T07:00:13.557" v="2500" actId="47"/>
        <pc:sldMkLst>
          <pc:docMk/>
          <pc:sldMk cId="1061158912" sldId="438"/>
        </pc:sldMkLst>
        <pc:spChg chg="mod">
          <ac:chgData name="Hervé Jacquemin" userId="43ef02da-a8ed-4ac2-8b7b-1e3702a478a0" providerId="ADAL" clId="{29CD9D6E-0CC2-473A-A2BE-3ECAB2D74BBF}" dt="2024-09-15T06:51:28.752" v="2451" actId="20577"/>
          <ac:spMkLst>
            <pc:docMk/>
            <pc:sldMk cId="1061158912" sldId="438"/>
            <ac:spMk id="6147" creationId="{C85EB33D-6816-9A2B-A7C7-2230247FE65F}"/>
          </ac:spMkLst>
        </pc:spChg>
      </pc:sldChg>
      <pc:sldChg chg="modSp mod">
        <pc:chgData name="Hervé Jacquemin" userId="43ef02da-a8ed-4ac2-8b7b-1e3702a478a0" providerId="ADAL" clId="{29CD9D6E-0CC2-473A-A2BE-3ECAB2D74BBF}" dt="2024-09-16T07:51:41.093" v="5154" actId="20577"/>
        <pc:sldMkLst>
          <pc:docMk/>
          <pc:sldMk cId="2487302011" sldId="443"/>
        </pc:sldMkLst>
        <pc:spChg chg="mod">
          <ac:chgData name="Hervé Jacquemin" userId="43ef02da-a8ed-4ac2-8b7b-1e3702a478a0" providerId="ADAL" clId="{29CD9D6E-0CC2-473A-A2BE-3ECAB2D74BBF}" dt="2024-09-16T07:51:41.093" v="5154" actId="20577"/>
          <ac:spMkLst>
            <pc:docMk/>
            <pc:sldMk cId="2487302011" sldId="443"/>
            <ac:spMk id="6147" creationId="{C85EB33D-6816-9A2B-A7C7-2230247FE65F}"/>
          </ac:spMkLst>
        </pc:spChg>
      </pc:sldChg>
      <pc:sldChg chg="addSp delSp modSp mod ord">
        <pc:chgData name="Hervé Jacquemin" userId="43ef02da-a8ed-4ac2-8b7b-1e3702a478a0" providerId="ADAL" clId="{29CD9D6E-0CC2-473A-A2BE-3ECAB2D74BBF}" dt="2024-09-16T08:40:50.526" v="5181" actId="790"/>
        <pc:sldMkLst>
          <pc:docMk/>
          <pc:sldMk cId="3910033665" sldId="444"/>
        </pc:sldMkLst>
        <pc:spChg chg="mod">
          <ac:chgData name="Hervé Jacquemin" userId="43ef02da-a8ed-4ac2-8b7b-1e3702a478a0" providerId="ADAL" clId="{29CD9D6E-0CC2-473A-A2BE-3ECAB2D74BBF}" dt="2024-09-16T08:40:50.526" v="5181" actId="790"/>
          <ac:spMkLst>
            <pc:docMk/>
            <pc:sldMk cId="3910033665" sldId="444"/>
            <ac:spMk id="6147" creationId="{C85EB33D-6816-9A2B-A7C7-2230247FE65F}"/>
          </ac:spMkLst>
        </pc:spChg>
        <pc:picChg chg="add del mod">
          <ac:chgData name="Hervé Jacquemin" userId="43ef02da-a8ed-4ac2-8b7b-1e3702a478a0" providerId="ADAL" clId="{29CD9D6E-0CC2-473A-A2BE-3ECAB2D74BBF}" dt="2024-09-14T15:00:01.288" v="713" actId="478"/>
          <ac:picMkLst>
            <pc:docMk/>
            <pc:sldMk cId="3910033665" sldId="444"/>
            <ac:picMk id="3" creationId="{6B38CA29-0AF5-B4EB-0D5A-03AE2EDB024B}"/>
          </ac:picMkLst>
        </pc:picChg>
        <pc:picChg chg="add del mod">
          <ac:chgData name="Hervé Jacquemin" userId="43ef02da-a8ed-4ac2-8b7b-1e3702a478a0" providerId="ADAL" clId="{29CD9D6E-0CC2-473A-A2BE-3ECAB2D74BBF}" dt="2024-09-14T15:09:24.359" v="866" actId="478"/>
          <ac:picMkLst>
            <pc:docMk/>
            <pc:sldMk cId="3910033665" sldId="444"/>
            <ac:picMk id="5" creationId="{B400B8B3-6EC5-46DC-F133-73838F8B4EDD}"/>
          </ac:picMkLst>
        </pc:picChg>
      </pc:sldChg>
      <pc:sldChg chg="del">
        <pc:chgData name="Hervé Jacquemin" userId="43ef02da-a8ed-4ac2-8b7b-1e3702a478a0" providerId="ADAL" clId="{29CD9D6E-0CC2-473A-A2BE-3ECAB2D74BBF}" dt="2024-09-16T05:29:54.135" v="3992" actId="47"/>
        <pc:sldMkLst>
          <pc:docMk/>
          <pc:sldMk cId="2234703193" sldId="445"/>
        </pc:sldMkLst>
      </pc:sldChg>
      <pc:sldChg chg="del">
        <pc:chgData name="Hervé Jacquemin" userId="43ef02da-a8ed-4ac2-8b7b-1e3702a478a0" providerId="ADAL" clId="{29CD9D6E-0CC2-473A-A2BE-3ECAB2D74BBF}" dt="2024-09-16T05:29:54.135" v="3992" actId="47"/>
        <pc:sldMkLst>
          <pc:docMk/>
          <pc:sldMk cId="1291460287" sldId="446"/>
        </pc:sldMkLst>
      </pc:sldChg>
      <pc:sldChg chg="del">
        <pc:chgData name="Hervé Jacquemin" userId="43ef02da-a8ed-4ac2-8b7b-1e3702a478a0" providerId="ADAL" clId="{29CD9D6E-0CC2-473A-A2BE-3ECAB2D74BBF}" dt="2024-09-16T05:29:54.135" v="3992" actId="47"/>
        <pc:sldMkLst>
          <pc:docMk/>
          <pc:sldMk cId="2126606456" sldId="447"/>
        </pc:sldMkLst>
      </pc:sldChg>
      <pc:sldChg chg="del">
        <pc:chgData name="Hervé Jacquemin" userId="43ef02da-a8ed-4ac2-8b7b-1e3702a478a0" providerId="ADAL" clId="{29CD9D6E-0CC2-473A-A2BE-3ECAB2D74BBF}" dt="2024-09-16T07:50:42.513" v="5025" actId="47"/>
        <pc:sldMkLst>
          <pc:docMk/>
          <pc:sldMk cId="2682957145" sldId="448"/>
        </pc:sldMkLst>
      </pc:sldChg>
      <pc:sldChg chg="del">
        <pc:chgData name="Hervé Jacquemin" userId="43ef02da-a8ed-4ac2-8b7b-1e3702a478a0" providerId="ADAL" clId="{29CD9D6E-0CC2-473A-A2BE-3ECAB2D74BBF}" dt="2024-09-16T07:50:42.513" v="5025" actId="47"/>
        <pc:sldMkLst>
          <pc:docMk/>
          <pc:sldMk cId="2959358879" sldId="449"/>
        </pc:sldMkLst>
      </pc:sldChg>
      <pc:sldChg chg="del">
        <pc:chgData name="Hervé Jacquemin" userId="43ef02da-a8ed-4ac2-8b7b-1e3702a478a0" providerId="ADAL" clId="{29CD9D6E-0CC2-473A-A2BE-3ECAB2D74BBF}" dt="2024-09-16T07:50:42.513" v="5025" actId="47"/>
        <pc:sldMkLst>
          <pc:docMk/>
          <pc:sldMk cId="2305020314" sldId="450"/>
        </pc:sldMkLst>
      </pc:sldChg>
      <pc:sldChg chg="del">
        <pc:chgData name="Hervé Jacquemin" userId="43ef02da-a8ed-4ac2-8b7b-1e3702a478a0" providerId="ADAL" clId="{29CD9D6E-0CC2-473A-A2BE-3ECAB2D74BBF}" dt="2024-09-16T07:50:42.513" v="5025" actId="47"/>
        <pc:sldMkLst>
          <pc:docMk/>
          <pc:sldMk cId="1360890268" sldId="451"/>
        </pc:sldMkLst>
      </pc:sldChg>
      <pc:sldChg chg="modSp mod">
        <pc:chgData name="Hervé Jacquemin" userId="43ef02da-a8ed-4ac2-8b7b-1e3702a478a0" providerId="ADAL" clId="{29CD9D6E-0CC2-473A-A2BE-3ECAB2D74BBF}" dt="2024-09-16T11:51:58.902" v="5484" actId="207"/>
        <pc:sldMkLst>
          <pc:docMk/>
          <pc:sldMk cId="3402904127" sldId="452"/>
        </pc:sldMkLst>
        <pc:spChg chg="mod">
          <ac:chgData name="Hervé Jacquemin" userId="43ef02da-a8ed-4ac2-8b7b-1e3702a478a0" providerId="ADAL" clId="{29CD9D6E-0CC2-473A-A2BE-3ECAB2D74BBF}" dt="2024-09-16T11:51:58.902" v="5484" actId="207"/>
          <ac:spMkLst>
            <pc:docMk/>
            <pc:sldMk cId="3402904127" sldId="452"/>
            <ac:spMk id="6147" creationId="{C85EB33D-6816-9A2B-A7C7-2230247FE65F}"/>
          </ac:spMkLst>
        </pc:spChg>
      </pc:sldChg>
      <pc:sldChg chg="del">
        <pc:chgData name="Hervé Jacquemin" userId="43ef02da-a8ed-4ac2-8b7b-1e3702a478a0" providerId="ADAL" clId="{29CD9D6E-0CC2-473A-A2BE-3ECAB2D74BBF}" dt="2024-09-16T05:29:54.135" v="3992" actId="47"/>
        <pc:sldMkLst>
          <pc:docMk/>
          <pc:sldMk cId="2862815643" sldId="453"/>
        </pc:sldMkLst>
      </pc:sldChg>
      <pc:sldChg chg="del">
        <pc:chgData name="Hervé Jacquemin" userId="43ef02da-a8ed-4ac2-8b7b-1e3702a478a0" providerId="ADAL" clId="{29CD9D6E-0CC2-473A-A2BE-3ECAB2D74BBF}" dt="2024-09-16T07:50:42.513" v="5025" actId="47"/>
        <pc:sldMkLst>
          <pc:docMk/>
          <pc:sldMk cId="1617190470" sldId="454"/>
        </pc:sldMkLst>
      </pc:sldChg>
      <pc:sldChg chg="addSp delSp modSp add mod">
        <pc:chgData name="Hervé Jacquemin" userId="43ef02da-a8ed-4ac2-8b7b-1e3702a478a0" providerId="ADAL" clId="{29CD9D6E-0CC2-473A-A2BE-3ECAB2D74BBF}" dt="2024-09-14T15:12:37.596" v="932" actId="113"/>
        <pc:sldMkLst>
          <pc:docMk/>
          <pc:sldMk cId="2387882245" sldId="455"/>
        </pc:sldMkLst>
        <pc:spChg chg="mod">
          <ac:chgData name="Hervé Jacquemin" userId="43ef02da-a8ed-4ac2-8b7b-1e3702a478a0" providerId="ADAL" clId="{29CD9D6E-0CC2-473A-A2BE-3ECAB2D74BBF}" dt="2024-09-14T15:12:37.596" v="932" actId="113"/>
          <ac:spMkLst>
            <pc:docMk/>
            <pc:sldMk cId="2387882245" sldId="455"/>
            <ac:spMk id="6147" creationId="{C85EB33D-6816-9A2B-A7C7-2230247FE65F}"/>
          </ac:spMkLst>
        </pc:spChg>
        <pc:picChg chg="mod">
          <ac:chgData name="Hervé Jacquemin" userId="43ef02da-a8ed-4ac2-8b7b-1e3702a478a0" providerId="ADAL" clId="{29CD9D6E-0CC2-473A-A2BE-3ECAB2D74BBF}" dt="2024-09-14T15:10:42.592" v="877" actId="1076"/>
          <ac:picMkLst>
            <pc:docMk/>
            <pc:sldMk cId="2387882245" sldId="455"/>
            <ac:picMk id="3" creationId="{6B38CA29-0AF5-B4EB-0D5A-03AE2EDB024B}"/>
          </ac:picMkLst>
        </pc:picChg>
        <pc:picChg chg="add del mod">
          <ac:chgData name="Hervé Jacquemin" userId="43ef02da-a8ed-4ac2-8b7b-1e3702a478a0" providerId="ADAL" clId="{29CD9D6E-0CC2-473A-A2BE-3ECAB2D74BBF}" dt="2024-09-14T15:05:55.927" v="724" actId="478"/>
          <ac:picMkLst>
            <pc:docMk/>
            <pc:sldMk cId="2387882245" sldId="455"/>
            <ac:picMk id="4" creationId="{39791BC3-893E-8584-DB01-7C49896DFD39}"/>
          </ac:picMkLst>
        </pc:picChg>
      </pc:sldChg>
      <pc:sldChg chg="modSp add mod">
        <pc:chgData name="Hervé Jacquemin" userId="43ef02da-a8ed-4ac2-8b7b-1e3702a478a0" providerId="ADAL" clId="{29CD9D6E-0CC2-473A-A2BE-3ECAB2D74BBF}" dt="2024-09-16T11:45:52.167" v="5207" actId="20577"/>
        <pc:sldMkLst>
          <pc:docMk/>
          <pc:sldMk cId="2344241528" sldId="456"/>
        </pc:sldMkLst>
        <pc:spChg chg="mod">
          <ac:chgData name="Hervé Jacquemin" userId="43ef02da-a8ed-4ac2-8b7b-1e3702a478a0" providerId="ADAL" clId="{29CD9D6E-0CC2-473A-A2BE-3ECAB2D74BBF}" dt="2024-09-16T11:45:52.167" v="5207" actId="20577"/>
          <ac:spMkLst>
            <pc:docMk/>
            <pc:sldMk cId="2344241528" sldId="456"/>
            <ac:spMk id="6147" creationId="{C85EB33D-6816-9A2B-A7C7-2230247FE65F}"/>
          </ac:spMkLst>
        </pc:spChg>
        <pc:picChg chg="mod">
          <ac:chgData name="Hervé Jacquemin" userId="43ef02da-a8ed-4ac2-8b7b-1e3702a478a0" providerId="ADAL" clId="{29CD9D6E-0CC2-473A-A2BE-3ECAB2D74BBF}" dt="2024-09-14T15:17:53.239" v="1126" actId="1076"/>
          <ac:picMkLst>
            <pc:docMk/>
            <pc:sldMk cId="2344241528" sldId="456"/>
            <ac:picMk id="5" creationId="{B400B8B3-6EC5-46DC-F133-73838F8B4EDD}"/>
          </ac:picMkLst>
        </pc:picChg>
      </pc:sldChg>
      <pc:sldChg chg="modSp add mod">
        <pc:chgData name="Hervé Jacquemin" userId="43ef02da-a8ed-4ac2-8b7b-1e3702a478a0" providerId="ADAL" clId="{29CD9D6E-0CC2-473A-A2BE-3ECAB2D74BBF}" dt="2024-09-16T08:52:21.511" v="5198" actId="20577"/>
        <pc:sldMkLst>
          <pc:docMk/>
          <pc:sldMk cId="1506320196" sldId="457"/>
        </pc:sldMkLst>
        <pc:spChg chg="mod">
          <ac:chgData name="Hervé Jacquemin" userId="43ef02da-a8ed-4ac2-8b7b-1e3702a478a0" providerId="ADAL" clId="{29CD9D6E-0CC2-473A-A2BE-3ECAB2D74BBF}" dt="2024-09-16T08:52:21.511" v="5198" actId="20577"/>
          <ac:spMkLst>
            <pc:docMk/>
            <pc:sldMk cId="1506320196" sldId="457"/>
            <ac:spMk id="6147" creationId="{C85EB33D-6816-9A2B-A7C7-2230247FE65F}"/>
          </ac:spMkLst>
        </pc:spChg>
      </pc:sldChg>
      <pc:sldChg chg="modSp add mod">
        <pc:chgData name="Hervé Jacquemin" userId="43ef02da-a8ed-4ac2-8b7b-1e3702a478a0" providerId="ADAL" clId="{29CD9D6E-0CC2-473A-A2BE-3ECAB2D74BBF}" dt="2024-09-16T11:53:42.376" v="5489" actId="207"/>
        <pc:sldMkLst>
          <pc:docMk/>
          <pc:sldMk cId="802490585" sldId="458"/>
        </pc:sldMkLst>
        <pc:spChg chg="mod">
          <ac:chgData name="Hervé Jacquemin" userId="43ef02da-a8ed-4ac2-8b7b-1e3702a478a0" providerId="ADAL" clId="{29CD9D6E-0CC2-473A-A2BE-3ECAB2D74BBF}" dt="2024-09-16T11:53:42.376" v="5489" actId="207"/>
          <ac:spMkLst>
            <pc:docMk/>
            <pc:sldMk cId="802490585" sldId="458"/>
            <ac:spMk id="6147" creationId="{C85EB33D-6816-9A2B-A7C7-2230247FE65F}"/>
          </ac:spMkLst>
        </pc:spChg>
      </pc:sldChg>
      <pc:sldChg chg="modSp add mod">
        <pc:chgData name="Hervé Jacquemin" userId="43ef02da-a8ed-4ac2-8b7b-1e3702a478a0" providerId="ADAL" clId="{29CD9D6E-0CC2-473A-A2BE-3ECAB2D74BBF}" dt="2024-09-16T11:54:04.240" v="5490" actId="207"/>
        <pc:sldMkLst>
          <pc:docMk/>
          <pc:sldMk cId="3325155777" sldId="459"/>
        </pc:sldMkLst>
        <pc:spChg chg="mod">
          <ac:chgData name="Hervé Jacquemin" userId="43ef02da-a8ed-4ac2-8b7b-1e3702a478a0" providerId="ADAL" clId="{29CD9D6E-0CC2-473A-A2BE-3ECAB2D74BBF}" dt="2024-09-16T11:54:04.240" v="5490" actId="207"/>
          <ac:spMkLst>
            <pc:docMk/>
            <pc:sldMk cId="3325155777" sldId="459"/>
            <ac:spMk id="6147" creationId="{C85EB33D-6816-9A2B-A7C7-2230247FE65F}"/>
          </ac:spMkLst>
        </pc:spChg>
      </pc:sldChg>
      <pc:sldChg chg="modSp add mod ord">
        <pc:chgData name="Hervé Jacquemin" userId="43ef02da-a8ed-4ac2-8b7b-1e3702a478a0" providerId="ADAL" clId="{29CD9D6E-0CC2-473A-A2BE-3ECAB2D74BBF}" dt="2024-09-16T07:42:52.070" v="4776"/>
        <pc:sldMkLst>
          <pc:docMk/>
          <pc:sldMk cId="377499223" sldId="460"/>
        </pc:sldMkLst>
        <pc:spChg chg="mod">
          <ac:chgData name="Hervé Jacquemin" userId="43ef02da-a8ed-4ac2-8b7b-1e3702a478a0" providerId="ADAL" clId="{29CD9D6E-0CC2-473A-A2BE-3ECAB2D74BBF}" dt="2024-09-16T05:29:18.086" v="3990" actId="27636"/>
          <ac:spMkLst>
            <pc:docMk/>
            <pc:sldMk cId="377499223" sldId="460"/>
            <ac:spMk id="6147" creationId="{C85EB33D-6816-9A2B-A7C7-2230247FE65F}"/>
          </ac:spMkLst>
        </pc:spChg>
      </pc:sldChg>
      <pc:sldChg chg="modSp add del mod">
        <pc:chgData name="Hervé Jacquemin" userId="43ef02da-a8ed-4ac2-8b7b-1e3702a478a0" providerId="ADAL" clId="{29CD9D6E-0CC2-473A-A2BE-3ECAB2D74BBF}" dt="2024-09-16T07:52:30.483" v="5180" actId="47"/>
        <pc:sldMkLst>
          <pc:docMk/>
          <pc:sldMk cId="2211219687" sldId="461"/>
        </pc:sldMkLst>
        <pc:spChg chg="mod">
          <ac:chgData name="Hervé Jacquemin" userId="43ef02da-a8ed-4ac2-8b7b-1e3702a478a0" providerId="ADAL" clId="{29CD9D6E-0CC2-473A-A2BE-3ECAB2D74BBF}" dt="2024-09-16T07:49:33.005" v="4968" actId="21"/>
          <ac:spMkLst>
            <pc:docMk/>
            <pc:sldMk cId="2211219687" sldId="461"/>
            <ac:spMk id="6147" creationId="{C85EB33D-6816-9A2B-A7C7-2230247FE65F}"/>
          </ac:spMkLst>
        </pc:spChg>
      </pc:sldChg>
      <pc:sldChg chg="modSp add mod">
        <pc:chgData name="Hervé Jacquemin" userId="43ef02da-a8ed-4ac2-8b7b-1e3702a478a0" providerId="ADAL" clId="{29CD9D6E-0CC2-473A-A2BE-3ECAB2D74BBF}" dt="2024-09-16T07:50:18.836" v="5024" actId="20577"/>
        <pc:sldMkLst>
          <pc:docMk/>
          <pc:sldMk cId="3873426256" sldId="462"/>
        </pc:sldMkLst>
        <pc:spChg chg="mod">
          <ac:chgData name="Hervé Jacquemin" userId="43ef02da-a8ed-4ac2-8b7b-1e3702a478a0" providerId="ADAL" clId="{29CD9D6E-0CC2-473A-A2BE-3ECAB2D74BBF}" dt="2024-09-16T07:50:18.836" v="5024" actId="20577"/>
          <ac:spMkLst>
            <pc:docMk/>
            <pc:sldMk cId="3873426256" sldId="462"/>
            <ac:spMk id="6147" creationId="{C85EB33D-6816-9A2B-A7C7-2230247FE65F}"/>
          </ac:spMkLst>
        </pc:spChg>
      </pc:sldChg>
      <pc:sldChg chg="modSp add mod">
        <pc:chgData name="Hervé Jacquemin" userId="43ef02da-a8ed-4ac2-8b7b-1e3702a478a0" providerId="ADAL" clId="{29CD9D6E-0CC2-473A-A2BE-3ECAB2D74BBF}" dt="2024-09-16T11:55:01.654" v="5492" actId="114"/>
        <pc:sldMkLst>
          <pc:docMk/>
          <pc:sldMk cId="2381697292" sldId="463"/>
        </pc:sldMkLst>
        <pc:spChg chg="mod">
          <ac:chgData name="Hervé Jacquemin" userId="43ef02da-a8ed-4ac2-8b7b-1e3702a478a0" providerId="ADAL" clId="{29CD9D6E-0CC2-473A-A2BE-3ECAB2D74BBF}" dt="2024-09-16T11:55:01.654" v="5492" actId="114"/>
          <ac:spMkLst>
            <pc:docMk/>
            <pc:sldMk cId="2381697292" sldId="463"/>
            <ac:spMk id="6147" creationId="{C85EB33D-6816-9A2B-A7C7-2230247FE65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4263441-3234-4AEC-B9EE-894C1842BEE1}"/>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fr-FR"/>
          </a:p>
        </p:txBody>
      </p:sp>
      <p:sp>
        <p:nvSpPr>
          <p:cNvPr id="3" name="Espace réservé de la date 2">
            <a:extLst>
              <a:ext uri="{FF2B5EF4-FFF2-40B4-BE49-F238E27FC236}">
                <a16:creationId xmlns:a16="http://schemas.microsoft.com/office/drawing/2014/main" id="{24161D55-70AF-4375-B5D7-9762EF89B0C6}"/>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B09E9EA-E97D-4212-9D78-A55090E615C8}" type="datetimeFigureOut">
              <a:rPr lang="fr-FR"/>
              <a:pPr>
                <a:defRPr/>
              </a:pPr>
              <a:t>16/09/2024</a:t>
            </a:fld>
            <a:endParaRPr lang="fr-FR"/>
          </a:p>
        </p:txBody>
      </p:sp>
      <p:sp>
        <p:nvSpPr>
          <p:cNvPr id="4" name="Espace réservé du pied de page 3">
            <a:extLst>
              <a:ext uri="{FF2B5EF4-FFF2-40B4-BE49-F238E27FC236}">
                <a16:creationId xmlns:a16="http://schemas.microsoft.com/office/drawing/2014/main" id="{BED92816-DDD6-4231-A5B2-F026091E4BF1}"/>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fr-FR"/>
          </a:p>
        </p:txBody>
      </p:sp>
      <p:sp>
        <p:nvSpPr>
          <p:cNvPr id="5" name="Espace réservé du numéro de diapositive 4">
            <a:extLst>
              <a:ext uri="{FF2B5EF4-FFF2-40B4-BE49-F238E27FC236}">
                <a16:creationId xmlns:a16="http://schemas.microsoft.com/office/drawing/2014/main" id="{31816347-49FA-40F8-94FB-0240B934E032}"/>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F203A0A9-62E5-4834-A312-D8CCEFBA474F}" type="slidenum">
              <a:rPr lang="fr-FR" altLang="fr-FR"/>
              <a:pPr/>
              <a:t>‹N°›</a:t>
            </a:fld>
            <a:endParaRPr lang="fr-FR" alt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1053C80-D172-486A-849D-7001CF0FFFA0}" type="datetimeFigureOut">
              <a:rPr lang="fr-FR" smtClean="0"/>
              <a:t>16/09/2024</a:t>
            </a:fld>
            <a:endParaRPr lang="fr-FR"/>
          </a:p>
        </p:txBody>
      </p:sp>
      <p:sp>
        <p:nvSpPr>
          <p:cNvPr id="4" name="Espace réservé de l'image des diapositives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CB392EC-D8E1-48BB-B570-0C8D6C5E4900}" type="slidenum">
              <a:rPr lang="fr-FR" smtClean="0"/>
              <a:t>‹N°›</a:t>
            </a:fld>
            <a:endParaRPr lang="fr-FR"/>
          </a:p>
        </p:txBody>
      </p:sp>
    </p:spTree>
    <p:extLst>
      <p:ext uri="{BB962C8B-B14F-4D97-AF65-F5344CB8AC3E}">
        <p14:creationId xmlns:p14="http://schemas.microsoft.com/office/powerpoint/2010/main" val="2552410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799" y="2683279"/>
            <a:ext cx="6944783" cy="1470025"/>
          </a:xfrm>
          <a:prstGeom prst="rect">
            <a:avLst/>
          </a:prstGeom>
        </p:spPr>
        <p:txBody>
          <a:bodyPr anchor="ctr" anchorCtr="0"/>
          <a:lstStyle>
            <a:lvl1pPr algn="r">
              <a:defRPr sz="3000">
                <a:solidFill>
                  <a:schemeClr val="bg1"/>
                </a:solidFill>
                <a:latin typeface="Verdana"/>
                <a:cs typeface="Verdana"/>
              </a:defRPr>
            </a:lvl1pPr>
          </a:lstStyle>
          <a:p>
            <a:r>
              <a:rPr lang="nl-BE" dirty="0"/>
              <a:t>Cliquez et modifiez le titre</a:t>
            </a:r>
            <a:endParaRPr lang="fr-FR" dirty="0"/>
          </a:p>
        </p:txBody>
      </p:sp>
    </p:spTree>
    <p:extLst>
      <p:ext uri="{BB962C8B-B14F-4D97-AF65-F5344CB8AC3E}">
        <p14:creationId xmlns:p14="http://schemas.microsoft.com/office/powerpoint/2010/main" val="1904407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fr-F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304D2D6E-371A-7A31-0ABB-26E374E519E4}"/>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141A01CB-5FE5-4A6B-AD0B-5E70F717248A}" type="datetime1">
              <a:rPr lang="fr-FR"/>
              <a:pPr>
                <a:defRPr/>
              </a:pPr>
              <a:t>16/09/2024</a:t>
            </a:fld>
            <a:endParaRPr lang="fr-FR"/>
          </a:p>
        </p:txBody>
      </p:sp>
      <p:sp>
        <p:nvSpPr>
          <p:cNvPr id="5" name="Footer Placeholder 4">
            <a:extLst>
              <a:ext uri="{FF2B5EF4-FFF2-40B4-BE49-F238E27FC236}">
                <a16:creationId xmlns:a16="http://schemas.microsoft.com/office/drawing/2014/main" id="{AB121CDF-FB89-9322-DABD-FEB42B8F8097}"/>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Ulys - Cabinet d'avocats franco-belge, au service de la création et de l'innovation</a:t>
            </a:r>
          </a:p>
        </p:txBody>
      </p:sp>
      <p:sp>
        <p:nvSpPr>
          <p:cNvPr id="6" name="Slide Number Placeholder 5">
            <a:extLst>
              <a:ext uri="{FF2B5EF4-FFF2-40B4-BE49-F238E27FC236}">
                <a16:creationId xmlns:a16="http://schemas.microsoft.com/office/drawing/2014/main" id="{34B34819-33CC-66AB-61DC-3AE9F0C8128F}"/>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0620213-831A-4B88-91C3-E75372298824}" type="slidenum">
              <a:rPr lang="fr-FR" altLang="fr-FR"/>
              <a:pPr/>
              <a:t>‹N°›</a:t>
            </a:fld>
            <a:endParaRPr lang="fr-FR" altLang="fr-FR"/>
          </a:p>
        </p:txBody>
      </p:sp>
    </p:spTree>
    <p:extLst>
      <p:ext uri="{BB962C8B-B14F-4D97-AF65-F5344CB8AC3E}">
        <p14:creationId xmlns:p14="http://schemas.microsoft.com/office/powerpoint/2010/main" val="7996857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Processus 6">
            <a:extLst>
              <a:ext uri="{FF2B5EF4-FFF2-40B4-BE49-F238E27FC236}">
                <a16:creationId xmlns:a16="http://schemas.microsoft.com/office/drawing/2014/main" id="{871CDE80-CC95-499B-9193-9CBB8B96A744}"/>
              </a:ext>
            </a:extLst>
          </p:cNvPr>
          <p:cNvSpPr/>
          <p:nvPr userDrawn="1"/>
        </p:nvSpPr>
        <p:spPr>
          <a:xfrm>
            <a:off x="0" y="0"/>
            <a:ext cx="9144000" cy="5497513"/>
          </a:xfrm>
          <a:prstGeom prst="flowChartProcess">
            <a:avLst/>
          </a:prstGeom>
          <a:solidFill>
            <a:srgbClr val="55AB26"/>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fontAlgn="auto" hangingPunct="1">
              <a:spcBef>
                <a:spcPts val="0"/>
              </a:spcBef>
              <a:spcAft>
                <a:spcPts val="0"/>
              </a:spcAft>
              <a:defRPr/>
            </a:pPr>
            <a:r>
              <a:rPr lang="fr-FR" dirty="0">
                <a:latin typeface="Verdana"/>
                <a:cs typeface="Verdana"/>
              </a:rPr>
              <a:t>               </a:t>
            </a:r>
          </a:p>
        </p:txBody>
      </p:sp>
      <p:pic>
        <p:nvPicPr>
          <p:cNvPr id="1027" name="Image 4" descr="PICTOS_blanc.png">
            <a:extLst>
              <a:ext uri="{FF2B5EF4-FFF2-40B4-BE49-F238E27FC236}">
                <a16:creationId xmlns:a16="http://schemas.microsoft.com/office/drawing/2014/main" id="{759BA47E-5A17-7D35-46C8-584D4A0C3A1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549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 name="Grouper 12">
            <a:extLst>
              <a:ext uri="{FF2B5EF4-FFF2-40B4-BE49-F238E27FC236}">
                <a16:creationId xmlns:a16="http://schemas.microsoft.com/office/drawing/2014/main" id="{5CE19D07-8498-8C57-606B-15A4B6BCE235}"/>
              </a:ext>
            </a:extLst>
          </p:cNvPr>
          <p:cNvGrpSpPr>
            <a:grpSpLocks/>
          </p:cNvGrpSpPr>
          <p:nvPr userDrawn="1"/>
        </p:nvGrpSpPr>
        <p:grpSpPr bwMode="auto">
          <a:xfrm>
            <a:off x="6948488" y="5353050"/>
            <a:ext cx="1384300" cy="814388"/>
            <a:chOff x="6948948" y="5525435"/>
            <a:chExt cx="1384302" cy="813222"/>
          </a:xfrm>
        </p:grpSpPr>
        <p:sp>
          <p:nvSpPr>
            <p:cNvPr id="9" name="Processus 8">
              <a:extLst>
                <a:ext uri="{FF2B5EF4-FFF2-40B4-BE49-F238E27FC236}">
                  <a16:creationId xmlns:a16="http://schemas.microsoft.com/office/drawing/2014/main" id="{BE17A84D-099A-4B55-9509-B03E41EC308D}"/>
                </a:ext>
              </a:extLst>
            </p:cNvPr>
            <p:cNvSpPr/>
            <p:nvPr userDrawn="1"/>
          </p:nvSpPr>
          <p:spPr>
            <a:xfrm>
              <a:off x="7298199" y="5525435"/>
              <a:ext cx="682626" cy="507273"/>
            </a:xfrm>
            <a:prstGeom prst="flowChartProcess">
              <a:avLst/>
            </a:prstGeom>
            <a:solidFill>
              <a:srgbClr val="55AB26"/>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fontAlgn="auto" hangingPunct="1">
                <a:spcBef>
                  <a:spcPts val="0"/>
                </a:spcBef>
                <a:spcAft>
                  <a:spcPts val="0"/>
                </a:spcAft>
                <a:defRPr/>
              </a:pPr>
              <a:r>
                <a:rPr lang="fr-FR" dirty="0">
                  <a:latin typeface="Verdana"/>
                  <a:cs typeface="Verdana"/>
                </a:rPr>
                <a:t>     </a:t>
              </a:r>
            </a:p>
          </p:txBody>
        </p:sp>
        <p:sp>
          <p:nvSpPr>
            <p:cNvPr id="10" name="Connecteur 10">
              <a:extLst>
                <a:ext uri="{FF2B5EF4-FFF2-40B4-BE49-F238E27FC236}">
                  <a16:creationId xmlns:a16="http://schemas.microsoft.com/office/drawing/2014/main" id="{481DFBB5-7A7B-417C-A475-6DC6FC53F045}"/>
                </a:ext>
              </a:extLst>
            </p:cNvPr>
            <p:cNvSpPr/>
            <p:nvPr userDrawn="1"/>
          </p:nvSpPr>
          <p:spPr>
            <a:xfrm>
              <a:off x="6948948" y="5669691"/>
              <a:ext cx="1384302" cy="668966"/>
            </a:xfrm>
            <a:custGeom>
              <a:avLst/>
              <a:gdLst/>
              <a:ahLst/>
              <a:cxnLst/>
              <a:rect l="l" t="t" r="r" b="b"/>
              <a:pathLst>
                <a:path w="1384302" h="668657">
                  <a:moveTo>
                    <a:pt x="350838" y="0"/>
                  </a:moveTo>
                  <a:cubicBezTo>
                    <a:pt x="496159" y="0"/>
                    <a:pt x="620845" y="84197"/>
                    <a:pt x="674105" y="204193"/>
                  </a:cubicBezTo>
                  <a:lnTo>
                    <a:pt x="692151" y="259591"/>
                  </a:lnTo>
                  <a:lnTo>
                    <a:pt x="710197" y="204194"/>
                  </a:lnTo>
                  <a:cubicBezTo>
                    <a:pt x="763457" y="84198"/>
                    <a:pt x="888143" y="1"/>
                    <a:pt x="1033464" y="1"/>
                  </a:cubicBezTo>
                  <a:cubicBezTo>
                    <a:pt x="1227226" y="1"/>
                    <a:pt x="1384302" y="149685"/>
                    <a:pt x="1384302" y="334329"/>
                  </a:cubicBezTo>
                  <a:cubicBezTo>
                    <a:pt x="1384302" y="518973"/>
                    <a:pt x="1227226" y="668657"/>
                    <a:pt x="1033464" y="668657"/>
                  </a:cubicBezTo>
                  <a:cubicBezTo>
                    <a:pt x="888143" y="668657"/>
                    <a:pt x="763457" y="584460"/>
                    <a:pt x="710197" y="464465"/>
                  </a:cubicBezTo>
                  <a:lnTo>
                    <a:pt x="692151" y="409067"/>
                  </a:lnTo>
                  <a:lnTo>
                    <a:pt x="674105" y="464464"/>
                  </a:lnTo>
                  <a:cubicBezTo>
                    <a:pt x="620845" y="584459"/>
                    <a:pt x="496159" y="668656"/>
                    <a:pt x="350838" y="668656"/>
                  </a:cubicBezTo>
                  <a:cubicBezTo>
                    <a:pt x="157076" y="668656"/>
                    <a:pt x="0" y="518972"/>
                    <a:pt x="0" y="334328"/>
                  </a:cubicBezTo>
                  <a:cubicBezTo>
                    <a:pt x="0" y="149684"/>
                    <a:pt x="157076" y="0"/>
                    <a:pt x="350838"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fontAlgn="auto" hangingPunct="1">
                <a:spcBef>
                  <a:spcPts val="0"/>
                </a:spcBef>
                <a:spcAft>
                  <a:spcPts val="0"/>
                </a:spcAft>
                <a:defRPr/>
              </a:pPr>
              <a:endParaRPr lang="fr-FR">
                <a:latin typeface="Verdana"/>
                <a:cs typeface="Verdana"/>
              </a:endParaRPr>
            </a:p>
          </p:txBody>
        </p:sp>
      </p:grpSp>
      <p:pic>
        <p:nvPicPr>
          <p:cNvPr id="1029" name="Image 11" descr="UNamur.png">
            <a:extLst>
              <a:ext uri="{FF2B5EF4-FFF2-40B4-BE49-F238E27FC236}">
                <a16:creationId xmlns:a16="http://schemas.microsoft.com/office/drawing/2014/main" id="{D39668C8-BB38-38C6-68B2-6E64919841D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62800" y="5761038"/>
            <a:ext cx="954088"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Espace réservé du contenu 2">
            <a:extLst>
              <a:ext uri="{FF2B5EF4-FFF2-40B4-BE49-F238E27FC236}">
                <a16:creationId xmlns:a16="http://schemas.microsoft.com/office/drawing/2014/main" id="{4D7D19A2-8E96-46DA-9333-1C961B365B30}"/>
              </a:ext>
            </a:extLst>
          </p:cNvPr>
          <p:cNvSpPr txBox="1">
            <a:spLocks/>
          </p:cNvSpPr>
          <p:nvPr userDrawn="1"/>
        </p:nvSpPr>
        <p:spPr>
          <a:xfrm>
            <a:off x="457200" y="6516688"/>
            <a:ext cx="8229600" cy="233362"/>
          </a:xfrm>
          <a:prstGeom prst="rect">
            <a:avLst/>
          </a:prstGeom>
          <a:noFill/>
        </p:spPr>
        <p:txBody>
          <a:bodyPr lIns="0" tIns="0" rIns="0" bIns="0" anchor="b"/>
          <a:lstStyle>
            <a:lvl1pPr marL="342900" indent="-342900" algn="r" defTabSz="457200" rtl="0" eaLnBrk="1" latinLnBrk="0" hangingPunct="1">
              <a:spcBef>
                <a:spcPct val="20000"/>
              </a:spcBef>
              <a:spcAft>
                <a:spcPts val="0"/>
              </a:spcAft>
              <a:buClr>
                <a:srgbClr val="FF6600"/>
              </a:buClr>
              <a:buFont typeface="Arial"/>
              <a:buNone/>
              <a:defRPr sz="2500" b="0" i="0" kern="1200">
                <a:solidFill>
                  <a:srgbClr val="211D61"/>
                </a:solidFill>
                <a:latin typeface="+mj-lt"/>
                <a:ea typeface="+mn-ea"/>
                <a:cs typeface="Frutiger LT Std 55 Roman"/>
              </a:defRPr>
            </a:lvl1pPr>
            <a:lvl2pPr marL="742950" indent="-285750" algn="l" defTabSz="457200" rtl="0" eaLnBrk="1" latinLnBrk="0" hangingPunct="1">
              <a:spcBef>
                <a:spcPct val="20000"/>
              </a:spcBef>
              <a:buClr>
                <a:srgbClr val="FF6600"/>
              </a:buClr>
              <a:buFont typeface="Arial"/>
              <a:buChar char="–"/>
              <a:defRPr sz="2800" b="0" i="0" kern="1200">
                <a:solidFill>
                  <a:schemeClr val="tx1"/>
                </a:solidFill>
                <a:latin typeface="Frutiger LT Std 45 Light"/>
                <a:ea typeface="+mn-ea"/>
                <a:cs typeface="Frutiger LT Std 45 Light"/>
              </a:defRPr>
            </a:lvl2pPr>
            <a:lvl3pPr marL="1143000" indent="-228600" algn="l" defTabSz="457200" rtl="0" eaLnBrk="1" latinLnBrk="0" hangingPunct="1">
              <a:spcBef>
                <a:spcPct val="20000"/>
              </a:spcBef>
              <a:buClr>
                <a:srgbClr val="FF6600"/>
              </a:buClr>
              <a:buFont typeface="Arial"/>
              <a:buChar char="•"/>
              <a:defRPr sz="2400" b="0" i="0" kern="1200">
                <a:solidFill>
                  <a:schemeClr val="tx1"/>
                </a:solidFill>
                <a:latin typeface="Frutiger LT Std 45 Light"/>
                <a:ea typeface="+mn-ea"/>
                <a:cs typeface="Frutiger LT Std 45 Light"/>
              </a:defRPr>
            </a:lvl3pPr>
            <a:lvl4pPr marL="1600200" indent="-228600" algn="l" defTabSz="457200" rtl="0" eaLnBrk="1" latinLnBrk="0" hangingPunct="1">
              <a:spcBef>
                <a:spcPct val="20000"/>
              </a:spcBef>
              <a:buClr>
                <a:srgbClr val="FF6600"/>
              </a:buClr>
              <a:buFont typeface="Arial"/>
              <a:buChar char="–"/>
              <a:defRPr sz="2000" b="0" i="0" kern="1200">
                <a:solidFill>
                  <a:schemeClr val="tx1"/>
                </a:solidFill>
                <a:latin typeface="Frutiger LT Std 45 Light"/>
                <a:ea typeface="+mn-ea"/>
                <a:cs typeface="Frutiger LT Std 45 Light"/>
              </a:defRPr>
            </a:lvl4pPr>
            <a:lvl5pPr marL="2057400" indent="-228600" algn="l" defTabSz="457200" rtl="0" eaLnBrk="1" latinLnBrk="0" hangingPunct="1">
              <a:spcBef>
                <a:spcPct val="20000"/>
              </a:spcBef>
              <a:buClr>
                <a:srgbClr val="FF6600"/>
              </a:buClr>
              <a:buFont typeface="Arial"/>
              <a:buChar char="»"/>
              <a:defRPr sz="2000" b="0" i="0" kern="1200">
                <a:solidFill>
                  <a:schemeClr val="tx1"/>
                </a:solidFill>
                <a:latin typeface="Frutiger LT Std 45 Light"/>
                <a:ea typeface="+mn-ea"/>
                <a:cs typeface="Frutiger LT Std 45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fontAlgn="auto">
              <a:defRPr/>
            </a:pPr>
            <a:r>
              <a:rPr lang="nl-BE" sz="800" dirty="0">
                <a:solidFill>
                  <a:srgbClr val="2E3135"/>
                </a:solidFill>
                <a:latin typeface="Verdana"/>
                <a:cs typeface="Verdana"/>
              </a:rPr>
              <a:t>www.unamur.be</a:t>
            </a:r>
            <a:endParaRPr lang="fr-FR" sz="800" dirty="0">
              <a:solidFill>
                <a:srgbClr val="2E3135"/>
              </a:solidFill>
              <a:latin typeface="Verdana"/>
              <a:cs typeface="Verdana"/>
            </a:endParaRPr>
          </a:p>
        </p:txBody>
      </p:sp>
    </p:spTree>
  </p:cSld>
  <p:clrMap bg1="lt1" tx1="dk1" bg2="lt2" tx2="dk2" accent1="accent1" accent2="accent2" accent3="accent3" accent4="accent4" accent5="accent5" accent6="accent6" hlink="hlink" folHlink="folHlink"/>
  <p:sldLayoutIdLst>
    <p:sldLayoutId id="2147483758"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Image 1">
            <a:extLst>
              <a:ext uri="{FF2B5EF4-FFF2-40B4-BE49-F238E27FC236}">
                <a16:creationId xmlns:a16="http://schemas.microsoft.com/office/drawing/2014/main" id="{C7545F94-6681-8AF9-DA9A-018C489DF0C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91300"/>
            <a:ext cx="91440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contenu 2">
            <a:extLst>
              <a:ext uri="{FF2B5EF4-FFF2-40B4-BE49-F238E27FC236}">
                <a16:creationId xmlns:a16="http://schemas.microsoft.com/office/drawing/2014/main" id="{DE22AF30-5BAF-48BC-B24A-AE77A854D4A1}"/>
              </a:ext>
            </a:extLst>
          </p:cNvPr>
          <p:cNvSpPr txBox="1">
            <a:spLocks/>
          </p:cNvSpPr>
          <p:nvPr userDrawn="1"/>
        </p:nvSpPr>
        <p:spPr>
          <a:xfrm>
            <a:off x="457200" y="6516688"/>
            <a:ext cx="8229600" cy="233362"/>
          </a:xfrm>
          <a:prstGeom prst="rect">
            <a:avLst/>
          </a:prstGeom>
          <a:noFill/>
        </p:spPr>
        <p:txBody>
          <a:bodyPr lIns="0" tIns="0" rIns="0" bIns="0" anchor="b"/>
          <a:lstStyle>
            <a:lvl1pPr marL="342900" indent="-342900" algn="r" defTabSz="457200" rtl="0" eaLnBrk="1" latinLnBrk="0" hangingPunct="1">
              <a:spcBef>
                <a:spcPct val="20000"/>
              </a:spcBef>
              <a:spcAft>
                <a:spcPts val="0"/>
              </a:spcAft>
              <a:buClr>
                <a:srgbClr val="FF6600"/>
              </a:buClr>
              <a:buFont typeface="Arial"/>
              <a:buNone/>
              <a:defRPr sz="2500" b="0" i="0" kern="1200">
                <a:solidFill>
                  <a:srgbClr val="211D61"/>
                </a:solidFill>
                <a:latin typeface="+mj-lt"/>
                <a:ea typeface="+mn-ea"/>
                <a:cs typeface="Frutiger LT Std 55 Roman"/>
              </a:defRPr>
            </a:lvl1pPr>
            <a:lvl2pPr marL="742950" indent="-285750" algn="l" defTabSz="457200" rtl="0" eaLnBrk="1" latinLnBrk="0" hangingPunct="1">
              <a:spcBef>
                <a:spcPct val="20000"/>
              </a:spcBef>
              <a:buClr>
                <a:srgbClr val="FF6600"/>
              </a:buClr>
              <a:buFont typeface="Arial"/>
              <a:buChar char="–"/>
              <a:defRPr sz="2800" b="0" i="0" kern="1200">
                <a:solidFill>
                  <a:schemeClr val="tx1"/>
                </a:solidFill>
                <a:latin typeface="Frutiger LT Std 45 Light"/>
                <a:ea typeface="+mn-ea"/>
                <a:cs typeface="Frutiger LT Std 45 Light"/>
              </a:defRPr>
            </a:lvl2pPr>
            <a:lvl3pPr marL="1143000" indent="-228600" algn="l" defTabSz="457200" rtl="0" eaLnBrk="1" latinLnBrk="0" hangingPunct="1">
              <a:spcBef>
                <a:spcPct val="20000"/>
              </a:spcBef>
              <a:buClr>
                <a:srgbClr val="FF6600"/>
              </a:buClr>
              <a:buFont typeface="Arial"/>
              <a:buChar char="•"/>
              <a:defRPr sz="2400" b="0" i="0" kern="1200">
                <a:solidFill>
                  <a:schemeClr val="tx1"/>
                </a:solidFill>
                <a:latin typeface="Frutiger LT Std 45 Light"/>
                <a:ea typeface="+mn-ea"/>
                <a:cs typeface="Frutiger LT Std 45 Light"/>
              </a:defRPr>
            </a:lvl3pPr>
            <a:lvl4pPr marL="1600200" indent="-228600" algn="l" defTabSz="457200" rtl="0" eaLnBrk="1" latinLnBrk="0" hangingPunct="1">
              <a:spcBef>
                <a:spcPct val="20000"/>
              </a:spcBef>
              <a:buClr>
                <a:srgbClr val="FF6600"/>
              </a:buClr>
              <a:buFont typeface="Arial"/>
              <a:buChar char="–"/>
              <a:defRPr sz="2000" b="0" i="0" kern="1200">
                <a:solidFill>
                  <a:schemeClr val="tx1"/>
                </a:solidFill>
                <a:latin typeface="Frutiger LT Std 45 Light"/>
                <a:ea typeface="+mn-ea"/>
                <a:cs typeface="Frutiger LT Std 45 Light"/>
              </a:defRPr>
            </a:lvl4pPr>
            <a:lvl5pPr marL="2057400" indent="-228600" algn="l" defTabSz="457200" rtl="0" eaLnBrk="1" latinLnBrk="0" hangingPunct="1">
              <a:spcBef>
                <a:spcPct val="20000"/>
              </a:spcBef>
              <a:buClr>
                <a:srgbClr val="FF6600"/>
              </a:buClr>
              <a:buFont typeface="Arial"/>
              <a:buChar char="»"/>
              <a:defRPr sz="2000" b="0" i="0" kern="1200">
                <a:solidFill>
                  <a:schemeClr val="tx1"/>
                </a:solidFill>
                <a:latin typeface="Frutiger LT Std 45 Light"/>
                <a:ea typeface="+mn-ea"/>
                <a:cs typeface="Frutiger LT Std 45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fontAlgn="auto">
              <a:defRPr/>
            </a:pPr>
            <a:r>
              <a:rPr lang="nl-BE" sz="800" dirty="0">
                <a:solidFill>
                  <a:schemeClr val="bg1"/>
                </a:solidFill>
                <a:latin typeface="Verdana"/>
                <a:cs typeface="Verdana"/>
              </a:rPr>
              <a:t>www.unamur.be</a:t>
            </a:r>
            <a:endParaRPr lang="fr-FR" sz="800" dirty="0">
              <a:solidFill>
                <a:schemeClr val="bg1"/>
              </a:solidFill>
              <a:latin typeface="Verdana"/>
              <a:cs typeface="Verdana"/>
            </a:endParaRPr>
          </a:p>
        </p:txBody>
      </p:sp>
    </p:spTree>
  </p:cSld>
  <p:clrMap bg1="lt1" tx1="dk1" bg2="lt2" tx2="dk2" accent1="accent1" accent2="accent2" accent3="accent3" accent4="accent4" accent5="accent5" accent6="accent6" hlink="hlink" folHlink="folHlink"/>
  <p:sldLayoutIdLst>
    <p:sldLayoutId id="2147483759"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Herve.jacquemin@unamur.b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1">
            <a:extLst>
              <a:ext uri="{FF2B5EF4-FFF2-40B4-BE49-F238E27FC236}">
                <a16:creationId xmlns:a16="http://schemas.microsoft.com/office/drawing/2014/main" id="{84943E10-497A-4859-8FEE-F84F725FAFA0}"/>
              </a:ext>
            </a:extLst>
          </p:cNvPr>
          <p:cNvSpPr txBox="1">
            <a:spLocks/>
          </p:cNvSpPr>
          <p:nvPr/>
        </p:nvSpPr>
        <p:spPr bwMode="auto">
          <a:xfrm>
            <a:off x="563562" y="1168717"/>
            <a:ext cx="8016875" cy="41475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defRPr/>
            </a:pPr>
            <a:endParaRPr lang="fr-FR" dirty="0">
              <a:latin typeface="Verdana" panose="020B0604030504040204" pitchFamily="34" charset="0"/>
            </a:endParaRPr>
          </a:p>
          <a:p>
            <a:pPr eaLnBrk="1" hangingPunct="1">
              <a:defRPr/>
            </a:pPr>
            <a:endParaRPr lang="fr-FR" dirty="0">
              <a:latin typeface="Verdana" panose="020B0604030504040204" pitchFamily="34" charset="0"/>
            </a:endParaRPr>
          </a:p>
          <a:p>
            <a:pPr marL="0" indent="0" algn="ctr" eaLnBrk="1" hangingPunct="1">
              <a:buFont typeface="Arial" panose="020B0604020202020204" pitchFamily="34" charset="0"/>
              <a:buNone/>
              <a:defRPr/>
            </a:pPr>
            <a:r>
              <a:rPr lang="fr-BE" sz="2800" b="1" dirty="0">
                <a:solidFill>
                  <a:schemeClr val="bg1"/>
                </a:solidFill>
                <a:latin typeface="Verdana" panose="020B0604030504040204" pitchFamily="34" charset="0"/>
              </a:rPr>
              <a:t>Financial Exclusion of </a:t>
            </a:r>
            <a:r>
              <a:rPr lang="fr-BE" sz="2800" b="1" dirty="0" err="1">
                <a:solidFill>
                  <a:schemeClr val="bg1"/>
                </a:solidFill>
                <a:latin typeface="Verdana" panose="020B0604030504040204" pitchFamily="34" charset="0"/>
              </a:rPr>
              <a:t>Consumers</a:t>
            </a:r>
            <a:r>
              <a:rPr lang="fr-BE" sz="2800" b="1" dirty="0">
                <a:solidFill>
                  <a:schemeClr val="bg1"/>
                </a:solidFill>
                <a:latin typeface="Verdana" panose="020B0604030504040204" pitchFamily="34" charset="0"/>
              </a:rPr>
              <a:t> </a:t>
            </a:r>
            <a:r>
              <a:rPr lang="fr-BE" sz="2800" b="1" dirty="0" err="1">
                <a:solidFill>
                  <a:schemeClr val="bg1"/>
                </a:solidFill>
                <a:latin typeface="Verdana" panose="020B0604030504040204" pitchFamily="34" charset="0"/>
              </a:rPr>
              <a:t>suffering</a:t>
            </a:r>
            <a:r>
              <a:rPr lang="fr-BE" sz="2800" b="1" dirty="0">
                <a:solidFill>
                  <a:schemeClr val="bg1"/>
                </a:solidFill>
                <a:latin typeface="Verdana" panose="020B0604030504040204" pitchFamily="34" charset="0"/>
              </a:rPr>
              <a:t> </a:t>
            </a:r>
            <a:r>
              <a:rPr lang="fr-BE" sz="2800" b="1" dirty="0" err="1">
                <a:solidFill>
                  <a:schemeClr val="bg1"/>
                </a:solidFill>
                <a:latin typeface="Verdana" panose="020B0604030504040204" pitchFamily="34" charset="0"/>
              </a:rPr>
              <a:t>from</a:t>
            </a:r>
            <a:r>
              <a:rPr lang="fr-BE" sz="2800" b="1" dirty="0">
                <a:solidFill>
                  <a:schemeClr val="bg1"/>
                </a:solidFill>
                <a:latin typeface="Verdana" panose="020B0604030504040204" pitchFamily="34" charset="0"/>
              </a:rPr>
              <a:t> Digital </a:t>
            </a:r>
            <a:r>
              <a:rPr lang="fr-BE" sz="2800" b="1" dirty="0" err="1">
                <a:solidFill>
                  <a:schemeClr val="bg1"/>
                </a:solidFill>
                <a:latin typeface="Verdana" panose="020B0604030504040204" pitchFamily="34" charset="0"/>
              </a:rPr>
              <a:t>Divide</a:t>
            </a:r>
            <a:endParaRPr lang="fr-BE" sz="2800" b="1" dirty="0">
              <a:solidFill>
                <a:schemeClr val="bg1"/>
              </a:solidFill>
              <a:latin typeface="Verdana" panose="020B0604030504040204" pitchFamily="34" charset="0"/>
            </a:endParaRPr>
          </a:p>
          <a:p>
            <a:pPr marL="0" indent="0" algn="ctr" eaLnBrk="1" hangingPunct="1">
              <a:buFont typeface="Arial" panose="020B0604020202020204" pitchFamily="34" charset="0"/>
              <a:buNone/>
              <a:defRPr/>
            </a:pPr>
            <a:endParaRPr lang="fr-BE" sz="2000" dirty="0">
              <a:solidFill>
                <a:schemeClr val="bg1"/>
              </a:solidFill>
              <a:latin typeface="Verdana" panose="020B0604030504040204" pitchFamily="34" charset="0"/>
            </a:endParaRPr>
          </a:p>
          <a:p>
            <a:pPr marL="0" indent="0" algn="ctr" eaLnBrk="1" hangingPunct="1">
              <a:buFont typeface="Arial" panose="020B0604020202020204" pitchFamily="34" charset="0"/>
              <a:buNone/>
              <a:defRPr/>
            </a:pPr>
            <a:r>
              <a:rPr lang="fr-BE" sz="2000" dirty="0">
                <a:solidFill>
                  <a:schemeClr val="bg1"/>
                </a:solidFill>
                <a:latin typeface="Verdana" panose="020B0604030504040204" pitchFamily="34" charset="0"/>
              </a:rPr>
              <a:t>Hervé Jacquemin</a:t>
            </a:r>
          </a:p>
          <a:p>
            <a:pPr marL="0" indent="0" algn="ctr" eaLnBrk="1" hangingPunct="1">
              <a:buFont typeface="Arial" panose="020B0604020202020204" pitchFamily="34" charset="0"/>
              <a:buNone/>
              <a:defRPr/>
            </a:pPr>
            <a:r>
              <a:rPr lang="fr-BE" sz="2000" dirty="0">
                <a:solidFill>
                  <a:schemeClr val="bg1"/>
                </a:solidFill>
                <a:latin typeface="Verdana" panose="020B0604030504040204" pitchFamily="34" charset="0"/>
              </a:rPr>
              <a:t>Professor at the </a:t>
            </a:r>
            <a:r>
              <a:rPr lang="fr-BE" sz="2000" dirty="0" err="1">
                <a:solidFill>
                  <a:schemeClr val="bg1"/>
                </a:solidFill>
                <a:latin typeface="Verdana" panose="020B0604030504040204" pitchFamily="34" charset="0"/>
              </a:rPr>
              <a:t>University</a:t>
            </a:r>
            <a:r>
              <a:rPr lang="fr-BE" sz="2000" dirty="0">
                <a:solidFill>
                  <a:schemeClr val="bg1"/>
                </a:solidFill>
                <a:latin typeface="Verdana" panose="020B0604030504040204" pitchFamily="34" charset="0"/>
              </a:rPr>
              <a:t> of Namur (</a:t>
            </a:r>
            <a:r>
              <a:rPr lang="fr-BE" sz="2000" dirty="0" err="1">
                <a:solidFill>
                  <a:schemeClr val="bg1"/>
                </a:solidFill>
                <a:latin typeface="Verdana" panose="020B0604030504040204" pitchFamily="34" charset="0"/>
              </a:rPr>
              <a:t>Belgium</a:t>
            </a:r>
            <a:r>
              <a:rPr lang="fr-BE" sz="2000" dirty="0">
                <a:solidFill>
                  <a:schemeClr val="bg1"/>
                </a:solidFill>
                <a:latin typeface="Verdana" panose="020B0604030504040204" pitchFamily="34" charset="0"/>
              </a:rPr>
              <a:t>), CRIDS/NADI</a:t>
            </a:r>
          </a:p>
          <a:p>
            <a:pPr marL="0" indent="0" algn="ctr" eaLnBrk="1" hangingPunct="1">
              <a:buFont typeface="Arial" panose="020B0604020202020204" pitchFamily="34" charset="0"/>
              <a:buNone/>
              <a:defRPr/>
            </a:pPr>
            <a:r>
              <a:rPr lang="fr-BE" sz="2000" dirty="0" err="1">
                <a:solidFill>
                  <a:schemeClr val="bg1"/>
                </a:solidFill>
                <a:latin typeface="Verdana" panose="020B0604030504040204" pitchFamily="34" charset="0"/>
              </a:rPr>
              <a:t>Member</a:t>
            </a:r>
            <a:r>
              <a:rPr lang="fr-BE" sz="2000" dirty="0">
                <a:solidFill>
                  <a:schemeClr val="bg1"/>
                </a:solidFill>
                <a:latin typeface="Verdana" panose="020B0604030504040204" pitchFamily="34" charset="0"/>
              </a:rPr>
              <a:t> of the Brussels Bar</a:t>
            </a:r>
          </a:p>
        </p:txBody>
      </p:sp>
      <p:sp>
        <p:nvSpPr>
          <p:cNvPr id="2" name="ZoneTexte 1">
            <a:extLst>
              <a:ext uri="{FF2B5EF4-FFF2-40B4-BE49-F238E27FC236}">
                <a16:creationId xmlns:a16="http://schemas.microsoft.com/office/drawing/2014/main" id="{7E2AF955-D72F-49AE-A623-E9F70F7BC47B}"/>
              </a:ext>
            </a:extLst>
          </p:cNvPr>
          <p:cNvSpPr txBox="1"/>
          <p:nvPr/>
        </p:nvSpPr>
        <p:spPr>
          <a:xfrm>
            <a:off x="409575" y="223838"/>
            <a:ext cx="8515350" cy="830997"/>
          </a:xfrm>
          <a:prstGeom prst="rect">
            <a:avLst/>
          </a:prstGeom>
          <a:noFill/>
        </p:spPr>
        <p:txBody>
          <a:bodyPr>
            <a:spAutoFit/>
          </a:bodyPr>
          <a:lstStyle/>
          <a:p>
            <a:pPr algn="ctr">
              <a:defRPr/>
            </a:pPr>
            <a:r>
              <a:rPr lang="fr-BE" sz="1600" dirty="0">
                <a:solidFill>
                  <a:schemeClr val="bg1"/>
                </a:solidFill>
                <a:latin typeface="Verdana" panose="020B0604030504040204" pitchFamily="34" charset="0"/>
                <a:cs typeface="+mn-cs"/>
              </a:rPr>
              <a:t>1st </a:t>
            </a:r>
            <a:r>
              <a:rPr lang="fr-BE" sz="1600" dirty="0" err="1">
                <a:solidFill>
                  <a:schemeClr val="bg1"/>
                </a:solidFill>
                <a:latin typeface="Verdana" panose="020B0604030504040204" pitchFamily="34" charset="0"/>
                <a:cs typeface="+mn-cs"/>
              </a:rPr>
              <a:t>European</a:t>
            </a:r>
            <a:r>
              <a:rPr lang="fr-BE" sz="1600" dirty="0">
                <a:solidFill>
                  <a:schemeClr val="bg1"/>
                </a:solidFill>
                <a:latin typeface="Verdana" panose="020B0604030504040204" pitchFamily="34" charset="0"/>
                <a:cs typeface="+mn-cs"/>
              </a:rPr>
              <a:t> Conference of the International Association of Consumer Law</a:t>
            </a:r>
          </a:p>
          <a:p>
            <a:pPr algn="ctr">
              <a:defRPr/>
            </a:pPr>
            <a:r>
              <a:rPr lang="fr-BE" sz="1600" dirty="0" err="1">
                <a:solidFill>
                  <a:schemeClr val="bg1"/>
                </a:solidFill>
                <a:latin typeface="Verdana" panose="020B0604030504040204" pitchFamily="34" charset="0"/>
                <a:cs typeface="+mn-cs"/>
              </a:rPr>
              <a:t>Girton</a:t>
            </a:r>
            <a:r>
              <a:rPr lang="fr-BE" sz="1600" dirty="0">
                <a:solidFill>
                  <a:schemeClr val="bg1"/>
                </a:solidFill>
                <a:latin typeface="Verdana" panose="020B0604030504040204" pitchFamily="34" charset="0"/>
                <a:cs typeface="+mn-cs"/>
              </a:rPr>
              <a:t> </a:t>
            </a:r>
            <a:r>
              <a:rPr lang="fr-BE" sz="1600" dirty="0" err="1">
                <a:solidFill>
                  <a:schemeClr val="bg1"/>
                </a:solidFill>
                <a:latin typeface="Verdana" panose="020B0604030504040204" pitchFamily="34" charset="0"/>
                <a:cs typeface="+mn-cs"/>
              </a:rPr>
              <a:t>College</a:t>
            </a:r>
            <a:r>
              <a:rPr lang="fr-BE" sz="1600" dirty="0">
                <a:solidFill>
                  <a:schemeClr val="bg1"/>
                </a:solidFill>
                <a:latin typeface="Verdana" panose="020B0604030504040204" pitchFamily="34" charset="0"/>
                <a:cs typeface="+mn-cs"/>
              </a:rPr>
              <a:t> – </a:t>
            </a:r>
            <a:r>
              <a:rPr lang="fr-BE" sz="1600" dirty="0" err="1">
                <a:solidFill>
                  <a:schemeClr val="bg1"/>
                </a:solidFill>
                <a:latin typeface="Verdana" panose="020B0604030504040204" pitchFamily="34" charset="0"/>
                <a:cs typeface="+mn-cs"/>
              </a:rPr>
              <a:t>University</a:t>
            </a:r>
            <a:r>
              <a:rPr lang="fr-BE" sz="1600" dirty="0">
                <a:solidFill>
                  <a:schemeClr val="bg1"/>
                </a:solidFill>
                <a:latin typeface="Verdana" panose="020B0604030504040204" pitchFamily="34" charset="0"/>
                <a:cs typeface="+mn-cs"/>
              </a:rPr>
              <a:t> of Cambridge</a:t>
            </a:r>
          </a:p>
          <a:p>
            <a:pPr algn="ctr">
              <a:defRPr/>
            </a:pPr>
            <a:r>
              <a:rPr lang="fr-BE" sz="1600" dirty="0">
                <a:solidFill>
                  <a:schemeClr val="bg1"/>
                </a:solidFill>
                <a:latin typeface="Verdana" panose="020B0604030504040204" pitchFamily="34" charset="0"/>
                <a:cs typeface="+mn-cs"/>
              </a:rPr>
              <a:t>17-18 </a:t>
            </a:r>
            <a:r>
              <a:rPr lang="fr-BE" sz="1600" dirty="0" err="1">
                <a:solidFill>
                  <a:schemeClr val="bg1"/>
                </a:solidFill>
                <a:latin typeface="Verdana" panose="020B0604030504040204" pitchFamily="34" charset="0"/>
                <a:cs typeface="+mn-cs"/>
              </a:rPr>
              <a:t>September</a:t>
            </a:r>
            <a:r>
              <a:rPr lang="fr-BE" sz="1600" dirty="0">
                <a:solidFill>
                  <a:schemeClr val="bg1"/>
                </a:solidFill>
                <a:latin typeface="Verdana" panose="020B0604030504040204" pitchFamily="34" charset="0"/>
                <a:cs typeface="+mn-cs"/>
              </a:rPr>
              <a:t> 2024</a:t>
            </a:r>
            <a:endParaRPr lang="fr-FR" sz="1600" dirty="0">
              <a:solidFill>
                <a:schemeClr val="bg1"/>
              </a:solidFill>
              <a:latin typeface="Verdana" panose="020B0604030504040204" pitchFamily="34" charset="0"/>
              <a:cs typeface="+mn-cs"/>
            </a:endParaRPr>
          </a:p>
        </p:txBody>
      </p:sp>
      <p:pic>
        <p:nvPicPr>
          <p:cNvPr id="1026" name="Picture 2" descr="Namur Digital Institute (NADI)">
            <a:extLst>
              <a:ext uri="{FF2B5EF4-FFF2-40B4-BE49-F238E27FC236}">
                <a16:creationId xmlns:a16="http://schemas.microsoft.com/office/drawing/2014/main" id="{1D3586AC-E44F-09E9-0E28-ACA822C41B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 y="5723696"/>
            <a:ext cx="1647825" cy="76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Digital </a:t>
            </a:r>
            <a:r>
              <a:rPr lang="en-US" sz="2600" b="1" dirty="0">
                <a:solidFill>
                  <a:srgbClr val="55AB26"/>
                </a:solidFill>
              </a:rPr>
              <a:t>Divide</a:t>
            </a:r>
          </a:p>
          <a:p>
            <a:pPr marL="0" indent="0">
              <a:buNone/>
              <a:defRPr/>
            </a:pPr>
            <a:endParaRPr lang="fr-BE" sz="2600" b="1" dirty="0">
              <a:solidFill>
                <a:srgbClr val="55AB26"/>
              </a:solidFill>
            </a:endParaRPr>
          </a:p>
          <a:p>
            <a:pPr algn="just">
              <a:lnSpc>
                <a:spcPct val="107000"/>
              </a:lnSpc>
            </a:pPr>
            <a:r>
              <a:rPr lang="en-GB" sz="2400" dirty="0">
                <a:ea typeface="Calibri" panose="020F0502020204030204" pitchFamily="34" charset="0"/>
                <a:cs typeface="Times New Roman" panose="02020603050405020304" pitchFamily="18" charset="0"/>
              </a:rPr>
              <a:t>Concept</a:t>
            </a:r>
          </a:p>
          <a:p>
            <a:pPr lvl="1" algn="just">
              <a:lnSpc>
                <a:spcPct val="107000"/>
              </a:lnSpc>
            </a:pPr>
            <a:r>
              <a:rPr lang="en-GB" sz="2000" dirty="0">
                <a:ea typeface="Calibri" panose="020F0502020204030204" pitchFamily="34" charset="0"/>
                <a:cs typeface="Times New Roman" panose="02020603050405020304" pitchFamily="18" charset="0"/>
              </a:rPr>
              <a:t>Lack of access to the internet or digital technologies</a:t>
            </a:r>
          </a:p>
          <a:p>
            <a:pPr lvl="1" algn="just">
              <a:lnSpc>
                <a:spcPct val="107000"/>
              </a:lnSpc>
            </a:pPr>
            <a:r>
              <a:rPr lang="en-GB" sz="2000" dirty="0">
                <a:ea typeface="Calibri" panose="020F0502020204030204" pitchFamily="34" charset="0"/>
                <a:cs typeface="Times New Roman" panose="02020603050405020304" pitchFamily="18" charset="0"/>
              </a:rPr>
              <a:t>Insufficient digital skills to make use of technologies and online services </a:t>
            </a:r>
          </a:p>
          <a:p>
            <a:pPr lvl="2" algn="just">
              <a:lnSpc>
                <a:spcPct val="107000"/>
              </a:lnSpc>
            </a:pPr>
            <a:r>
              <a:rPr lang="en-GB" sz="1600" dirty="0">
                <a:ea typeface="Calibri" panose="020F0502020204030204" pitchFamily="34" charset="0"/>
                <a:cs typeface="Times New Roman" panose="02020603050405020304" pitchFamily="18" charset="0"/>
              </a:rPr>
              <a:t>Information and data literacy skills</a:t>
            </a:r>
          </a:p>
          <a:p>
            <a:pPr lvl="2" algn="just">
              <a:lnSpc>
                <a:spcPct val="107000"/>
              </a:lnSpc>
            </a:pPr>
            <a:r>
              <a:rPr lang="en-GB" sz="1600" dirty="0">
                <a:ea typeface="Calibri" panose="020F0502020204030204" pitchFamily="34" charset="0"/>
                <a:cs typeface="Times New Roman" panose="02020603050405020304" pitchFamily="18" charset="0"/>
              </a:rPr>
              <a:t>Communication and collaboration skills</a:t>
            </a:r>
          </a:p>
          <a:p>
            <a:pPr lvl="2" algn="just">
              <a:lnSpc>
                <a:spcPct val="107000"/>
              </a:lnSpc>
            </a:pPr>
            <a:r>
              <a:rPr lang="en-GB" sz="1600" dirty="0">
                <a:ea typeface="Calibri" panose="020F0502020204030204" pitchFamily="34" charset="0"/>
                <a:cs typeface="Times New Roman" panose="02020603050405020304" pitchFamily="18" charset="0"/>
              </a:rPr>
              <a:t>Digital content creation skills</a:t>
            </a:r>
          </a:p>
          <a:p>
            <a:pPr lvl="2" algn="just">
              <a:lnSpc>
                <a:spcPct val="107000"/>
              </a:lnSpc>
            </a:pPr>
            <a:r>
              <a:rPr lang="en-GB" sz="1600" dirty="0">
                <a:ea typeface="Calibri" panose="020F0502020204030204" pitchFamily="34" charset="0"/>
                <a:cs typeface="Times New Roman" panose="02020603050405020304" pitchFamily="18" charset="0"/>
              </a:rPr>
              <a:t>Safety skills</a:t>
            </a:r>
          </a:p>
          <a:p>
            <a:pPr lvl="2" algn="just">
              <a:lnSpc>
                <a:spcPct val="107000"/>
              </a:lnSpc>
            </a:pPr>
            <a:r>
              <a:rPr lang="en-GB" sz="1600" dirty="0">
                <a:ea typeface="Calibri" panose="020F0502020204030204" pitchFamily="34" charset="0"/>
                <a:cs typeface="Times New Roman" panose="02020603050405020304" pitchFamily="18" charset="0"/>
              </a:rPr>
              <a:t>Problem solving skills</a:t>
            </a:r>
          </a:p>
          <a:p>
            <a:pPr marL="0" indent="0" algn="just">
              <a:lnSpc>
                <a:spcPct val="107000"/>
              </a:lnSpc>
              <a:buNone/>
            </a:pPr>
            <a:endParaRPr lang="en-GB" sz="2400" dirty="0">
              <a:ea typeface="Calibri" panose="020F0502020204030204" pitchFamily="34" charset="0"/>
              <a:cs typeface="Times New Roman" panose="02020603050405020304" pitchFamily="18" charset="0"/>
            </a:endParaRPr>
          </a:p>
          <a:p>
            <a:pPr algn="just">
              <a:lnSpc>
                <a:spcPct val="107000"/>
              </a:lnSpc>
            </a:pPr>
            <a:r>
              <a:rPr lang="en-GB" sz="2400" dirty="0">
                <a:ea typeface="Calibri" panose="020F0502020204030204" pitchFamily="34" charset="0"/>
                <a:cs typeface="Times New Roman" panose="02020603050405020304" pitchFamily="18" charset="0"/>
              </a:rPr>
              <a:t>Relevance of socio-demographic characteristics (age, education, income, etc.)</a:t>
            </a: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algn="just">
              <a:lnSpc>
                <a:spcPct val="107000"/>
              </a:lnSpc>
            </a:pPr>
            <a:endParaRPr lang="fr-FR" sz="1600" dirty="0">
              <a:ea typeface="Calibri" panose="020F0502020204030204" pitchFamily="34" charset="0"/>
              <a:cs typeface="Times New Roman" panose="02020603050405020304" pitchFamily="18" charset="0"/>
            </a:endParaRPr>
          </a:p>
          <a:p>
            <a:pPr lvl="1" algn="just">
              <a:lnSpc>
                <a:spcPct val="107000"/>
              </a:lnSpc>
            </a:pPr>
            <a:endParaRPr lang="fr-FR" sz="20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marL="0" lvl="0" indent="0" algn="just">
              <a:lnSpc>
                <a:spcPct val="107000"/>
              </a:lnSpc>
              <a:buNone/>
            </a:pPr>
            <a:endParaRPr lang="fr-FR" sz="2000" dirty="0">
              <a:effectLst/>
              <a:ea typeface="Calibri" panose="020F0502020204030204" pitchFamily="34" charset="0"/>
              <a:cs typeface="Times New Roman" panose="02020603050405020304" pitchFamily="18" charset="0"/>
            </a:endParaRPr>
          </a:p>
          <a:p>
            <a:pPr marL="514350" indent="-514350">
              <a:buAutoNum type="arabicPeriod"/>
              <a:defRPr/>
            </a:pPr>
            <a:endParaRPr lang="fr-BE" sz="2000" dirty="0"/>
          </a:p>
          <a:p>
            <a:pPr marL="0" indent="0">
              <a:buFont typeface="Arial" panose="020B0604020202020204" pitchFamily="34" charset="0"/>
              <a:buNone/>
              <a:defRPr/>
            </a:pPr>
            <a:endParaRPr lang="fr-BE" sz="2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3910033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Digital </a:t>
            </a:r>
            <a:r>
              <a:rPr lang="en-US" sz="2600" b="1" dirty="0">
                <a:solidFill>
                  <a:srgbClr val="55AB26"/>
                </a:solidFill>
              </a:rPr>
              <a:t>Divide</a:t>
            </a:r>
          </a:p>
          <a:p>
            <a:pPr marL="0" indent="0">
              <a:buNone/>
              <a:defRPr/>
            </a:pPr>
            <a:endParaRPr lang="fr-BE" sz="2600" b="1" dirty="0">
              <a:solidFill>
                <a:srgbClr val="55AB26"/>
              </a:solidFill>
            </a:endParaRPr>
          </a:p>
          <a:p>
            <a:pPr algn="just">
              <a:lnSpc>
                <a:spcPct val="107000"/>
              </a:lnSpc>
            </a:pPr>
            <a:r>
              <a:rPr lang="en-GB" sz="2400" dirty="0">
                <a:ea typeface="Calibri" panose="020F0502020204030204" pitchFamily="34" charset="0"/>
                <a:cs typeface="Times New Roman" panose="02020603050405020304" pitchFamily="18" charset="0"/>
              </a:rPr>
              <a:t>In 2023, 56% of EU citizens (16-74) had at least basic digital skills (target = 80% in 2030)</a:t>
            </a:r>
          </a:p>
          <a:p>
            <a:pPr marL="457200" lvl="1" indent="0" algn="just">
              <a:lnSpc>
                <a:spcPct val="107000"/>
              </a:lnSpc>
              <a:buNone/>
            </a:pPr>
            <a:endParaRPr lang="en-GB"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algn="just">
              <a:lnSpc>
                <a:spcPct val="107000"/>
              </a:lnSpc>
            </a:pPr>
            <a:endParaRPr lang="fr-FR" sz="1600" dirty="0">
              <a:ea typeface="Calibri" panose="020F0502020204030204" pitchFamily="34" charset="0"/>
              <a:cs typeface="Times New Roman" panose="02020603050405020304" pitchFamily="18" charset="0"/>
            </a:endParaRPr>
          </a:p>
          <a:p>
            <a:pPr lvl="1" algn="just">
              <a:lnSpc>
                <a:spcPct val="107000"/>
              </a:lnSpc>
            </a:pPr>
            <a:endParaRPr lang="fr-FR" sz="20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marL="0" lvl="0" indent="0" algn="just">
              <a:lnSpc>
                <a:spcPct val="107000"/>
              </a:lnSpc>
              <a:buNone/>
            </a:pPr>
            <a:endParaRPr lang="fr-FR" sz="2000" dirty="0">
              <a:effectLst/>
              <a:ea typeface="Calibri" panose="020F0502020204030204" pitchFamily="34" charset="0"/>
              <a:cs typeface="Times New Roman" panose="02020603050405020304" pitchFamily="18" charset="0"/>
            </a:endParaRPr>
          </a:p>
          <a:p>
            <a:pPr marL="514350" indent="-514350">
              <a:buAutoNum type="arabicPeriod"/>
              <a:defRPr/>
            </a:pPr>
            <a:endParaRPr lang="fr-BE" sz="2000" dirty="0"/>
          </a:p>
          <a:p>
            <a:pPr marL="0" indent="0">
              <a:buFont typeface="Arial" panose="020B0604020202020204" pitchFamily="34" charset="0"/>
              <a:buNone/>
              <a:defRPr/>
            </a:pPr>
            <a:endParaRPr lang="fr-BE" sz="2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pic>
        <p:nvPicPr>
          <p:cNvPr id="5" name="Image 4">
            <a:extLst>
              <a:ext uri="{FF2B5EF4-FFF2-40B4-BE49-F238E27FC236}">
                <a16:creationId xmlns:a16="http://schemas.microsoft.com/office/drawing/2014/main" id="{B400B8B3-6EC5-46DC-F133-73838F8B4EDD}"/>
              </a:ext>
            </a:extLst>
          </p:cNvPr>
          <p:cNvPicPr>
            <a:picLocks noChangeAspect="1"/>
          </p:cNvPicPr>
          <p:nvPr/>
        </p:nvPicPr>
        <p:blipFill>
          <a:blip r:embed="rId2"/>
          <a:stretch>
            <a:fillRect/>
          </a:stretch>
        </p:blipFill>
        <p:spPr>
          <a:xfrm>
            <a:off x="441711" y="2497393"/>
            <a:ext cx="8565378" cy="3643152"/>
          </a:xfrm>
          <a:prstGeom prst="rect">
            <a:avLst/>
          </a:prstGeom>
        </p:spPr>
      </p:pic>
    </p:spTree>
    <p:extLst>
      <p:ext uri="{BB962C8B-B14F-4D97-AF65-F5344CB8AC3E}">
        <p14:creationId xmlns:p14="http://schemas.microsoft.com/office/powerpoint/2010/main" val="234424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403123" y="377824"/>
            <a:ext cx="8436077" cy="170321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Digital </a:t>
            </a:r>
            <a:r>
              <a:rPr lang="en-US" sz="2600" b="1" dirty="0">
                <a:solidFill>
                  <a:srgbClr val="55AB26"/>
                </a:solidFill>
              </a:rPr>
              <a:t>Divide</a:t>
            </a:r>
          </a:p>
          <a:p>
            <a:pPr marL="0" indent="0">
              <a:buNone/>
              <a:defRPr/>
            </a:pPr>
            <a:endParaRPr lang="en-US" sz="2600" b="1" dirty="0">
              <a:solidFill>
                <a:srgbClr val="55AB26"/>
              </a:solidFill>
            </a:endParaRPr>
          </a:p>
          <a:p>
            <a:pPr>
              <a:defRPr/>
            </a:pPr>
            <a:r>
              <a:rPr lang="en-US" sz="2600" dirty="0"/>
              <a:t>91% of internet users in 2023 (comp. 67% in 2010)</a:t>
            </a:r>
          </a:p>
          <a:p>
            <a:pPr marL="0" indent="0">
              <a:buNone/>
              <a:defRPr/>
            </a:pPr>
            <a:endParaRPr lang="fr-BE" sz="2600" b="1" dirty="0">
              <a:solidFill>
                <a:srgbClr val="55AB26"/>
              </a:solidFill>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algn="just">
              <a:lnSpc>
                <a:spcPct val="107000"/>
              </a:lnSpc>
            </a:pPr>
            <a:endParaRPr lang="fr-FR" sz="1600" dirty="0">
              <a:ea typeface="Calibri" panose="020F0502020204030204" pitchFamily="34" charset="0"/>
              <a:cs typeface="Times New Roman" panose="02020603050405020304" pitchFamily="18" charset="0"/>
            </a:endParaRPr>
          </a:p>
          <a:p>
            <a:pPr lvl="1" algn="just">
              <a:lnSpc>
                <a:spcPct val="107000"/>
              </a:lnSpc>
            </a:pPr>
            <a:endParaRPr lang="fr-FR" sz="20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marL="0" lvl="0" indent="0" algn="just">
              <a:lnSpc>
                <a:spcPct val="107000"/>
              </a:lnSpc>
              <a:buNone/>
            </a:pPr>
            <a:endParaRPr lang="fr-FR" sz="2000" dirty="0">
              <a:effectLst/>
              <a:ea typeface="Calibri" panose="020F0502020204030204" pitchFamily="34" charset="0"/>
              <a:cs typeface="Times New Roman" panose="02020603050405020304" pitchFamily="18" charset="0"/>
            </a:endParaRPr>
          </a:p>
          <a:p>
            <a:pPr marL="514350" indent="-514350">
              <a:buAutoNum type="arabicPeriod"/>
              <a:defRPr/>
            </a:pPr>
            <a:endParaRPr lang="fr-BE" sz="2000" dirty="0"/>
          </a:p>
          <a:p>
            <a:pPr marL="0" indent="0">
              <a:buFont typeface="Arial" panose="020B0604020202020204" pitchFamily="34" charset="0"/>
              <a:buNone/>
              <a:defRPr/>
            </a:pPr>
            <a:endParaRPr lang="fr-BE" sz="2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pic>
        <p:nvPicPr>
          <p:cNvPr id="3" name="Image 2">
            <a:extLst>
              <a:ext uri="{FF2B5EF4-FFF2-40B4-BE49-F238E27FC236}">
                <a16:creationId xmlns:a16="http://schemas.microsoft.com/office/drawing/2014/main" id="{6B38CA29-0AF5-B4EB-0D5A-03AE2EDB024B}"/>
              </a:ext>
            </a:extLst>
          </p:cNvPr>
          <p:cNvPicPr>
            <a:picLocks noChangeAspect="1"/>
          </p:cNvPicPr>
          <p:nvPr/>
        </p:nvPicPr>
        <p:blipFill>
          <a:blip r:embed="rId2"/>
          <a:stretch>
            <a:fillRect/>
          </a:stretch>
        </p:blipFill>
        <p:spPr>
          <a:xfrm>
            <a:off x="1774722" y="2081040"/>
            <a:ext cx="5594555" cy="4776960"/>
          </a:xfrm>
          <a:prstGeom prst="rect">
            <a:avLst/>
          </a:prstGeom>
        </p:spPr>
      </p:pic>
    </p:spTree>
    <p:extLst>
      <p:ext uri="{BB962C8B-B14F-4D97-AF65-F5344CB8AC3E}">
        <p14:creationId xmlns:p14="http://schemas.microsoft.com/office/powerpoint/2010/main" val="2387882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Digital </a:t>
            </a:r>
            <a:r>
              <a:rPr lang="fr-BE" sz="2600" b="1" dirty="0" err="1">
                <a:solidFill>
                  <a:srgbClr val="55AB26"/>
                </a:solidFill>
              </a:rPr>
              <a:t>divide</a:t>
            </a:r>
            <a:r>
              <a:rPr lang="fr-BE" sz="2600" b="1" dirty="0">
                <a:solidFill>
                  <a:srgbClr val="55AB26"/>
                </a:solidFill>
              </a:rPr>
              <a:t> </a:t>
            </a:r>
            <a:r>
              <a:rPr lang="fr-BE" sz="2600" b="1" dirty="0">
                <a:solidFill>
                  <a:srgbClr val="55AB26"/>
                </a:solidFill>
                <a:sym typeface="Wingdings" panose="05000000000000000000" pitchFamily="2" charset="2"/>
              </a:rPr>
              <a:t> </a:t>
            </a:r>
            <a:r>
              <a:rPr lang="fr-BE" sz="2600" b="1" dirty="0" err="1">
                <a:solidFill>
                  <a:srgbClr val="55AB26"/>
                </a:solidFill>
              </a:rPr>
              <a:t>financial</a:t>
            </a:r>
            <a:r>
              <a:rPr lang="fr-BE" sz="2600" b="1" dirty="0">
                <a:solidFill>
                  <a:srgbClr val="55AB26"/>
                </a:solidFill>
              </a:rPr>
              <a:t> exclusion?</a:t>
            </a:r>
          </a:p>
          <a:p>
            <a:pPr marL="0" indent="0" algn="just">
              <a:lnSpc>
                <a:spcPct val="107000"/>
              </a:lnSpc>
              <a:buNone/>
            </a:pPr>
            <a:endParaRPr lang="en-GB" sz="2000" dirty="0">
              <a:ea typeface="Calibri" panose="020F0502020204030204" pitchFamily="34" charset="0"/>
              <a:cs typeface="Times New Roman" panose="02020603050405020304" pitchFamily="18" charset="0"/>
            </a:endParaRPr>
          </a:p>
          <a:p>
            <a:pPr algn="just">
              <a:lnSpc>
                <a:spcPct val="107000"/>
              </a:lnSpc>
            </a:pPr>
            <a:r>
              <a:rPr lang="en-GB" sz="2000" dirty="0">
                <a:ea typeface="Calibri" panose="020F0502020204030204" pitchFamily="34" charset="0"/>
                <a:cs typeface="Times New Roman" panose="02020603050405020304" pitchFamily="18" charset="0"/>
              </a:rPr>
              <a:t>Consumers victims of the digital divide may also be excluded from financial services (insurance, banking, credit, investment, payments, etc.) or forced to used them under less competitive conditions</a:t>
            </a:r>
          </a:p>
          <a:p>
            <a:pPr algn="just">
              <a:lnSpc>
                <a:spcPct val="107000"/>
              </a:lnSpc>
            </a:pPr>
            <a:endParaRPr lang="fr-FR" sz="20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Use of digital </a:t>
            </a:r>
            <a:r>
              <a:rPr lang="en-GB" sz="2000" dirty="0">
                <a:ea typeface="Calibri" panose="020F0502020204030204" pitchFamily="34" charset="0"/>
                <a:cs typeface="Times New Roman" panose="02020603050405020304" pitchFamily="18" charset="0"/>
              </a:rPr>
              <a:t>technologies is indeed indispensable for various financial services:</a:t>
            </a:r>
          </a:p>
          <a:p>
            <a:pPr lvl="2" algn="just">
              <a:lnSpc>
                <a:spcPct val="107000"/>
              </a:lnSpc>
            </a:pPr>
            <a:r>
              <a:rPr lang="en-US" sz="1800" dirty="0">
                <a:effectLst/>
                <a:ea typeface="Aptos" panose="020B0004020202020204" pitchFamily="34" charset="0"/>
                <a:cs typeface="Times New Roman" panose="02020603050405020304" pitchFamily="18" charset="0"/>
              </a:rPr>
              <a:t>electronic payments (excluding cash payments) may be preferred (and sometimes the only ones available); </a:t>
            </a:r>
          </a:p>
          <a:p>
            <a:pPr lvl="2" algn="just">
              <a:lnSpc>
                <a:spcPct val="107000"/>
              </a:lnSpc>
            </a:pPr>
            <a:r>
              <a:rPr lang="en-US" sz="1800" dirty="0">
                <a:effectLst/>
                <a:ea typeface="Aptos" panose="020B0004020202020204" pitchFamily="34" charset="0"/>
                <a:cs typeface="Times New Roman" panose="02020603050405020304" pitchFamily="18" charset="0"/>
              </a:rPr>
              <a:t>Financial services can (or even must) be subscribed to via a website or mobile application; </a:t>
            </a:r>
          </a:p>
          <a:p>
            <a:pPr lvl="2" algn="just">
              <a:lnSpc>
                <a:spcPct val="107000"/>
              </a:lnSpc>
            </a:pPr>
            <a:r>
              <a:rPr lang="en-US" sz="1800" dirty="0">
                <a:effectLst/>
                <a:ea typeface="Aptos" panose="020B0004020202020204" pitchFamily="34" charset="0"/>
                <a:cs typeface="Times New Roman" panose="02020603050405020304" pitchFamily="18" charset="0"/>
              </a:rPr>
              <a:t>the only means of communication available are electronic (email, chatbot or online form);</a:t>
            </a:r>
          </a:p>
          <a:p>
            <a:pPr lvl="2" algn="just">
              <a:lnSpc>
                <a:spcPct val="107000"/>
              </a:lnSpc>
            </a:pPr>
            <a:r>
              <a:rPr lang="en-US" sz="1800" dirty="0">
                <a:ea typeface="Calibri" panose="020F0502020204030204" pitchFamily="34" charset="0"/>
                <a:cs typeface="Times New Roman" panose="02020603050405020304" pitchFamily="18" charset="0"/>
              </a:rPr>
              <a:t>Etc.</a:t>
            </a:r>
            <a:endParaRPr lang="fr-BE" sz="16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4931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Question?</a:t>
            </a:r>
          </a:p>
          <a:p>
            <a:pPr marL="0" indent="0">
              <a:buNone/>
              <a:defRPr/>
            </a:pPr>
            <a:endParaRPr lang="fr-BE" sz="2600" b="1" dirty="0">
              <a:solidFill>
                <a:srgbClr val="55AB26"/>
              </a:solidFill>
            </a:endParaRPr>
          </a:p>
          <a:p>
            <a:pPr marL="0" indent="0">
              <a:buNone/>
              <a:defRPr/>
            </a:pPr>
            <a:r>
              <a:rPr lang="fr-BE" sz="2400" dirty="0">
                <a:ea typeface="Calibri" panose="020F0502020204030204" pitchFamily="34" charset="0"/>
                <a:cs typeface="Times New Roman" panose="02020603050405020304" pitchFamily="18" charset="0"/>
              </a:rPr>
              <a:t>Is </a:t>
            </a:r>
            <a:r>
              <a:rPr lang="fr-BE" sz="2400" dirty="0" err="1">
                <a:ea typeface="Calibri" panose="020F0502020204030204" pitchFamily="34" charset="0"/>
                <a:cs typeface="Times New Roman" panose="02020603050405020304" pitchFamily="18" charset="0"/>
              </a:rPr>
              <a:t>there</a:t>
            </a:r>
            <a:r>
              <a:rPr lang="fr-BE" sz="2400" dirty="0">
                <a:ea typeface="Calibri" panose="020F0502020204030204" pitchFamily="34" charset="0"/>
                <a:cs typeface="Times New Roman" panose="02020603050405020304" pitchFamily="18" charset="0"/>
              </a:rPr>
              <a:t> a right for </a:t>
            </a:r>
            <a:r>
              <a:rPr lang="fr-BE" sz="2400" dirty="0" err="1">
                <a:ea typeface="Calibri" panose="020F0502020204030204" pitchFamily="34" charset="0"/>
                <a:cs typeface="Times New Roman" panose="02020603050405020304" pitchFamily="18" charset="0"/>
              </a:rPr>
              <a:t>consumers</a:t>
            </a:r>
            <a:r>
              <a:rPr lang="fr-BE" sz="2400" dirty="0">
                <a:ea typeface="Calibri" panose="020F0502020204030204" pitchFamily="34" charset="0"/>
                <a:cs typeface="Times New Roman" panose="02020603050405020304" pitchFamily="18" charset="0"/>
              </a:rPr>
              <a:t> </a:t>
            </a:r>
            <a:r>
              <a:rPr lang="fr-BE" sz="2400" b="1" dirty="0">
                <a:solidFill>
                  <a:srgbClr val="FF0000"/>
                </a:solidFill>
                <a:ea typeface="Calibri" panose="020F0502020204030204" pitchFamily="34" charset="0"/>
                <a:cs typeface="Times New Roman" panose="02020603050405020304" pitchFamily="18" charset="0"/>
              </a:rPr>
              <a:t>not to use </a:t>
            </a:r>
            <a:r>
              <a:rPr lang="fr-BE" sz="2400" dirty="0">
                <a:ea typeface="Calibri" panose="020F0502020204030204" pitchFamily="34" charset="0"/>
                <a:cs typeface="Times New Roman" panose="02020603050405020304" pitchFamily="18" charset="0"/>
              </a:rPr>
              <a:t>digital </a:t>
            </a:r>
            <a:r>
              <a:rPr lang="fr-BE" sz="2400" dirty="0" err="1">
                <a:ea typeface="Calibri" panose="020F0502020204030204" pitchFamily="34" charset="0"/>
                <a:cs typeface="Times New Roman" panose="02020603050405020304" pitchFamily="18" charset="0"/>
              </a:rPr>
              <a:t>technology</a:t>
            </a:r>
            <a:r>
              <a:rPr lang="fr-BE" sz="2400" dirty="0">
                <a:ea typeface="Calibri" panose="020F0502020204030204" pitchFamily="34" charset="0"/>
                <a:cs typeface="Times New Roman" panose="02020603050405020304" pitchFamily="18" charset="0"/>
              </a:rPr>
              <a:t>:</a:t>
            </a:r>
          </a:p>
          <a:p>
            <a:pPr marL="0" indent="0">
              <a:buNone/>
              <a:defRPr/>
            </a:pPr>
            <a:r>
              <a:rPr lang="fr-BE" sz="2400" dirty="0">
                <a:ea typeface="Calibri" panose="020F0502020204030204" pitchFamily="34" charset="0"/>
                <a:cs typeface="Times New Roman" panose="02020603050405020304" pitchFamily="18" charset="0"/>
              </a:rPr>
              <a:t> </a:t>
            </a:r>
          </a:p>
          <a:p>
            <a:pPr>
              <a:buFont typeface="Wingdings" panose="05000000000000000000" pitchFamily="2" charset="2"/>
              <a:buChar char="ü"/>
              <a:defRPr/>
            </a:pPr>
            <a:r>
              <a:rPr lang="fr-BE" sz="2400" dirty="0">
                <a:ea typeface="Calibri" panose="020F0502020204030204" pitchFamily="34" charset="0"/>
                <a:cs typeface="Times New Roman" panose="02020603050405020304" pitchFamily="18" charset="0"/>
              </a:rPr>
              <a:t>to </a:t>
            </a:r>
            <a:r>
              <a:rPr lang="fr-BE" sz="2400" dirty="0" err="1">
                <a:ea typeface="Calibri" panose="020F0502020204030204" pitchFamily="34" charset="0"/>
                <a:cs typeface="Times New Roman" panose="02020603050405020304" pitchFamily="18" charset="0"/>
              </a:rPr>
              <a:t>perform</a:t>
            </a:r>
            <a:r>
              <a:rPr lang="fr-BE" sz="2400" dirty="0">
                <a:ea typeface="Calibri" panose="020F0502020204030204" pitchFamily="34" charset="0"/>
                <a:cs typeface="Times New Roman" panose="02020603050405020304" pitchFamily="18" charset="0"/>
              </a:rPr>
              <a:t> </a:t>
            </a:r>
            <a:r>
              <a:rPr lang="fr-BE" sz="2400" dirty="0" err="1">
                <a:ea typeface="Calibri" panose="020F0502020204030204" pitchFamily="34" charset="0"/>
                <a:cs typeface="Times New Roman" panose="02020603050405020304" pitchFamily="18" charset="0"/>
              </a:rPr>
              <a:t>legal</a:t>
            </a:r>
            <a:r>
              <a:rPr lang="fr-BE" sz="2400" dirty="0">
                <a:ea typeface="Calibri" panose="020F0502020204030204" pitchFamily="34" charset="0"/>
                <a:cs typeface="Times New Roman" panose="02020603050405020304" pitchFamily="18" charset="0"/>
              </a:rPr>
              <a:t> </a:t>
            </a:r>
            <a:r>
              <a:rPr lang="fr-BE" sz="2400" dirty="0" err="1">
                <a:ea typeface="Calibri" panose="020F0502020204030204" pitchFamily="34" charset="0"/>
                <a:cs typeface="Times New Roman" panose="02020603050405020304" pitchFamily="18" charset="0"/>
              </a:rPr>
              <a:t>acts</a:t>
            </a:r>
            <a:r>
              <a:rPr lang="fr-BE" sz="2400" dirty="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in the financial sector (e.g. conclude, amend or terminate a contract)? or</a:t>
            </a:r>
          </a:p>
          <a:p>
            <a:pPr>
              <a:buFont typeface="Wingdings" panose="05000000000000000000" pitchFamily="2" charset="2"/>
              <a:buChar char="ü"/>
              <a:defRPr/>
            </a:pPr>
            <a:endParaRPr lang="en-US" sz="2400" dirty="0">
              <a:ea typeface="Calibri" panose="020F0502020204030204" pitchFamily="34" charset="0"/>
              <a:cs typeface="Times New Roman" panose="02020603050405020304" pitchFamily="18" charset="0"/>
            </a:endParaRPr>
          </a:p>
          <a:p>
            <a:pPr>
              <a:buFont typeface="Wingdings" panose="05000000000000000000" pitchFamily="2" charset="2"/>
              <a:buChar char="ü"/>
              <a:defRPr/>
            </a:pPr>
            <a:r>
              <a:rPr lang="en-US" sz="2400" dirty="0">
                <a:ea typeface="Calibri" panose="020F0502020204030204" pitchFamily="34" charset="0"/>
                <a:cs typeface="Times New Roman" panose="02020603050405020304" pitchFamily="18" charset="0"/>
              </a:rPr>
              <a:t>to communicate with financial services providers?</a:t>
            </a:r>
          </a:p>
          <a:p>
            <a:pPr>
              <a:buFont typeface="Wingdings" panose="05000000000000000000" pitchFamily="2" charset="2"/>
              <a:buChar char="ü"/>
              <a:defRPr/>
            </a:pPr>
            <a:endParaRPr lang="en-US" sz="2400" dirty="0">
              <a:ea typeface="Calibri" panose="020F0502020204030204" pitchFamily="34" charset="0"/>
              <a:cs typeface="Times New Roman" panose="02020603050405020304" pitchFamily="18" charset="0"/>
            </a:endParaRPr>
          </a:p>
          <a:p>
            <a:pPr>
              <a:buFont typeface="Wingdings" panose="05000000000000000000" pitchFamily="2" charset="2"/>
              <a:buChar char="à"/>
              <a:defRPr/>
            </a:pPr>
            <a:r>
              <a:rPr lang="en-US" sz="2400" dirty="0">
                <a:ea typeface="Calibri" panose="020F0502020204030204" pitchFamily="34" charset="0"/>
                <a:cs typeface="Times New Roman" panose="02020603050405020304" pitchFamily="18" charset="0"/>
                <a:sym typeface="Wingdings" panose="05000000000000000000" pitchFamily="2" charset="2"/>
              </a:rPr>
              <a:t>sector-specific rules (1.)</a:t>
            </a:r>
          </a:p>
          <a:p>
            <a:pPr>
              <a:buFont typeface="Wingdings" panose="05000000000000000000" pitchFamily="2" charset="2"/>
              <a:buChar char="à"/>
              <a:defRPr/>
            </a:pPr>
            <a:r>
              <a:rPr lang="en-US" sz="2400" dirty="0">
                <a:ea typeface="Calibri" panose="020F0502020204030204" pitchFamily="34" charset="0"/>
                <a:cs typeface="Times New Roman" panose="02020603050405020304" pitchFamily="18" charset="0"/>
                <a:sym typeface="Wingdings" panose="05000000000000000000" pitchFamily="2" charset="2"/>
              </a:rPr>
              <a:t>transversal rules (2.) </a:t>
            </a:r>
          </a:p>
          <a:p>
            <a:pPr marL="457200" lvl="1" indent="0">
              <a:buNone/>
              <a:defRPr/>
            </a:pPr>
            <a:r>
              <a:rPr lang="en-US" sz="2000" dirty="0">
                <a:ea typeface="Calibri" panose="020F0502020204030204" pitchFamily="34" charset="0"/>
                <a:cs typeface="Times New Roman" panose="02020603050405020304" pitchFamily="18" charset="0"/>
                <a:sym typeface="Wingdings" panose="05000000000000000000" pitchFamily="2" charset="2"/>
              </a:rPr>
              <a:t>…allowing consumers not to use digital technology</a:t>
            </a:r>
          </a:p>
          <a:p>
            <a:pPr>
              <a:buFont typeface="Wingdings" panose="05000000000000000000" pitchFamily="2" charset="2"/>
              <a:buChar char="à"/>
              <a:defRPr/>
            </a:pPr>
            <a:endParaRPr lang="fr-BE" sz="2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2904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7500" lnSpcReduction="20000"/>
          </a:bodyPr>
          <a:lstStyle/>
          <a:p>
            <a:pPr marL="0" indent="0">
              <a:buNone/>
              <a:defRPr/>
            </a:pPr>
            <a:r>
              <a:rPr lang="fr-BE" sz="3100" b="1" dirty="0">
                <a:solidFill>
                  <a:srgbClr val="55AB26"/>
                </a:solidFill>
              </a:rPr>
              <a:t>1. </a:t>
            </a:r>
            <a:r>
              <a:rPr lang="fr-BE" sz="3100" b="1" dirty="0" err="1">
                <a:solidFill>
                  <a:srgbClr val="55AB26"/>
                </a:solidFill>
              </a:rPr>
              <a:t>Sector</a:t>
            </a:r>
            <a:r>
              <a:rPr lang="fr-BE" sz="3100" b="1" dirty="0">
                <a:solidFill>
                  <a:srgbClr val="55AB26"/>
                </a:solidFill>
              </a:rPr>
              <a:t> </a:t>
            </a:r>
            <a:r>
              <a:rPr lang="fr-BE" sz="3100" b="1" dirty="0" err="1">
                <a:solidFill>
                  <a:srgbClr val="55AB26"/>
                </a:solidFill>
              </a:rPr>
              <a:t>specific</a:t>
            </a:r>
            <a:r>
              <a:rPr lang="fr-BE" sz="3100" b="1" dirty="0">
                <a:solidFill>
                  <a:srgbClr val="55AB26"/>
                </a:solidFill>
              </a:rPr>
              <a:t> </a:t>
            </a:r>
            <a:r>
              <a:rPr lang="fr-BE" sz="3100" b="1" dirty="0" err="1">
                <a:solidFill>
                  <a:srgbClr val="55AB26"/>
                </a:solidFill>
              </a:rPr>
              <a:t>rules</a:t>
            </a:r>
            <a:r>
              <a:rPr lang="fr-BE" sz="3100" b="1" dirty="0">
                <a:solidFill>
                  <a:srgbClr val="55AB26"/>
                </a:solidFill>
              </a:rPr>
              <a:t> </a:t>
            </a:r>
            <a:r>
              <a:rPr lang="fr-BE" sz="3100" b="1" dirty="0" err="1">
                <a:solidFill>
                  <a:srgbClr val="55AB26"/>
                </a:solidFill>
              </a:rPr>
              <a:t>allowing</a:t>
            </a:r>
            <a:r>
              <a:rPr lang="fr-BE" sz="3100" b="1" dirty="0">
                <a:solidFill>
                  <a:srgbClr val="55AB26"/>
                </a:solidFill>
              </a:rPr>
              <a:t> </a:t>
            </a:r>
            <a:r>
              <a:rPr lang="fr-BE" sz="3100" b="1" dirty="0" err="1">
                <a:solidFill>
                  <a:srgbClr val="55AB26"/>
                </a:solidFill>
              </a:rPr>
              <a:t>consumers</a:t>
            </a:r>
            <a:r>
              <a:rPr lang="fr-BE" sz="3100" b="1" dirty="0">
                <a:solidFill>
                  <a:srgbClr val="55AB26"/>
                </a:solidFill>
              </a:rPr>
              <a:t> not to use digital </a:t>
            </a:r>
            <a:r>
              <a:rPr lang="fr-BE" sz="3100" b="1" dirty="0" err="1">
                <a:solidFill>
                  <a:srgbClr val="55AB26"/>
                </a:solidFill>
              </a:rPr>
              <a:t>technology</a:t>
            </a:r>
            <a:endParaRPr lang="fr-BE" sz="3100" b="1" dirty="0">
              <a:solidFill>
                <a:srgbClr val="55AB26"/>
              </a:solidFill>
            </a:endParaRPr>
          </a:p>
          <a:p>
            <a:pPr algn="just">
              <a:lnSpc>
                <a:spcPct val="107000"/>
              </a:lnSpc>
            </a:pPr>
            <a:endParaRPr lang="fr-FR" sz="2400" dirty="0">
              <a:ea typeface="Calibri" panose="020F0502020204030204" pitchFamily="34" charset="0"/>
              <a:cs typeface="Times New Roman" panose="02020603050405020304" pitchFamily="18" charset="0"/>
            </a:endParaRPr>
          </a:p>
          <a:p>
            <a:pPr algn="just">
              <a:lnSpc>
                <a:spcPct val="107000"/>
              </a:lnSpc>
            </a:pPr>
            <a:r>
              <a:rPr lang="fr-FR" sz="2400" b="1" dirty="0">
                <a:ea typeface="Calibri" panose="020F0502020204030204" pitchFamily="34" charset="0"/>
                <a:cs typeface="Times New Roman" panose="02020603050405020304" pitchFamily="18" charset="0"/>
              </a:rPr>
              <a:t>Access to </a:t>
            </a:r>
            <a:r>
              <a:rPr lang="fr-FR" sz="2400" b="1" dirty="0" err="1">
                <a:ea typeface="Calibri" panose="020F0502020204030204" pitchFamily="34" charset="0"/>
                <a:cs typeface="Times New Roman" panose="02020603050405020304" pitchFamily="18" charset="0"/>
              </a:rPr>
              <a:t>security</a:t>
            </a:r>
            <a:r>
              <a:rPr lang="fr-FR" sz="2400" b="1" dirty="0">
                <a:ea typeface="Calibri" panose="020F0502020204030204" pitchFamily="34" charset="0"/>
                <a:cs typeface="Times New Roman" panose="02020603050405020304" pitchFamily="18" charset="0"/>
              </a:rPr>
              <a:t> mesures</a:t>
            </a:r>
          </a:p>
          <a:p>
            <a:pPr algn="just">
              <a:lnSpc>
                <a:spcPct val="107000"/>
              </a:lnSpc>
            </a:pPr>
            <a:endParaRPr lang="fr-FR" sz="24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Art. 5b (15) of </a:t>
            </a:r>
            <a:r>
              <a:rPr lang="fr-FR" sz="2000" dirty="0" err="1">
                <a:ea typeface="Calibri" panose="020F0502020204030204" pitchFamily="34" charset="0"/>
                <a:cs typeface="Times New Roman" panose="02020603050405020304" pitchFamily="18" charset="0"/>
              </a:rPr>
              <a:t>Regulation</a:t>
            </a:r>
            <a:r>
              <a:rPr lang="fr-FR" sz="2000" dirty="0">
                <a:ea typeface="Calibri" panose="020F0502020204030204" pitchFamily="34" charset="0"/>
                <a:cs typeface="Times New Roman" panose="02020603050405020304" pitchFamily="18" charset="0"/>
              </a:rPr>
              <a:t> (UE) 910/2014 on </a:t>
            </a:r>
            <a:r>
              <a:rPr lang="fr-FR" sz="2000" dirty="0" err="1">
                <a:ea typeface="Calibri" panose="020F0502020204030204" pitchFamily="34" charset="0"/>
                <a:cs typeface="Times New Roman" panose="02020603050405020304" pitchFamily="18" charset="0"/>
              </a:rPr>
              <a:t>electronic</a:t>
            </a:r>
            <a:r>
              <a:rPr lang="fr-FR" sz="2000" dirty="0">
                <a:ea typeface="Calibri" panose="020F0502020204030204" pitchFamily="34" charset="0"/>
                <a:cs typeface="Times New Roman" panose="02020603050405020304" pitchFamily="18" charset="0"/>
              </a:rPr>
              <a:t> identification and trust services (</a:t>
            </a:r>
            <a:r>
              <a:rPr lang="fr-FR" sz="2000" dirty="0" err="1">
                <a:ea typeface="Calibri" panose="020F0502020204030204" pitchFamily="34" charset="0"/>
                <a:cs typeface="Times New Roman" panose="02020603050405020304" pitchFamily="18" charset="0"/>
              </a:rPr>
              <a:t>eIDAS</a:t>
            </a:r>
            <a:r>
              <a:rPr lang="fr-FR" sz="2000" dirty="0">
                <a:ea typeface="Calibri" panose="020F0502020204030204" pitchFamily="34" charset="0"/>
                <a:cs typeface="Times New Roman" panose="02020603050405020304" pitchFamily="18" charset="0"/>
              </a:rPr>
              <a:t>), as </a:t>
            </a:r>
            <a:r>
              <a:rPr lang="fr-FR" sz="2000" dirty="0" err="1">
                <a:ea typeface="Calibri" panose="020F0502020204030204" pitchFamily="34" charset="0"/>
                <a:cs typeface="Times New Roman" panose="02020603050405020304" pitchFamily="18" charset="0"/>
              </a:rPr>
              <a:t>amended</a:t>
            </a:r>
            <a:r>
              <a:rPr lang="fr-FR" sz="2000" dirty="0">
                <a:ea typeface="Calibri" panose="020F0502020204030204" pitchFamily="34" charset="0"/>
                <a:cs typeface="Times New Roman" panose="02020603050405020304" pitchFamily="18" charset="0"/>
              </a:rPr>
              <a:t> by </a:t>
            </a:r>
            <a:r>
              <a:rPr lang="fr-FR" sz="2000" dirty="0" err="1">
                <a:ea typeface="Calibri" panose="020F0502020204030204" pitchFamily="34" charset="0"/>
                <a:cs typeface="Times New Roman" panose="02020603050405020304" pitchFamily="18" charset="0"/>
              </a:rPr>
              <a:t>Regulation</a:t>
            </a:r>
            <a:r>
              <a:rPr lang="fr-FR" sz="2000" dirty="0">
                <a:ea typeface="Calibri" panose="020F0502020204030204" pitchFamily="34" charset="0"/>
                <a:cs typeface="Times New Roman" panose="02020603050405020304" pitchFamily="18" charset="0"/>
              </a:rPr>
              <a:t> (EU) 2024/1183 – European Digital Identity </a:t>
            </a:r>
            <a:r>
              <a:rPr lang="fr-FR" sz="2000" dirty="0" err="1">
                <a:ea typeface="Calibri" panose="020F0502020204030204" pitchFamily="34" charset="0"/>
                <a:cs typeface="Times New Roman" panose="02020603050405020304" pitchFamily="18" charset="0"/>
              </a:rPr>
              <a:t>Wallet</a:t>
            </a:r>
            <a:r>
              <a:rPr lang="fr-FR" sz="2000" dirty="0">
                <a:ea typeface="Calibri" panose="020F0502020204030204" pitchFamily="34" charset="0"/>
                <a:cs typeface="Times New Roman" panose="02020603050405020304" pitchFamily="18" charset="0"/>
              </a:rPr>
              <a:t> : </a:t>
            </a:r>
          </a:p>
          <a:p>
            <a:pPr algn="just">
              <a:lnSpc>
                <a:spcPct val="107000"/>
              </a:lnSpc>
            </a:pPr>
            <a:endParaRPr lang="fr-FR" sz="2400" dirty="0">
              <a:ea typeface="Calibri" panose="020F0502020204030204" pitchFamily="34" charset="0"/>
              <a:cs typeface="Times New Roman" panose="02020603050405020304" pitchFamily="18" charset="0"/>
            </a:endParaRPr>
          </a:p>
          <a:p>
            <a:pPr lvl="2" algn="just">
              <a:lnSpc>
                <a:spcPct val="107000"/>
              </a:lnSpc>
            </a:pPr>
            <a:r>
              <a:rPr lang="en-US" sz="1500" b="0" i="0" dirty="0">
                <a:solidFill>
                  <a:srgbClr val="000000"/>
                </a:solidFill>
                <a:effectLst/>
              </a:rPr>
              <a:t>“</a:t>
            </a:r>
            <a:r>
              <a:rPr lang="en-US" sz="1500" b="0" i="1" dirty="0">
                <a:solidFill>
                  <a:srgbClr val="000000"/>
                </a:solidFill>
                <a:effectLst/>
              </a:rPr>
              <a:t>The use of European Digital Identity Wallets shall be </a:t>
            </a:r>
            <a:r>
              <a:rPr lang="en-US" sz="1500" b="0" i="1" dirty="0">
                <a:solidFill>
                  <a:srgbClr val="FF0000"/>
                </a:solidFill>
                <a:effectLst/>
              </a:rPr>
              <a:t>voluntary.</a:t>
            </a:r>
            <a:r>
              <a:rPr lang="en-US" sz="1500" b="0" i="1" dirty="0">
                <a:solidFill>
                  <a:srgbClr val="000000"/>
                </a:solidFill>
                <a:effectLst/>
              </a:rPr>
              <a:t> Access to public and private services, access to the </a:t>
            </a:r>
            <a:r>
              <a:rPr lang="en-US" sz="1500" b="0" i="1" dirty="0" err="1">
                <a:solidFill>
                  <a:srgbClr val="000000"/>
                </a:solidFill>
                <a:effectLst/>
              </a:rPr>
              <a:t>labour</a:t>
            </a:r>
            <a:r>
              <a:rPr lang="en-US" sz="1500" b="0" i="1" dirty="0">
                <a:solidFill>
                  <a:srgbClr val="000000"/>
                </a:solidFill>
                <a:effectLst/>
              </a:rPr>
              <a:t> market and freedom to conduct business shall not in any way be restricted or made disadvantageous to natural or legal persons that do not use European Digital Identity Wallets. It shall remain possible to access public and private services by other existing identification and authentication means</a:t>
            </a:r>
            <a:r>
              <a:rPr lang="en-US" sz="1500" b="0" i="0" dirty="0">
                <a:solidFill>
                  <a:srgbClr val="000000"/>
                </a:solidFill>
                <a:effectLst/>
              </a:rPr>
              <a:t>”</a:t>
            </a:r>
            <a:r>
              <a:rPr lang="fr-FR" sz="1600" dirty="0">
                <a:ea typeface="Calibri" panose="020F0502020204030204" pitchFamily="34" charset="0"/>
                <a:cs typeface="Times New Roman" panose="02020603050405020304" pitchFamily="18" charset="0"/>
              </a:rPr>
              <a:t> </a:t>
            </a:r>
          </a:p>
          <a:p>
            <a:pPr algn="just">
              <a:lnSpc>
                <a:spcPct val="107000"/>
              </a:lnSpc>
            </a:pPr>
            <a:endParaRPr lang="fr-FR" sz="24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Art. 88 of the </a:t>
            </a:r>
            <a:r>
              <a:rPr lang="fr-FR" sz="2000" dirty="0" err="1">
                <a:ea typeface="Calibri" panose="020F0502020204030204" pitchFamily="34" charset="0"/>
                <a:cs typeface="Times New Roman" panose="02020603050405020304" pitchFamily="18" charset="0"/>
              </a:rPr>
              <a:t>proposal</a:t>
            </a:r>
            <a:r>
              <a:rPr lang="fr-FR" sz="2000" dirty="0">
                <a:ea typeface="Calibri" panose="020F0502020204030204" pitchFamily="34" charset="0"/>
                <a:cs typeface="Times New Roman" panose="02020603050405020304" pitchFamily="18" charset="0"/>
              </a:rPr>
              <a:t> for a </a:t>
            </a:r>
            <a:r>
              <a:rPr lang="fr-FR" sz="2000" dirty="0" err="1">
                <a:ea typeface="Calibri" panose="020F0502020204030204" pitchFamily="34" charset="0"/>
                <a:cs typeface="Times New Roman" panose="02020603050405020304" pitchFamily="18" charset="0"/>
              </a:rPr>
              <a:t>Regulation</a:t>
            </a:r>
            <a:r>
              <a:rPr lang="fr-FR" sz="2000" dirty="0">
                <a:ea typeface="Calibri" panose="020F0502020204030204" pitchFamily="34" charset="0"/>
                <a:cs typeface="Times New Roman" panose="02020603050405020304" pitchFamily="18" charset="0"/>
              </a:rPr>
              <a:t> on </a:t>
            </a:r>
            <a:r>
              <a:rPr lang="fr-FR" sz="2000" dirty="0" err="1">
                <a:ea typeface="Calibri" panose="020F0502020204030204" pitchFamily="34" charset="0"/>
                <a:cs typeface="Times New Roman" panose="02020603050405020304" pitchFamily="18" charset="0"/>
              </a:rPr>
              <a:t>payment</a:t>
            </a:r>
            <a:r>
              <a:rPr lang="fr-FR" sz="2000" dirty="0">
                <a:ea typeface="Calibri" panose="020F0502020204030204" pitchFamily="34" charset="0"/>
                <a:cs typeface="Times New Roman" panose="02020603050405020304" pitchFamily="18" charset="0"/>
              </a:rPr>
              <a:t> services</a:t>
            </a:r>
          </a:p>
          <a:p>
            <a:pPr algn="just">
              <a:lnSpc>
                <a:spcPct val="107000"/>
              </a:lnSpc>
            </a:pPr>
            <a:endParaRPr lang="fr-FR" sz="1900" dirty="0">
              <a:ea typeface="Calibri" panose="020F0502020204030204" pitchFamily="34" charset="0"/>
              <a:cs typeface="Times New Roman" panose="02020603050405020304" pitchFamily="18" charset="0"/>
            </a:endParaRPr>
          </a:p>
          <a:p>
            <a:pPr lvl="2" algn="just">
              <a:lnSpc>
                <a:spcPct val="107000"/>
              </a:lnSpc>
            </a:pPr>
            <a:r>
              <a:rPr lang="en-US" sz="1500" dirty="0">
                <a:solidFill>
                  <a:srgbClr val="000000"/>
                </a:solidFill>
              </a:rPr>
              <a:t>“</a:t>
            </a:r>
            <a:r>
              <a:rPr lang="en-US" sz="1500" b="0" i="1" dirty="0">
                <a:solidFill>
                  <a:srgbClr val="000000"/>
                </a:solidFill>
                <a:effectLst/>
              </a:rPr>
              <a:t>(1) Without prejudice to the accessibility requirements under Directive (EU) 2019/882, </a:t>
            </a:r>
            <a:r>
              <a:rPr lang="en-US" sz="1500" b="0" i="1" dirty="0">
                <a:effectLst/>
              </a:rPr>
              <a:t>payment service providers shall ensure that all their customers, including persons with disabilities, older persons, </a:t>
            </a:r>
            <a:r>
              <a:rPr lang="en-US" sz="1500" b="0" i="1" dirty="0">
                <a:solidFill>
                  <a:srgbClr val="FF0000"/>
                </a:solidFill>
                <a:effectLst/>
              </a:rPr>
              <a:t>with low digital skills and those who do not have access to digital channels </a:t>
            </a:r>
            <a:r>
              <a:rPr lang="en-US" sz="1500" b="0" i="1" dirty="0">
                <a:solidFill>
                  <a:srgbClr val="000000"/>
                </a:solidFill>
                <a:effectLst/>
              </a:rPr>
              <a:t>or payment instruments, have at their disposal at least a means, adapted to their specific situation, which enables them to perform strong customer authentication</a:t>
            </a:r>
            <a:r>
              <a:rPr lang="en-US" sz="1500" b="0" i="0" dirty="0">
                <a:solidFill>
                  <a:srgbClr val="000000"/>
                </a:solidFill>
                <a:effectLst/>
              </a:rPr>
              <a:t>”</a:t>
            </a:r>
            <a:endParaRPr lang="fr-FR" sz="1500" dirty="0">
              <a:ea typeface="Calibri" panose="020F0502020204030204" pitchFamily="34" charset="0"/>
              <a:cs typeface="Times New Roman" panose="02020603050405020304" pitchFamily="18" charset="0"/>
            </a:endParaRPr>
          </a:p>
          <a:p>
            <a:pPr algn="just">
              <a:lnSpc>
                <a:spcPct val="107000"/>
              </a:lnSpc>
            </a:pPr>
            <a:endParaRPr lang="fr-FR" sz="1900" dirty="0">
              <a:ea typeface="Calibri" panose="020F0502020204030204" pitchFamily="34" charset="0"/>
              <a:cs typeface="Times New Roman" panose="02020603050405020304" pitchFamily="18" charset="0"/>
            </a:endParaRPr>
          </a:p>
          <a:p>
            <a:pPr lvl="2" algn="just">
              <a:lnSpc>
                <a:spcPct val="107000"/>
              </a:lnSpc>
            </a:pPr>
            <a:r>
              <a:rPr lang="en-US" sz="1500" b="0" i="0" dirty="0">
                <a:solidFill>
                  <a:srgbClr val="000000"/>
                </a:solidFill>
                <a:effectLst/>
              </a:rPr>
              <a:t>“</a:t>
            </a:r>
            <a:r>
              <a:rPr lang="en-US" sz="1500" b="0" i="1" dirty="0">
                <a:solidFill>
                  <a:srgbClr val="000000"/>
                </a:solidFill>
                <a:effectLst/>
              </a:rPr>
              <a:t>(2) Payment services providers shall not make the performance of strong customer authentication </a:t>
            </a:r>
            <a:r>
              <a:rPr lang="en-US" sz="1500" b="0" i="1" dirty="0" err="1">
                <a:solidFill>
                  <a:srgbClr val="000000"/>
                </a:solidFill>
                <a:effectLst/>
              </a:rPr>
              <a:t>dependant</a:t>
            </a:r>
            <a:r>
              <a:rPr lang="en-US" sz="1500" b="0" i="1" dirty="0">
                <a:solidFill>
                  <a:srgbClr val="000000"/>
                </a:solidFill>
                <a:effectLst/>
              </a:rPr>
              <a:t> on the exclusive use of a single means of authentication and shall not make the performance of strong customer authentication </a:t>
            </a:r>
            <a:r>
              <a:rPr lang="en-US" sz="1500" b="0" i="1" dirty="0">
                <a:solidFill>
                  <a:srgbClr val="FF0000"/>
                </a:solidFill>
                <a:effectLst/>
              </a:rPr>
              <a:t>depend</a:t>
            </a:r>
            <a:r>
              <a:rPr lang="en-US" sz="1500" b="0" i="1" dirty="0">
                <a:solidFill>
                  <a:srgbClr val="000000"/>
                </a:solidFill>
                <a:effectLst/>
              </a:rPr>
              <a:t>, explicitly or implicitly, </a:t>
            </a:r>
            <a:r>
              <a:rPr lang="en-US" sz="1500" b="0" i="1" dirty="0">
                <a:solidFill>
                  <a:srgbClr val="FF0000"/>
                </a:solidFill>
                <a:effectLst/>
              </a:rPr>
              <a:t>on the possession of a smartphone</a:t>
            </a:r>
            <a:r>
              <a:rPr lang="en-US" sz="1500" b="0" i="1" dirty="0">
                <a:solidFill>
                  <a:srgbClr val="000000"/>
                </a:solidFill>
                <a:effectLst/>
              </a:rPr>
              <a:t>. Payment services providers shall develop a diversity of means for application of strong customer authentication to cater for the specific situation of all their customers</a:t>
            </a:r>
            <a:r>
              <a:rPr lang="en-US" sz="1500" dirty="0">
                <a:solidFill>
                  <a:srgbClr val="000000"/>
                </a:solidFill>
              </a:rPr>
              <a:t>”</a:t>
            </a:r>
            <a:endParaRPr lang="fr-BE" sz="2000" dirty="0"/>
          </a:p>
          <a:p>
            <a:pPr marL="0" indent="0">
              <a:buFont typeface="Arial" panose="020B0604020202020204" pitchFamily="34" charset="0"/>
              <a:buNone/>
              <a:defRPr/>
            </a:pPr>
            <a:endParaRPr lang="fr-BE" sz="2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802490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10000"/>
          </a:bodyPr>
          <a:lstStyle/>
          <a:p>
            <a:pPr marL="0" indent="0">
              <a:buNone/>
              <a:defRPr/>
            </a:pPr>
            <a:r>
              <a:rPr lang="fr-BE" sz="2600" b="1" dirty="0">
                <a:solidFill>
                  <a:srgbClr val="55AB26"/>
                </a:solidFill>
              </a:rPr>
              <a:t>1. </a:t>
            </a:r>
            <a:r>
              <a:rPr lang="fr-BE" sz="2600" b="1" dirty="0" err="1">
                <a:solidFill>
                  <a:srgbClr val="55AB26"/>
                </a:solidFill>
              </a:rPr>
              <a:t>Sector</a:t>
            </a:r>
            <a:r>
              <a:rPr lang="fr-BE" sz="2600" b="1" dirty="0">
                <a:solidFill>
                  <a:srgbClr val="55AB26"/>
                </a:solidFill>
              </a:rPr>
              <a:t> </a:t>
            </a:r>
            <a:r>
              <a:rPr lang="fr-BE" sz="2600" b="1" dirty="0" err="1">
                <a:solidFill>
                  <a:srgbClr val="55AB26"/>
                </a:solidFill>
              </a:rPr>
              <a:t>specific</a:t>
            </a:r>
            <a:r>
              <a:rPr lang="fr-BE" sz="2600" b="1" dirty="0">
                <a:solidFill>
                  <a:srgbClr val="55AB26"/>
                </a:solidFill>
              </a:rPr>
              <a:t> </a:t>
            </a:r>
            <a:r>
              <a:rPr lang="fr-BE" sz="2600" b="1" dirty="0" err="1">
                <a:solidFill>
                  <a:srgbClr val="55AB26"/>
                </a:solidFill>
              </a:rPr>
              <a:t>rules</a:t>
            </a:r>
            <a:r>
              <a:rPr lang="fr-BE" sz="2600" b="1" dirty="0">
                <a:solidFill>
                  <a:srgbClr val="55AB26"/>
                </a:solidFill>
              </a:rPr>
              <a:t> </a:t>
            </a:r>
            <a:r>
              <a:rPr lang="fr-BE" sz="2600" b="1" dirty="0" err="1">
                <a:solidFill>
                  <a:srgbClr val="55AB26"/>
                </a:solidFill>
              </a:rPr>
              <a:t>allowing</a:t>
            </a:r>
            <a:r>
              <a:rPr lang="fr-BE" sz="2600" b="1" dirty="0">
                <a:solidFill>
                  <a:srgbClr val="55AB26"/>
                </a:solidFill>
              </a:rPr>
              <a:t> </a:t>
            </a:r>
            <a:r>
              <a:rPr lang="fr-BE" sz="2600" b="1" dirty="0" err="1">
                <a:solidFill>
                  <a:srgbClr val="55AB26"/>
                </a:solidFill>
              </a:rPr>
              <a:t>consumers</a:t>
            </a:r>
            <a:r>
              <a:rPr lang="fr-BE" sz="2600" b="1" dirty="0">
                <a:solidFill>
                  <a:srgbClr val="55AB26"/>
                </a:solidFill>
              </a:rPr>
              <a:t> not to use digital </a:t>
            </a:r>
            <a:r>
              <a:rPr lang="fr-BE" sz="2600" b="1" dirty="0" err="1">
                <a:solidFill>
                  <a:srgbClr val="55AB26"/>
                </a:solidFill>
              </a:rPr>
              <a:t>technology</a:t>
            </a:r>
            <a:endParaRPr lang="fr-BE" sz="2600" b="1" dirty="0">
              <a:solidFill>
                <a:srgbClr val="55AB26"/>
              </a:solidFill>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r>
              <a:rPr lang="fr-FR" sz="2400" b="1" dirty="0">
                <a:ea typeface="Calibri" panose="020F0502020204030204" pitchFamily="34" charset="0"/>
                <a:cs typeface="Times New Roman" panose="02020603050405020304" pitchFamily="18" charset="0"/>
              </a:rPr>
              <a:t>Non-</a:t>
            </a:r>
            <a:r>
              <a:rPr lang="fr-FR" sz="2400" b="1" dirty="0" err="1">
                <a:ea typeface="Calibri" panose="020F0502020204030204" pitchFamily="34" charset="0"/>
                <a:cs typeface="Times New Roman" panose="02020603050405020304" pitchFamily="18" charset="0"/>
              </a:rPr>
              <a:t>electronic</a:t>
            </a:r>
            <a:r>
              <a:rPr lang="fr-FR" sz="2400" b="1" dirty="0">
                <a:ea typeface="Calibri" panose="020F0502020204030204" pitchFamily="34" charset="0"/>
                <a:cs typeface="Times New Roman" panose="02020603050405020304" pitchFamily="18" charset="0"/>
              </a:rPr>
              <a:t> </a:t>
            </a:r>
            <a:r>
              <a:rPr lang="fr-FR" sz="2400" b="1" dirty="0" err="1">
                <a:ea typeface="Calibri" panose="020F0502020204030204" pitchFamily="34" charset="0"/>
                <a:cs typeface="Times New Roman" panose="02020603050405020304" pitchFamily="18" charset="0"/>
              </a:rPr>
              <a:t>means</a:t>
            </a:r>
            <a:r>
              <a:rPr lang="fr-FR" sz="2400" b="1" dirty="0">
                <a:ea typeface="Calibri" panose="020F0502020204030204" pitchFamily="34" charset="0"/>
                <a:cs typeface="Times New Roman" panose="02020603050405020304" pitchFamily="18" charset="0"/>
              </a:rPr>
              <a:t> of communications?</a:t>
            </a:r>
          </a:p>
          <a:p>
            <a:pPr algn="just">
              <a:lnSpc>
                <a:spcPct val="107000"/>
              </a:lnSpc>
            </a:pPr>
            <a:endParaRPr lang="fr-FR" sz="24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Art. 5 (3) of the Directive 2002/65/EC on distance marketing of consumer </a:t>
            </a:r>
            <a:r>
              <a:rPr lang="fr-FR" sz="2000" dirty="0" err="1">
                <a:ea typeface="Calibri" panose="020F0502020204030204" pitchFamily="34" charset="0"/>
                <a:cs typeface="Times New Roman" panose="02020603050405020304" pitchFamily="18" charset="0"/>
              </a:rPr>
              <a:t>financial</a:t>
            </a:r>
            <a:r>
              <a:rPr lang="fr-FR" sz="2000" dirty="0">
                <a:ea typeface="Calibri" panose="020F0502020204030204" pitchFamily="34" charset="0"/>
                <a:cs typeface="Times New Roman" panose="02020603050405020304" pitchFamily="18" charset="0"/>
              </a:rPr>
              <a:t> services : </a:t>
            </a:r>
          </a:p>
          <a:p>
            <a:pPr lvl="2" algn="just">
              <a:lnSpc>
                <a:spcPct val="107000"/>
              </a:lnSpc>
            </a:pPr>
            <a:endParaRPr lang="en-US" sz="1700" b="0" i="0" dirty="0">
              <a:solidFill>
                <a:srgbClr val="000000"/>
              </a:solidFill>
              <a:effectLst/>
            </a:endParaRPr>
          </a:p>
          <a:p>
            <a:pPr lvl="2" algn="just">
              <a:lnSpc>
                <a:spcPct val="107000"/>
              </a:lnSpc>
            </a:pPr>
            <a:r>
              <a:rPr lang="en-US" sz="1700" b="0" i="0" dirty="0">
                <a:solidFill>
                  <a:srgbClr val="000000"/>
                </a:solidFill>
                <a:effectLst/>
              </a:rPr>
              <a:t>“</a:t>
            </a:r>
            <a:r>
              <a:rPr lang="en-US" sz="1700" b="0" i="1" dirty="0">
                <a:solidFill>
                  <a:srgbClr val="000000"/>
                </a:solidFill>
                <a:effectLst/>
              </a:rPr>
              <a:t>At any time during the contractual relationship the consumer is entitled, at his request, to receive the contractual terms and conditions </a:t>
            </a:r>
            <a:r>
              <a:rPr lang="en-US" sz="1700" b="0" i="1" dirty="0">
                <a:solidFill>
                  <a:srgbClr val="FF0000"/>
                </a:solidFill>
                <a:effectLst/>
              </a:rPr>
              <a:t>on paper</a:t>
            </a:r>
            <a:r>
              <a:rPr lang="en-US" sz="1700" b="0" i="1" dirty="0">
                <a:solidFill>
                  <a:srgbClr val="000000"/>
                </a:solidFill>
                <a:effectLst/>
              </a:rPr>
              <a:t>. In addition, the consumer is entitled to change the means of distance communication used, unless this is incompatible with the contract concluded or the nature of the financial service provided</a:t>
            </a:r>
            <a:r>
              <a:rPr lang="en-US" sz="1700" b="0" i="0" dirty="0">
                <a:solidFill>
                  <a:srgbClr val="000000"/>
                </a:solidFill>
                <a:effectLst/>
              </a:rPr>
              <a:t>”</a:t>
            </a:r>
            <a:r>
              <a:rPr lang="fr-FR" sz="1900" dirty="0">
                <a:ea typeface="Calibri" panose="020F0502020204030204" pitchFamily="34" charset="0"/>
                <a:cs typeface="Times New Roman" panose="02020603050405020304" pitchFamily="18" charset="0"/>
              </a:rPr>
              <a:t> </a:t>
            </a:r>
          </a:p>
          <a:p>
            <a:pPr lvl="2" algn="just">
              <a:lnSpc>
                <a:spcPct val="107000"/>
              </a:lnSpc>
            </a:pPr>
            <a:endParaRPr lang="fr-FR" sz="1900" dirty="0">
              <a:ea typeface="Calibri" panose="020F0502020204030204" pitchFamily="34" charset="0"/>
              <a:cs typeface="Times New Roman" panose="02020603050405020304" pitchFamily="18" charset="0"/>
            </a:endParaRPr>
          </a:p>
          <a:p>
            <a:pPr lvl="2" algn="just">
              <a:lnSpc>
                <a:spcPct val="107000"/>
              </a:lnSpc>
            </a:pPr>
            <a:r>
              <a:rPr lang="fr-FR" sz="1900" dirty="0" err="1">
                <a:ea typeface="Calibri" panose="020F0502020204030204" pitchFamily="34" charset="0"/>
                <a:cs typeface="Times New Roman" panose="02020603050405020304" pitchFamily="18" charset="0"/>
              </a:rPr>
              <a:t>Comp</a:t>
            </a:r>
            <a:r>
              <a:rPr lang="fr-FR" sz="1900" dirty="0">
                <a:ea typeface="Calibri" panose="020F0502020204030204" pitchFamily="34" charset="0"/>
                <a:cs typeface="Times New Roman" panose="02020603050405020304" pitchFamily="18" charset="0"/>
              </a:rPr>
              <a:t>. DIR 2023/2673?</a:t>
            </a:r>
          </a:p>
          <a:p>
            <a:pPr algn="just">
              <a:lnSpc>
                <a:spcPct val="107000"/>
              </a:lnSpc>
            </a:pPr>
            <a:endParaRPr lang="fr-FR" sz="24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Art. 88 of the directive 2016/97/CE on </a:t>
            </a:r>
            <a:r>
              <a:rPr lang="fr-FR" sz="2000" dirty="0" err="1">
                <a:ea typeface="Calibri" panose="020F0502020204030204" pitchFamily="34" charset="0"/>
                <a:cs typeface="Times New Roman" panose="02020603050405020304" pitchFamily="18" charset="0"/>
              </a:rPr>
              <a:t>insurance</a:t>
            </a:r>
            <a:r>
              <a:rPr lang="fr-FR" sz="2000" dirty="0">
                <a:ea typeface="Calibri" panose="020F0502020204030204" pitchFamily="34" charset="0"/>
                <a:cs typeface="Times New Roman" panose="02020603050405020304" pitchFamily="18" charset="0"/>
              </a:rPr>
              <a:t> distribution </a:t>
            </a:r>
            <a:r>
              <a:rPr lang="fr-FR" sz="2000" dirty="0" err="1">
                <a:ea typeface="Calibri" panose="020F0502020204030204" pitchFamily="34" charset="0"/>
                <a:cs typeface="Times New Roman" panose="02020603050405020304" pitchFamily="18" charset="0"/>
              </a:rPr>
              <a:t>contracts</a:t>
            </a:r>
            <a:endParaRPr lang="fr-FR" sz="2000" dirty="0">
              <a:ea typeface="Calibri" panose="020F0502020204030204" pitchFamily="34" charset="0"/>
              <a:cs typeface="Times New Roman" panose="02020603050405020304" pitchFamily="18" charset="0"/>
            </a:endParaRPr>
          </a:p>
          <a:p>
            <a:pPr algn="just">
              <a:lnSpc>
                <a:spcPct val="107000"/>
              </a:lnSpc>
            </a:pPr>
            <a:endParaRPr lang="fr-FR" sz="1900" dirty="0">
              <a:ea typeface="Calibri" panose="020F0502020204030204" pitchFamily="34" charset="0"/>
              <a:cs typeface="Times New Roman" panose="02020603050405020304" pitchFamily="18" charset="0"/>
            </a:endParaRPr>
          </a:p>
          <a:p>
            <a:pPr lvl="2" algn="just">
              <a:lnSpc>
                <a:spcPct val="107000"/>
              </a:lnSpc>
            </a:pPr>
            <a:r>
              <a:rPr lang="en-US" sz="1700" dirty="0">
                <a:solidFill>
                  <a:srgbClr val="000000"/>
                </a:solidFill>
              </a:rPr>
              <a:t>As a matter of principle, all information shall be communicated on paper and free of charge</a:t>
            </a:r>
          </a:p>
          <a:p>
            <a:pPr lvl="2" algn="just">
              <a:lnSpc>
                <a:spcPct val="107000"/>
              </a:lnSpc>
            </a:pPr>
            <a:r>
              <a:rPr lang="en-US" sz="1700" dirty="0">
                <a:solidFill>
                  <a:srgbClr val="000000"/>
                </a:solidFill>
              </a:rPr>
              <a:t>By way of derogation, it may be communicated on a durable medium other than paper or on a website, where specific conditions are met</a:t>
            </a:r>
            <a:endParaRPr lang="fr-BE" sz="3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3325155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1. </a:t>
            </a:r>
            <a:r>
              <a:rPr lang="fr-BE" sz="2600" b="1" dirty="0" err="1">
                <a:solidFill>
                  <a:srgbClr val="55AB26"/>
                </a:solidFill>
              </a:rPr>
              <a:t>Sector</a:t>
            </a:r>
            <a:r>
              <a:rPr lang="fr-BE" sz="2600" b="1" dirty="0">
                <a:solidFill>
                  <a:srgbClr val="55AB26"/>
                </a:solidFill>
              </a:rPr>
              <a:t> </a:t>
            </a:r>
            <a:r>
              <a:rPr lang="fr-BE" sz="2600" b="1" dirty="0" err="1">
                <a:solidFill>
                  <a:srgbClr val="55AB26"/>
                </a:solidFill>
              </a:rPr>
              <a:t>specific</a:t>
            </a:r>
            <a:r>
              <a:rPr lang="fr-BE" sz="2600" b="1" dirty="0">
                <a:solidFill>
                  <a:srgbClr val="55AB26"/>
                </a:solidFill>
              </a:rPr>
              <a:t> </a:t>
            </a:r>
            <a:r>
              <a:rPr lang="fr-BE" sz="2600" b="1" dirty="0" err="1">
                <a:solidFill>
                  <a:srgbClr val="55AB26"/>
                </a:solidFill>
              </a:rPr>
              <a:t>rules</a:t>
            </a:r>
            <a:r>
              <a:rPr lang="fr-BE" sz="2600" b="1" dirty="0">
                <a:solidFill>
                  <a:srgbClr val="55AB26"/>
                </a:solidFill>
              </a:rPr>
              <a:t> </a:t>
            </a:r>
            <a:r>
              <a:rPr lang="fr-BE" sz="2600" b="1" dirty="0" err="1">
                <a:solidFill>
                  <a:srgbClr val="55AB26"/>
                </a:solidFill>
              </a:rPr>
              <a:t>allowing</a:t>
            </a:r>
            <a:r>
              <a:rPr lang="fr-BE" sz="2600" b="1" dirty="0">
                <a:solidFill>
                  <a:srgbClr val="55AB26"/>
                </a:solidFill>
              </a:rPr>
              <a:t> </a:t>
            </a:r>
            <a:r>
              <a:rPr lang="fr-BE" sz="2600" b="1" dirty="0" err="1">
                <a:solidFill>
                  <a:srgbClr val="55AB26"/>
                </a:solidFill>
              </a:rPr>
              <a:t>consumers</a:t>
            </a:r>
            <a:r>
              <a:rPr lang="fr-BE" sz="2600" b="1" dirty="0">
                <a:solidFill>
                  <a:srgbClr val="55AB26"/>
                </a:solidFill>
              </a:rPr>
              <a:t> not to use digital </a:t>
            </a:r>
            <a:r>
              <a:rPr lang="fr-BE" sz="2600" b="1" dirty="0" err="1">
                <a:solidFill>
                  <a:srgbClr val="55AB26"/>
                </a:solidFill>
              </a:rPr>
              <a:t>technology</a:t>
            </a:r>
            <a:endParaRPr lang="fr-BE" sz="2600" b="1" dirty="0">
              <a:solidFill>
                <a:srgbClr val="55AB26"/>
              </a:solidFill>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r>
              <a:rPr lang="en-GB" sz="2400" b="1" dirty="0">
                <a:ea typeface="Calibri" panose="020F0502020204030204" pitchFamily="34" charset="0"/>
                <a:cs typeface="Times New Roman" panose="02020603050405020304" pitchFamily="18" charset="0"/>
              </a:rPr>
              <a:t>Electronic payment or cash?</a:t>
            </a:r>
          </a:p>
          <a:p>
            <a:pPr algn="just">
              <a:lnSpc>
                <a:spcPct val="107000"/>
              </a:lnSpc>
            </a:pPr>
            <a:endParaRPr lang="en-GB" sz="2400" dirty="0">
              <a:ea typeface="Calibri" panose="020F0502020204030204" pitchFamily="34" charset="0"/>
              <a:cs typeface="Times New Roman" panose="02020603050405020304" pitchFamily="18" charset="0"/>
            </a:endParaRPr>
          </a:p>
          <a:p>
            <a:pPr lvl="1" algn="just">
              <a:lnSpc>
                <a:spcPct val="107000"/>
              </a:lnSpc>
            </a:pPr>
            <a:r>
              <a:rPr lang="en-GB" sz="2000" dirty="0">
                <a:ea typeface="Calibri" panose="020F0502020204030204" pitchFamily="34" charset="0"/>
                <a:cs typeface="Times New Roman" panose="02020603050405020304" pitchFamily="18" charset="0"/>
              </a:rPr>
              <a:t>At the EU level: </a:t>
            </a:r>
          </a:p>
          <a:p>
            <a:pPr lvl="2" algn="just">
              <a:lnSpc>
                <a:spcPct val="107000"/>
              </a:lnSpc>
            </a:pPr>
            <a:r>
              <a:rPr lang="en-GB" sz="1600" dirty="0">
                <a:ea typeface="Calibri" panose="020F0502020204030204" pitchFamily="34" charset="0"/>
                <a:cs typeface="Times New Roman" panose="02020603050405020304" pitchFamily="18" charset="0"/>
              </a:rPr>
              <a:t>Improve access to cash is a priority of the Commission </a:t>
            </a:r>
            <a:r>
              <a:rPr lang="en-GB" sz="1600" dirty="0">
                <a:ea typeface="Calibri" panose="020F0502020204030204" pitchFamily="34" charset="0"/>
                <a:cs typeface="Times New Roman" panose="02020603050405020304" pitchFamily="18" charset="0"/>
                <a:sym typeface="Wingdings" panose="05000000000000000000" pitchFamily="2" charset="2"/>
              </a:rPr>
              <a:t> retailers should be allowed to offer cash provision services in physical shops (Art. 38 of the proposal for a directive on payment services and electronic money – PSD3)</a:t>
            </a:r>
          </a:p>
          <a:p>
            <a:pPr lvl="2" algn="just">
              <a:lnSpc>
                <a:spcPct val="107000"/>
              </a:lnSpc>
            </a:pPr>
            <a:endParaRPr lang="en-GB" sz="1600" dirty="0">
              <a:ea typeface="Calibri" panose="020F0502020204030204" pitchFamily="34" charset="0"/>
              <a:cs typeface="Times New Roman" panose="02020603050405020304" pitchFamily="18" charset="0"/>
              <a:sym typeface="Wingdings" panose="05000000000000000000" pitchFamily="2" charset="2"/>
            </a:endParaRPr>
          </a:p>
          <a:p>
            <a:pPr lvl="1" algn="just">
              <a:lnSpc>
                <a:spcPct val="107000"/>
              </a:lnSpc>
            </a:pPr>
            <a:r>
              <a:rPr lang="en-GB" sz="2000" dirty="0">
                <a:ea typeface="Calibri" panose="020F0502020204030204" pitchFamily="34" charset="0"/>
                <a:cs typeface="Times New Roman" panose="02020603050405020304" pitchFamily="18" charset="0"/>
              </a:rPr>
              <a:t>At the national level (</a:t>
            </a:r>
            <a:r>
              <a:rPr lang="en-GB" sz="2000">
                <a:ea typeface="Calibri" panose="020F0502020204030204" pitchFamily="34" charset="0"/>
                <a:cs typeface="Times New Roman" panose="02020603050405020304" pitchFamily="18" charset="0"/>
              </a:rPr>
              <a:t>e.g. </a:t>
            </a:r>
            <a:r>
              <a:rPr lang="en-GB" sz="2000" dirty="0">
                <a:ea typeface="Calibri" panose="020F0502020204030204" pitchFamily="34" charset="0"/>
                <a:cs typeface="Times New Roman" panose="02020603050405020304" pitchFamily="18" charset="0"/>
              </a:rPr>
              <a:t>Belgium):</a:t>
            </a:r>
          </a:p>
          <a:p>
            <a:pPr lvl="2" algn="just">
              <a:lnSpc>
                <a:spcPct val="107000"/>
              </a:lnSpc>
            </a:pPr>
            <a:r>
              <a:rPr lang="en-GB" sz="1600" dirty="0">
                <a:ea typeface="Calibri" panose="020F0502020204030204" pitchFamily="34" charset="0"/>
                <a:cs typeface="Times New Roman" panose="02020603050405020304" pitchFamily="18" charset="0"/>
              </a:rPr>
              <a:t>Companies shall accept electronic payments and cash from consumers, with limited exceptions (Art. VI.7/4 and VI.7/5 of the Belgian Code of Economic Law)</a:t>
            </a:r>
            <a:endParaRPr lang="en-GB" sz="2400" dirty="0">
              <a:ea typeface="Calibri" panose="020F0502020204030204" pitchFamily="34" charset="0"/>
              <a:cs typeface="Times New Roman" panose="02020603050405020304" pitchFamily="18" charset="0"/>
            </a:endParaRPr>
          </a:p>
          <a:p>
            <a:pPr algn="just">
              <a:lnSpc>
                <a:spcPct val="107000"/>
              </a:lnSpc>
            </a:pPr>
            <a:endParaRPr lang="fr-FR" sz="1600" dirty="0">
              <a:ea typeface="Calibri" panose="020F0502020204030204" pitchFamily="34" charset="0"/>
              <a:cs typeface="Times New Roman" panose="02020603050405020304" pitchFamily="18" charset="0"/>
            </a:endParaRPr>
          </a:p>
          <a:p>
            <a:pPr lvl="1" algn="just">
              <a:lnSpc>
                <a:spcPct val="107000"/>
              </a:lnSpc>
            </a:pPr>
            <a:endParaRPr lang="fr-FR" sz="20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marL="0" lvl="0" indent="0" algn="just">
              <a:lnSpc>
                <a:spcPct val="107000"/>
              </a:lnSpc>
              <a:buNone/>
            </a:pPr>
            <a:endParaRPr lang="fr-FR" sz="2000" dirty="0">
              <a:effectLst/>
              <a:ea typeface="Calibri" panose="020F0502020204030204" pitchFamily="34" charset="0"/>
              <a:cs typeface="Times New Roman" panose="02020603050405020304" pitchFamily="18" charset="0"/>
            </a:endParaRPr>
          </a:p>
          <a:p>
            <a:pPr marL="514350" indent="-514350">
              <a:buAutoNum type="arabicPeriod"/>
              <a:defRPr/>
            </a:pPr>
            <a:endParaRPr lang="fr-BE" sz="2000" dirty="0"/>
          </a:p>
          <a:p>
            <a:pPr marL="0" indent="0">
              <a:buFont typeface="Arial" panose="020B0604020202020204" pitchFamily="34" charset="0"/>
              <a:buNone/>
              <a:defRPr/>
            </a:pPr>
            <a:endParaRPr lang="fr-BE" sz="2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1506320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2. Transversal </a:t>
            </a:r>
            <a:r>
              <a:rPr lang="fr-BE" sz="2600" b="1" dirty="0" err="1">
                <a:solidFill>
                  <a:srgbClr val="55AB26"/>
                </a:solidFill>
              </a:rPr>
              <a:t>rules</a:t>
            </a:r>
            <a:r>
              <a:rPr lang="fr-BE" sz="2600" b="1" dirty="0">
                <a:solidFill>
                  <a:srgbClr val="55AB26"/>
                </a:solidFill>
              </a:rPr>
              <a:t> </a:t>
            </a:r>
            <a:r>
              <a:rPr lang="fr-BE" sz="2600" b="1" dirty="0" err="1">
                <a:solidFill>
                  <a:srgbClr val="55AB26"/>
                </a:solidFill>
              </a:rPr>
              <a:t>allowing</a:t>
            </a:r>
            <a:r>
              <a:rPr lang="fr-BE" sz="2600" b="1" dirty="0">
                <a:solidFill>
                  <a:srgbClr val="55AB26"/>
                </a:solidFill>
              </a:rPr>
              <a:t> </a:t>
            </a:r>
            <a:r>
              <a:rPr lang="fr-BE" sz="2600" b="1" dirty="0" err="1">
                <a:solidFill>
                  <a:srgbClr val="55AB26"/>
                </a:solidFill>
              </a:rPr>
              <a:t>consumers</a:t>
            </a:r>
            <a:r>
              <a:rPr lang="fr-BE" sz="2600" b="1" dirty="0">
                <a:solidFill>
                  <a:srgbClr val="55AB26"/>
                </a:solidFill>
              </a:rPr>
              <a:t> not to use digital </a:t>
            </a:r>
            <a:r>
              <a:rPr lang="fr-BE" sz="2600" b="1" dirty="0" err="1">
                <a:solidFill>
                  <a:srgbClr val="55AB26"/>
                </a:solidFill>
              </a:rPr>
              <a:t>technology</a:t>
            </a:r>
            <a:endParaRPr lang="fr-BE" sz="2600" b="1" dirty="0">
              <a:solidFill>
                <a:srgbClr val="55AB26"/>
              </a:solidFill>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r>
              <a:rPr lang="fr-FR" sz="2400" dirty="0">
                <a:ea typeface="Calibri" panose="020F0502020204030204" pitchFamily="34" charset="0"/>
                <a:cs typeface="Times New Roman" panose="02020603050405020304" pitchFamily="18" charset="0"/>
              </a:rPr>
              <a:t>Prohibition of </a:t>
            </a:r>
            <a:r>
              <a:rPr lang="fr-FR" sz="2400" dirty="0" err="1">
                <a:ea typeface="Calibri" panose="020F0502020204030204" pitchFamily="34" charset="0"/>
                <a:cs typeface="Times New Roman" panose="02020603050405020304" pitchFamily="18" charset="0"/>
              </a:rPr>
              <a:t>unfair</a:t>
            </a:r>
            <a:r>
              <a:rPr lang="fr-FR" sz="2400" dirty="0">
                <a:ea typeface="Calibri" panose="020F0502020204030204" pitchFamily="34" charset="0"/>
                <a:cs typeface="Times New Roman" panose="02020603050405020304" pitchFamily="18" charset="0"/>
              </a:rPr>
              <a:t> commercial practices (DIR 2005/29/EC)</a:t>
            </a:r>
          </a:p>
          <a:p>
            <a:pPr algn="just">
              <a:lnSpc>
                <a:spcPct val="107000"/>
              </a:lnSpc>
            </a:pPr>
            <a:endParaRPr lang="fr-FR" sz="24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Prohibition of </a:t>
            </a:r>
            <a:r>
              <a:rPr lang="fr-FR" sz="2000" dirty="0" err="1">
                <a:ea typeface="Calibri" panose="020F0502020204030204" pitchFamily="34" charset="0"/>
                <a:cs typeface="Times New Roman" panose="02020603050405020304" pitchFamily="18" charset="0"/>
              </a:rPr>
              <a:t>misleading</a:t>
            </a:r>
            <a:r>
              <a:rPr lang="fr-FR" sz="2000" dirty="0">
                <a:ea typeface="Calibri" panose="020F0502020204030204" pitchFamily="34" charset="0"/>
                <a:cs typeface="Times New Roman" panose="02020603050405020304" pitchFamily="18" charset="0"/>
              </a:rPr>
              <a:t> and </a:t>
            </a:r>
            <a:r>
              <a:rPr lang="fr-FR" sz="2000" dirty="0" err="1">
                <a:ea typeface="Calibri" panose="020F0502020204030204" pitchFamily="34" charset="0"/>
                <a:cs typeface="Times New Roman" panose="02020603050405020304" pitchFamily="18" charset="0"/>
              </a:rPr>
              <a:t>aggressive</a:t>
            </a:r>
            <a:r>
              <a:rPr lang="fr-FR" sz="2000" dirty="0">
                <a:ea typeface="Calibri" panose="020F0502020204030204" pitchFamily="34" charset="0"/>
                <a:cs typeface="Times New Roman" panose="02020603050405020304" pitchFamily="18" charset="0"/>
              </a:rPr>
              <a:t> commercial practices (art. 6 et </a:t>
            </a:r>
            <a:r>
              <a:rPr lang="fr-FR" sz="2000" dirty="0" err="1">
                <a:ea typeface="Calibri" panose="020F0502020204030204" pitchFamily="34" charset="0"/>
                <a:cs typeface="Times New Roman" panose="02020603050405020304" pitchFamily="18" charset="0"/>
              </a:rPr>
              <a:t>seq</a:t>
            </a:r>
            <a:r>
              <a:rPr lang="fr-FR" sz="2000" dirty="0">
                <a:ea typeface="Calibri" panose="020F0502020204030204" pitchFamily="34" charset="0"/>
                <a:cs typeface="Times New Roman" panose="02020603050405020304" pitchFamily="18" charset="0"/>
              </a:rPr>
              <a:t>.)</a:t>
            </a:r>
          </a:p>
          <a:p>
            <a:pPr lvl="1" algn="just">
              <a:lnSpc>
                <a:spcPct val="107000"/>
              </a:lnSpc>
            </a:pPr>
            <a:endParaRPr lang="fr-FR" sz="20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Prohibition of </a:t>
            </a:r>
            <a:r>
              <a:rPr lang="fr-FR" sz="2000" dirty="0" err="1">
                <a:ea typeface="Calibri" panose="020F0502020204030204" pitchFamily="34" charset="0"/>
                <a:cs typeface="Times New Roman" panose="02020603050405020304" pitchFamily="18" charset="0"/>
              </a:rPr>
              <a:t>unfair</a:t>
            </a:r>
            <a:r>
              <a:rPr lang="fr-FR" sz="2000" dirty="0">
                <a:ea typeface="Calibri" panose="020F0502020204030204" pitchFamily="34" charset="0"/>
                <a:cs typeface="Times New Roman" panose="02020603050405020304" pitchFamily="18" charset="0"/>
              </a:rPr>
              <a:t> commercial practices </a:t>
            </a:r>
            <a:r>
              <a:rPr lang="fr-FR" sz="2000" dirty="0" err="1">
                <a:ea typeface="Calibri" panose="020F0502020204030204" pitchFamily="34" charset="0"/>
                <a:cs typeface="Times New Roman" panose="02020603050405020304" pitchFamily="18" charset="0"/>
              </a:rPr>
              <a:t>under</a:t>
            </a:r>
            <a:r>
              <a:rPr lang="fr-FR" sz="2000" dirty="0">
                <a:ea typeface="Calibri" panose="020F0502020204030204" pitchFamily="34" charset="0"/>
                <a:cs typeface="Times New Roman" panose="02020603050405020304" pitchFamily="18" charset="0"/>
              </a:rPr>
              <a:t> Article 5.</a:t>
            </a: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lvl="2" algn="just">
              <a:lnSpc>
                <a:spcPct val="107000"/>
              </a:lnSpc>
            </a:pPr>
            <a:r>
              <a:rPr lang="fr-FR" sz="1600" dirty="0">
                <a:ea typeface="Calibri" panose="020F0502020204030204" pitchFamily="34" charset="0"/>
                <a:cs typeface="Times New Roman" panose="02020603050405020304" pitchFamily="18" charset="0"/>
              </a:rPr>
              <a:t>But : Reference to the « </a:t>
            </a:r>
            <a:r>
              <a:rPr lang="fr-FR" sz="1600" i="1" dirty="0" err="1">
                <a:ea typeface="Calibri" panose="020F0502020204030204" pitchFamily="34" charset="0"/>
                <a:cs typeface="Times New Roman" panose="02020603050405020304" pitchFamily="18" charset="0"/>
              </a:rPr>
              <a:t>average</a:t>
            </a:r>
            <a:r>
              <a:rPr lang="fr-FR" sz="1600" i="1" dirty="0">
                <a:ea typeface="Calibri" panose="020F0502020204030204" pitchFamily="34" charset="0"/>
                <a:cs typeface="Times New Roman" panose="02020603050405020304" pitchFamily="18" charset="0"/>
              </a:rPr>
              <a:t> consumer</a:t>
            </a:r>
            <a:r>
              <a:rPr lang="fr-FR" sz="1600" dirty="0">
                <a:ea typeface="Calibri" panose="020F0502020204030204" pitchFamily="34" charset="0"/>
                <a:cs typeface="Times New Roman" panose="02020603050405020304" pitchFamily="18" charset="0"/>
              </a:rPr>
              <a:t> »</a:t>
            </a:r>
          </a:p>
          <a:p>
            <a:pPr lvl="2" algn="just">
              <a:lnSpc>
                <a:spcPct val="107000"/>
              </a:lnSpc>
            </a:pPr>
            <a:endParaRPr lang="fr-FR" sz="1600" dirty="0">
              <a:ea typeface="Calibri" panose="020F0502020204030204" pitchFamily="34" charset="0"/>
              <a:cs typeface="Times New Roman" panose="02020603050405020304" pitchFamily="18" charset="0"/>
            </a:endParaRPr>
          </a:p>
          <a:p>
            <a:pPr lvl="2" algn="just">
              <a:lnSpc>
                <a:spcPct val="107000"/>
              </a:lnSpc>
            </a:pPr>
            <a:r>
              <a:rPr lang="fr-FR" sz="1600" dirty="0">
                <a:ea typeface="Calibri" panose="020F0502020204030204" pitchFamily="34" charset="0"/>
                <a:cs typeface="Times New Roman" panose="02020603050405020304" pitchFamily="18" charset="0"/>
              </a:rPr>
              <a:t>Or : </a:t>
            </a:r>
            <a:r>
              <a:rPr lang="fr-FR" sz="1600" dirty="0" err="1">
                <a:ea typeface="Calibri" panose="020F0502020204030204" pitchFamily="34" charset="0"/>
                <a:cs typeface="Times New Roman" panose="02020603050405020304" pitchFamily="18" charset="0"/>
              </a:rPr>
              <a:t>assessment</a:t>
            </a:r>
            <a:r>
              <a:rPr lang="fr-FR" sz="1600" dirty="0">
                <a:ea typeface="Calibri" panose="020F0502020204030204" pitchFamily="34" charset="0"/>
                <a:cs typeface="Times New Roman" panose="02020603050405020304" pitchFamily="18" charset="0"/>
              </a:rPr>
              <a:t> </a:t>
            </a:r>
            <a:r>
              <a:rPr lang="fr-FR" sz="1600" dirty="0" err="1">
                <a:ea typeface="Calibri" panose="020F0502020204030204" pitchFamily="34" charset="0"/>
                <a:cs typeface="Times New Roman" panose="02020603050405020304" pitchFamily="18" charset="0"/>
              </a:rPr>
              <a:t>from</a:t>
            </a:r>
            <a:r>
              <a:rPr lang="fr-FR" sz="1600" dirty="0">
                <a:ea typeface="Calibri" panose="020F0502020204030204" pitchFamily="34" charset="0"/>
                <a:cs typeface="Times New Roman" panose="02020603050405020304" pitchFamily="18" charset="0"/>
              </a:rPr>
              <a:t> the perspective of the </a:t>
            </a:r>
            <a:r>
              <a:rPr lang="fr-FR" sz="1600" dirty="0" err="1">
                <a:ea typeface="Calibri" panose="020F0502020204030204" pitchFamily="34" charset="0"/>
                <a:cs typeface="Times New Roman" panose="02020603050405020304" pitchFamily="18" charset="0"/>
              </a:rPr>
              <a:t>average</a:t>
            </a:r>
            <a:r>
              <a:rPr lang="fr-FR" sz="1600" dirty="0">
                <a:ea typeface="Calibri" panose="020F0502020204030204" pitchFamily="34" charset="0"/>
                <a:cs typeface="Times New Roman" panose="02020603050405020304" pitchFamily="18" charset="0"/>
              </a:rPr>
              <a:t> </a:t>
            </a:r>
            <a:r>
              <a:rPr lang="fr-FR" sz="1600" dirty="0" err="1">
                <a:ea typeface="Calibri" panose="020F0502020204030204" pitchFamily="34" charset="0"/>
                <a:cs typeface="Times New Roman" panose="02020603050405020304" pitchFamily="18" charset="0"/>
              </a:rPr>
              <a:t>member</a:t>
            </a:r>
            <a:r>
              <a:rPr lang="fr-FR" sz="1600" dirty="0">
                <a:ea typeface="Calibri" panose="020F0502020204030204" pitchFamily="34" charset="0"/>
                <a:cs typeface="Times New Roman" panose="02020603050405020304" pitchFamily="18" charset="0"/>
              </a:rPr>
              <a:t> of the group (</a:t>
            </a:r>
            <a:r>
              <a:rPr lang="fr-FR" sz="1600" dirty="0" err="1">
                <a:ea typeface="Calibri" panose="020F0502020204030204" pitchFamily="34" charset="0"/>
                <a:cs typeface="Times New Roman" panose="02020603050405020304" pitchFamily="18" charset="0"/>
              </a:rPr>
              <a:t>vulnerable</a:t>
            </a:r>
            <a:r>
              <a:rPr lang="fr-FR" sz="1600" dirty="0">
                <a:ea typeface="Calibri" panose="020F0502020204030204" pitchFamily="34" charset="0"/>
                <a:cs typeface="Times New Roman" panose="02020603050405020304" pitchFamily="18" charset="0"/>
              </a:rPr>
              <a:t> group of </a:t>
            </a:r>
            <a:r>
              <a:rPr lang="fr-FR" sz="1600" dirty="0" err="1">
                <a:ea typeface="Calibri" panose="020F0502020204030204" pitchFamily="34" charset="0"/>
                <a:cs typeface="Times New Roman" panose="02020603050405020304" pitchFamily="18" charset="0"/>
              </a:rPr>
              <a:t>consumers</a:t>
            </a:r>
            <a:r>
              <a:rPr lang="fr-FR" sz="1600" dirty="0">
                <a:ea typeface="Calibri" panose="020F0502020204030204" pitchFamily="34" charset="0"/>
                <a:cs typeface="Times New Roman" panose="02020603050405020304" pitchFamily="18" charset="0"/>
              </a:rPr>
              <a:t>)</a:t>
            </a:r>
          </a:p>
          <a:p>
            <a:pPr lvl="2" algn="just">
              <a:lnSpc>
                <a:spcPct val="107000"/>
              </a:lnSpc>
            </a:pPr>
            <a:endParaRPr lang="fr-FR" sz="16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marL="0" lvl="0" indent="0" algn="just">
              <a:lnSpc>
                <a:spcPct val="107000"/>
              </a:lnSpc>
              <a:buNone/>
            </a:pPr>
            <a:endParaRPr lang="fr-FR" sz="2000" dirty="0">
              <a:effectLst/>
              <a:ea typeface="Calibri" panose="020F0502020204030204" pitchFamily="34" charset="0"/>
              <a:cs typeface="Times New Roman" panose="02020603050405020304" pitchFamily="18" charset="0"/>
            </a:endParaRPr>
          </a:p>
          <a:p>
            <a:pPr marL="514350" indent="-514350">
              <a:buAutoNum type="arabicPeriod"/>
              <a:defRPr/>
            </a:pPr>
            <a:endParaRPr lang="fr-BE" sz="2000" dirty="0"/>
          </a:p>
          <a:p>
            <a:pPr marL="0" indent="0">
              <a:buFont typeface="Arial" panose="020B0604020202020204" pitchFamily="34" charset="0"/>
              <a:buNone/>
              <a:defRPr/>
            </a:pPr>
            <a:endParaRPr lang="fr-BE" sz="2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2381697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p>
            <a:pPr marL="0" indent="0">
              <a:buNone/>
              <a:defRPr/>
            </a:pPr>
            <a:r>
              <a:rPr lang="fr-BE" sz="2600" b="1" dirty="0">
                <a:solidFill>
                  <a:srgbClr val="55AB26"/>
                </a:solidFill>
              </a:rPr>
              <a:t>2. Transversal </a:t>
            </a:r>
            <a:r>
              <a:rPr lang="fr-BE" sz="2600" b="1" dirty="0" err="1">
                <a:solidFill>
                  <a:srgbClr val="55AB26"/>
                </a:solidFill>
              </a:rPr>
              <a:t>rules</a:t>
            </a:r>
            <a:r>
              <a:rPr lang="fr-BE" sz="2600" b="1" dirty="0">
                <a:solidFill>
                  <a:srgbClr val="55AB26"/>
                </a:solidFill>
              </a:rPr>
              <a:t> </a:t>
            </a:r>
            <a:r>
              <a:rPr lang="fr-BE" sz="2600" b="1" dirty="0" err="1">
                <a:solidFill>
                  <a:srgbClr val="55AB26"/>
                </a:solidFill>
              </a:rPr>
              <a:t>allowing</a:t>
            </a:r>
            <a:r>
              <a:rPr lang="fr-BE" sz="2600" b="1" dirty="0">
                <a:solidFill>
                  <a:srgbClr val="55AB26"/>
                </a:solidFill>
              </a:rPr>
              <a:t> </a:t>
            </a:r>
            <a:r>
              <a:rPr lang="fr-BE" sz="2600" b="1" dirty="0" err="1">
                <a:solidFill>
                  <a:srgbClr val="55AB26"/>
                </a:solidFill>
              </a:rPr>
              <a:t>consumers</a:t>
            </a:r>
            <a:r>
              <a:rPr lang="fr-BE" sz="2600" b="1" dirty="0">
                <a:solidFill>
                  <a:srgbClr val="55AB26"/>
                </a:solidFill>
              </a:rPr>
              <a:t> not to use digital </a:t>
            </a:r>
            <a:r>
              <a:rPr lang="fr-BE" sz="2600" b="1" dirty="0" err="1">
                <a:solidFill>
                  <a:srgbClr val="55AB26"/>
                </a:solidFill>
              </a:rPr>
              <a:t>technology</a:t>
            </a:r>
            <a:endParaRPr lang="fr-BE" sz="2600" b="1" dirty="0">
              <a:solidFill>
                <a:srgbClr val="55AB26"/>
              </a:solidFill>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r>
              <a:rPr lang="fr-FR" sz="2400" dirty="0">
                <a:ea typeface="Calibri" panose="020F0502020204030204" pitchFamily="34" charset="0"/>
                <a:cs typeface="Times New Roman" panose="02020603050405020304" pitchFamily="18" charset="0"/>
              </a:rPr>
              <a:t>Prohibition of discriminations</a:t>
            </a:r>
          </a:p>
          <a:p>
            <a:pPr algn="just">
              <a:lnSpc>
                <a:spcPct val="107000"/>
              </a:lnSpc>
            </a:pPr>
            <a:endParaRPr lang="fr-FR" sz="24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Cf. Charter of </a:t>
            </a:r>
            <a:r>
              <a:rPr lang="fr-FR" sz="2000" dirty="0" err="1">
                <a:ea typeface="Calibri" panose="020F0502020204030204" pitchFamily="34" charset="0"/>
                <a:cs typeface="Times New Roman" panose="02020603050405020304" pitchFamily="18" charset="0"/>
              </a:rPr>
              <a:t>fundamental</a:t>
            </a:r>
            <a:r>
              <a:rPr lang="fr-FR" sz="2000" dirty="0">
                <a:ea typeface="Calibri" panose="020F0502020204030204" pitchFamily="34" charset="0"/>
                <a:cs typeface="Times New Roman" panose="02020603050405020304" pitchFamily="18" charset="0"/>
              </a:rPr>
              <a:t> </a:t>
            </a:r>
            <a:r>
              <a:rPr lang="fr-FR" sz="2000" dirty="0" err="1">
                <a:ea typeface="Calibri" panose="020F0502020204030204" pitchFamily="34" charset="0"/>
                <a:cs typeface="Times New Roman" panose="02020603050405020304" pitchFamily="18" charset="0"/>
              </a:rPr>
              <a:t>rights</a:t>
            </a:r>
            <a:r>
              <a:rPr lang="fr-FR" sz="2000" dirty="0">
                <a:ea typeface="Calibri" panose="020F0502020204030204" pitchFamily="34" charset="0"/>
                <a:cs typeface="Times New Roman" panose="02020603050405020304" pitchFamily="18" charset="0"/>
              </a:rPr>
              <a:t> of the European Union : </a:t>
            </a:r>
          </a:p>
          <a:p>
            <a:pPr lvl="1" algn="just">
              <a:lnSpc>
                <a:spcPct val="107000"/>
              </a:lnSpc>
            </a:pPr>
            <a:endParaRPr lang="fr-FR" sz="2000" dirty="0">
              <a:ea typeface="Calibri" panose="020F0502020204030204" pitchFamily="34" charset="0"/>
              <a:cs typeface="Times New Roman" panose="02020603050405020304" pitchFamily="18" charset="0"/>
            </a:endParaRPr>
          </a:p>
          <a:p>
            <a:pPr lvl="2" algn="just">
              <a:lnSpc>
                <a:spcPct val="107000"/>
              </a:lnSpc>
            </a:pPr>
            <a:r>
              <a:rPr lang="fr-FR" sz="1600" dirty="0" err="1">
                <a:ea typeface="Calibri" panose="020F0502020204030204" pitchFamily="34" charset="0"/>
                <a:cs typeface="Times New Roman" panose="02020603050405020304" pitchFamily="18" charset="0"/>
              </a:rPr>
              <a:t>Equality</a:t>
            </a:r>
            <a:r>
              <a:rPr lang="fr-FR" sz="1600" dirty="0">
                <a:ea typeface="Calibri" panose="020F0502020204030204" pitchFamily="34" charset="0"/>
                <a:cs typeface="Times New Roman" panose="02020603050405020304" pitchFamily="18" charset="0"/>
              </a:rPr>
              <a:t> </a:t>
            </a:r>
            <a:r>
              <a:rPr lang="fr-FR" sz="1600" dirty="0" err="1">
                <a:ea typeface="Calibri" panose="020F0502020204030204" pitchFamily="34" charset="0"/>
                <a:cs typeface="Times New Roman" panose="02020603050405020304" pitchFamily="18" charset="0"/>
              </a:rPr>
              <a:t>before</a:t>
            </a:r>
            <a:r>
              <a:rPr lang="fr-FR" sz="1600" dirty="0">
                <a:ea typeface="Calibri" panose="020F0502020204030204" pitchFamily="34" charset="0"/>
                <a:cs typeface="Times New Roman" panose="02020603050405020304" pitchFamily="18" charset="0"/>
              </a:rPr>
              <a:t> the </a:t>
            </a:r>
            <a:r>
              <a:rPr lang="fr-FR" sz="1600" dirty="0" err="1">
                <a:ea typeface="Calibri" panose="020F0502020204030204" pitchFamily="34" charset="0"/>
                <a:cs typeface="Times New Roman" panose="02020603050405020304" pitchFamily="18" charset="0"/>
              </a:rPr>
              <a:t>law</a:t>
            </a:r>
            <a:r>
              <a:rPr lang="fr-FR" sz="1600" dirty="0">
                <a:ea typeface="Calibri" panose="020F0502020204030204" pitchFamily="34" charset="0"/>
                <a:cs typeface="Times New Roman" panose="02020603050405020304" pitchFamily="18" charset="0"/>
              </a:rPr>
              <a:t> (Art. 20) ; non-discrimination (Art. 21)</a:t>
            </a:r>
          </a:p>
          <a:p>
            <a:pPr lvl="2" algn="just">
              <a:lnSpc>
                <a:spcPct val="107000"/>
              </a:lnSpc>
            </a:pPr>
            <a:endParaRPr lang="fr-FR" sz="1600" dirty="0">
              <a:ea typeface="Calibri" panose="020F0502020204030204" pitchFamily="34" charset="0"/>
              <a:cs typeface="Times New Roman" panose="02020603050405020304" pitchFamily="18" charset="0"/>
            </a:endParaRPr>
          </a:p>
          <a:p>
            <a:pPr lvl="2" algn="just">
              <a:lnSpc>
                <a:spcPct val="107000"/>
              </a:lnSpc>
            </a:pPr>
            <a:r>
              <a:rPr lang="fr-FR" sz="1600" dirty="0">
                <a:ea typeface="Calibri" panose="020F0502020204030204" pitchFamily="34" charset="0"/>
                <a:cs typeface="Times New Roman" panose="02020603050405020304" pitchFamily="18" charset="0"/>
              </a:rPr>
              <a:t>Freedom to </a:t>
            </a:r>
            <a:r>
              <a:rPr lang="fr-FR" sz="1600" dirty="0" err="1">
                <a:ea typeface="Calibri" panose="020F0502020204030204" pitchFamily="34" charset="0"/>
                <a:cs typeface="Times New Roman" panose="02020603050405020304" pitchFamily="18" charset="0"/>
              </a:rPr>
              <a:t>conduct</a:t>
            </a:r>
            <a:r>
              <a:rPr lang="fr-FR" sz="1600" dirty="0">
                <a:ea typeface="Calibri" panose="020F0502020204030204" pitchFamily="34" charset="0"/>
                <a:cs typeface="Times New Roman" panose="02020603050405020304" pitchFamily="18" charset="0"/>
              </a:rPr>
              <a:t> a business (Art. 16)</a:t>
            </a:r>
          </a:p>
          <a:p>
            <a:pPr lvl="2" algn="just">
              <a:lnSpc>
                <a:spcPct val="107000"/>
              </a:lnSpc>
            </a:pPr>
            <a:endParaRPr lang="fr-FR" sz="16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Cf. </a:t>
            </a:r>
            <a:r>
              <a:rPr lang="fr-FR" sz="2000" dirty="0" err="1">
                <a:ea typeface="Calibri" panose="020F0502020204030204" pitchFamily="34" charset="0"/>
                <a:cs typeface="Times New Roman" panose="02020603050405020304" pitchFamily="18" charset="0"/>
              </a:rPr>
              <a:t>sector-specific</a:t>
            </a:r>
            <a:r>
              <a:rPr lang="fr-FR" sz="2000" dirty="0">
                <a:ea typeface="Calibri" panose="020F0502020204030204" pitchFamily="34" charset="0"/>
                <a:cs typeface="Times New Roman" panose="02020603050405020304" pitchFamily="18" charset="0"/>
              </a:rPr>
              <a:t> directives</a:t>
            </a:r>
          </a:p>
          <a:p>
            <a:pPr marL="0" indent="0" algn="just">
              <a:lnSpc>
                <a:spcPct val="107000"/>
              </a:lnSpc>
              <a:buNone/>
            </a:pPr>
            <a:endParaRPr lang="fr-FR" sz="2400" dirty="0">
              <a:ea typeface="Calibri" panose="020F0502020204030204" pitchFamily="34" charset="0"/>
              <a:cs typeface="Times New Roman" panose="02020603050405020304" pitchFamily="18" charset="0"/>
            </a:endParaRPr>
          </a:p>
          <a:p>
            <a:pPr algn="just">
              <a:lnSpc>
                <a:spcPct val="107000"/>
              </a:lnSpc>
            </a:pPr>
            <a:r>
              <a:rPr lang="fr-FR" sz="2400" dirty="0">
                <a:ea typeface="Calibri" panose="020F0502020204030204" pitchFamily="34" charset="0"/>
                <a:cs typeface="Times New Roman" panose="02020603050405020304" pitchFamily="18" charset="0"/>
              </a:rPr>
              <a:t>European </a:t>
            </a:r>
            <a:r>
              <a:rPr lang="fr-FR" sz="2400" dirty="0" err="1">
                <a:ea typeface="Calibri" panose="020F0502020204030204" pitchFamily="34" charset="0"/>
                <a:cs typeface="Times New Roman" panose="02020603050405020304" pitchFamily="18" charset="0"/>
              </a:rPr>
              <a:t>Declaration</a:t>
            </a:r>
            <a:r>
              <a:rPr lang="fr-FR" sz="2400" dirty="0">
                <a:ea typeface="Calibri" panose="020F0502020204030204" pitchFamily="34" charset="0"/>
                <a:cs typeface="Times New Roman" panose="02020603050405020304" pitchFamily="18" charset="0"/>
              </a:rPr>
              <a:t> on Digital </a:t>
            </a:r>
            <a:r>
              <a:rPr lang="fr-FR" sz="2400" dirty="0" err="1">
                <a:ea typeface="Calibri" panose="020F0502020204030204" pitchFamily="34" charset="0"/>
                <a:cs typeface="Times New Roman" panose="02020603050405020304" pitchFamily="18" charset="0"/>
              </a:rPr>
              <a:t>Rights</a:t>
            </a:r>
            <a:r>
              <a:rPr lang="fr-FR" sz="2400" dirty="0">
                <a:ea typeface="Calibri" panose="020F0502020204030204" pitchFamily="34" charset="0"/>
                <a:cs typeface="Times New Roman" panose="02020603050405020304" pitchFamily="18" charset="0"/>
              </a:rPr>
              <a:t> and Principles for the Digital </a:t>
            </a:r>
            <a:r>
              <a:rPr lang="fr-FR" sz="2400" dirty="0" err="1">
                <a:ea typeface="Calibri" panose="020F0502020204030204" pitchFamily="34" charset="0"/>
                <a:cs typeface="Times New Roman" panose="02020603050405020304" pitchFamily="18" charset="0"/>
              </a:rPr>
              <a:t>Decade</a:t>
            </a:r>
            <a:r>
              <a:rPr lang="fr-FR" sz="2400" dirty="0">
                <a:ea typeface="Calibri" panose="020F0502020204030204" pitchFamily="34" charset="0"/>
                <a:cs typeface="Times New Roman" panose="02020603050405020304" pitchFamily="18" charset="0"/>
              </a:rPr>
              <a:t> (2022)</a:t>
            </a:r>
          </a:p>
          <a:p>
            <a:pPr algn="just">
              <a:lnSpc>
                <a:spcPct val="107000"/>
              </a:lnSpc>
            </a:pPr>
            <a:endParaRPr lang="fr-FR" sz="24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Connectivity</a:t>
            </a:r>
          </a:p>
          <a:p>
            <a:pPr lvl="1" algn="just">
              <a:lnSpc>
                <a:spcPct val="107000"/>
              </a:lnSpc>
            </a:pPr>
            <a:endParaRPr lang="fr-FR" sz="20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Digital </a:t>
            </a:r>
            <a:r>
              <a:rPr lang="fr-FR" sz="2000" dirty="0" err="1">
                <a:ea typeface="Calibri" panose="020F0502020204030204" pitchFamily="34" charset="0"/>
                <a:cs typeface="Times New Roman" panose="02020603050405020304" pitchFamily="18" charset="0"/>
              </a:rPr>
              <a:t>education</a:t>
            </a:r>
            <a:r>
              <a:rPr lang="fr-FR" sz="2000" dirty="0">
                <a:ea typeface="Calibri" panose="020F0502020204030204" pitchFamily="34" charset="0"/>
                <a:cs typeface="Times New Roman" panose="02020603050405020304" pitchFamily="18" charset="0"/>
              </a:rPr>
              <a:t> and </a:t>
            </a:r>
            <a:r>
              <a:rPr lang="fr-FR" sz="2000" dirty="0" err="1">
                <a:ea typeface="Calibri" panose="020F0502020204030204" pitchFamily="34" charset="0"/>
                <a:cs typeface="Times New Roman" panose="02020603050405020304" pitchFamily="18" charset="0"/>
              </a:rPr>
              <a:t>skills</a:t>
            </a:r>
            <a:endParaRPr lang="fr-FR" sz="2000" dirty="0">
              <a:ea typeface="Calibri" panose="020F0502020204030204" pitchFamily="34" charset="0"/>
              <a:cs typeface="Times New Roman" panose="02020603050405020304" pitchFamily="18" charset="0"/>
            </a:endParaRPr>
          </a:p>
          <a:p>
            <a:pPr lvl="1" algn="just">
              <a:lnSpc>
                <a:spcPct val="107000"/>
              </a:lnSpc>
            </a:pPr>
            <a:endParaRPr lang="fr-FR" sz="2000" dirty="0">
              <a:ea typeface="Calibri" panose="020F0502020204030204" pitchFamily="34" charset="0"/>
              <a:cs typeface="Times New Roman" panose="02020603050405020304" pitchFamily="18" charset="0"/>
            </a:endParaRPr>
          </a:p>
          <a:p>
            <a:pPr lvl="1" algn="just">
              <a:lnSpc>
                <a:spcPct val="107000"/>
              </a:lnSpc>
            </a:pPr>
            <a:r>
              <a:rPr lang="fr-FR" sz="2000" dirty="0" err="1">
                <a:ea typeface="Calibri" panose="020F0502020204030204" pitchFamily="34" charset="0"/>
                <a:cs typeface="Times New Roman" panose="02020603050405020304" pitchFamily="18" charset="0"/>
              </a:rPr>
              <a:t>Fair</a:t>
            </a:r>
            <a:r>
              <a:rPr lang="fr-FR" sz="2000" dirty="0">
                <a:ea typeface="Calibri" panose="020F0502020204030204" pitchFamily="34" charset="0"/>
                <a:cs typeface="Times New Roman" panose="02020603050405020304" pitchFamily="18" charset="0"/>
              </a:rPr>
              <a:t> online </a:t>
            </a:r>
            <a:r>
              <a:rPr lang="fr-FR" sz="2000" dirty="0" err="1">
                <a:ea typeface="Calibri" panose="020F0502020204030204" pitchFamily="34" charset="0"/>
                <a:cs typeface="Times New Roman" panose="02020603050405020304" pitchFamily="18" charset="0"/>
              </a:rPr>
              <a:t>environment</a:t>
            </a:r>
            <a:endParaRPr lang="fr-FR" sz="2000" dirty="0">
              <a:ea typeface="Calibri" panose="020F0502020204030204" pitchFamily="34" charset="0"/>
              <a:cs typeface="Times New Roman" panose="02020603050405020304" pitchFamily="18" charset="0"/>
            </a:endParaRPr>
          </a:p>
          <a:p>
            <a:pPr lvl="2" algn="just">
              <a:lnSpc>
                <a:spcPct val="107000"/>
              </a:lnSpc>
            </a:pPr>
            <a:endParaRPr lang="fr-FR" sz="1600" dirty="0">
              <a:ea typeface="Calibri" panose="020F0502020204030204" pitchFamily="34" charset="0"/>
              <a:cs typeface="Times New Roman" panose="02020603050405020304" pitchFamily="18" charset="0"/>
            </a:endParaRPr>
          </a:p>
          <a:p>
            <a:pPr lvl="2" algn="just">
              <a:lnSpc>
                <a:spcPct val="107000"/>
              </a:lnSpc>
            </a:pPr>
            <a:endParaRPr lang="fr-FR" sz="16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marL="0" lvl="0" indent="0" algn="just">
              <a:lnSpc>
                <a:spcPct val="107000"/>
              </a:lnSpc>
              <a:buNone/>
            </a:pPr>
            <a:endParaRPr lang="fr-FR" sz="2000" dirty="0">
              <a:effectLst/>
              <a:ea typeface="Calibri" panose="020F0502020204030204" pitchFamily="34" charset="0"/>
              <a:cs typeface="Times New Roman" panose="02020603050405020304" pitchFamily="18" charset="0"/>
            </a:endParaRPr>
          </a:p>
          <a:p>
            <a:pPr marL="514350" indent="-514350">
              <a:buAutoNum type="arabicPeriod"/>
              <a:defRPr/>
            </a:pPr>
            <a:endParaRPr lang="fr-BE" sz="2000" dirty="0"/>
          </a:p>
          <a:p>
            <a:pPr marL="0" indent="0">
              <a:buFont typeface="Arial" panose="020B0604020202020204" pitchFamily="34" charset="0"/>
              <a:buNone/>
              <a:defRPr/>
            </a:pPr>
            <a:endParaRPr lang="fr-BE" sz="2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3873426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2. Transversal </a:t>
            </a:r>
            <a:r>
              <a:rPr lang="fr-BE" sz="2600" b="1" dirty="0" err="1">
                <a:solidFill>
                  <a:srgbClr val="55AB26"/>
                </a:solidFill>
              </a:rPr>
              <a:t>rules</a:t>
            </a:r>
            <a:r>
              <a:rPr lang="fr-BE" sz="2600" b="1" dirty="0">
                <a:solidFill>
                  <a:srgbClr val="55AB26"/>
                </a:solidFill>
              </a:rPr>
              <a:t> </a:t>
            </a:r>
            <a:r>
              <a:rPr lang="fr-BE" sz="2600" b="1" dirty="0" err="1">
                <a:solidFill>
                  <a:srgbClr val="55AB26"/>
                </a:solidFill>
              </a:rPr>
              <a:t>allowing</a:t>
            </a:r>
            <a:r>
              <a:rPr lang="fr-BE" sz="2600" b="1" dirty="0">
                <a:solidFill>
                  <a:srgbClr val="55AB26"/>
                </a:solidFill>
              </a:rPr>
              <a:t> </a:t>
            </a:r>
            <a:r>
              <a:rPr lang="fr-BE" sz="2600" b="1" dirty="0" err="1">
                <a:solidFill>
                  <a:srgbClr val="55AB26"/>
                </a:solidFill>
              </a:rPr>
              <a:t>consumers</a:t>
            </a:r>
            <a:r>
              <a:rPr lang="fr-BE" sz="2600" b="1" dirty="0">
                <a:solidFill>
                  <a:srgbClr val="55AB26"/>
                </a:solidFill>
              </a:rPr>
              <a:t> not to use digital </a:t>
            </a:r>
            <a:r>
              <a:rPr lang="fr-BE" sz="2600" b="1" dirty="0" err="1">
                <a:solidFill>
                  <a:srgbClr val="55AB26"/>
                </a:solidFill>
              </a:rPr>
              <a:t>technology</a:t>
            </a:r>
            <a:endParaRPr lang="fr-BE" sz="2600" b="1" dirty="0">
              <a:solidFill>
                <a:srgbClr val="55AB26"/>
              </a:solidFill>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r>
              <a:rPr lang="fr-FR" sz="2400" dirty="0">
                <a:ea typeface="Calibri" panose="020F0502020204030204" pitchFamily="34" charset="0"/>
                <a:cs typeface="Times New Roman" panose="02020603050405020304" pitchFamily="18" charset="0"/>
              </a:rPr>
              <a:t>Art. XII.25 (1) of the </a:t>
            </a:r>
            <a:r>
              <a:rPr lang="fr-FR" sz="2400" dirty="0" err="1">
                <a:ea typeface="Calibri" panose="020F0502020204030204" pitchFamily="34" charset="0"/>
                <a:cs typeface="Times New Roman" panose="02020603050405020304" pitchFamily="18" charset="0"/>
              </a:rPr>
              <a:t>Belgian</a:t>
            </a:r>
            <a:r>
              <a:rPr lang="fr-FR" sz="2400" dirty="0">
                <a:ea typeface="Calibri" panose="020F0502020204030204" pitchFamily="34" charset="0"/>
                <a:cs typeface="Times New Roman" panose="02020603050405020304" pitchFamily="18" charset="0"/>
              </a:rPr>
              <a:t> Code of </a:t>
            </a:r>
            <a:r>
              <a:rPr lang="fr-FR" sz="2400" dirty="0" err="1">
                <a:ea typeface="Calibri" panose="020F0502020204030204" pitchFamily="34" charset="0"/>
                <a:cs typeface="Times New Roman" panose="02020603050405020304" pitchFamily="18" charset="0"/>
              </a:rPr>
              <a:t>Economic</a:t>
            </a:r>
            <a:r>
              <a:rPr lang="fr-FR" sz="2400" dirty="0">
                <a:ea typeface="Calibri" panose="020F0502020204030204" pitchFamily="34" charset="0"/>
                <a:cs typeface="Times New Roman" panose="02020603050405020304" pitchFamily="18" charset="0"/>
              </a:rPr>
              <a:t> Law: « </a:t>
            </a:r>
            <a:r>
              <a:rPr lang="fr-FR" sz="2400" i="1" dirty="0">
                <a:ea typeface="Calibri" panose="020F0502020204030204" pitchFamily="34" charset="0"/>
                <a:cs typeface="Times New Roman" panose="02020603050405020304" pitchFamily="18" charset="0"/>
              </a:rPr>
              <a:t>no one </a:t>
            </a:r>
            <a:r>
              <a:rPr lang="fr-FR" sz="2400" i="1" dirty="0" err="1">
                <a:ea typeface="Calibri" panose="020F0502020204030204" pitchFamily="34" charset="0"/>
                <a:cs typeface="Times New Roman" panose="02020603050405020304" pitchFamily="18" charset="0"/>
              </a:rPr>
              <a:t>may</a:t>
            </a:r>
            <a:r>
              <a:rPr lang="fr-FR" sz="2400" i="1" dirty="0">
                <a:ea typeface="Calibri" panose="020F0502020204030204" pitchFamily="34" charset="0"/>
                <a:cs typeface="Times New Roman" panose="02020603050405020304" pitchFamily="18" charset="0"/>
              </a:rPr>
              <a:t> </a:t>
            </a:r>
            <a:r>
              <a:rPr lang="fr-FR" sz="2400" i="1" dirty="0" err="1">
                <a:ea typeface="Calibri" panose="020F0502020204030204" pitchFamily="34" charset="0"/>
                <a:cs typeface="Times New Roman" panose="02020603050405020304" pitchFamily="18" charset="0"/>
              </a:rPr>
              <a:t>be</a:t>
            </a:r>
            <a:r>
              <a:rPr lang="fr-FR" sz="2400" i="1" dirty="0">
                <a:ea typeface="Calibri" panose="020F0502020204030204" pitchFamily="34" charset="0"/>
                <a:cs typeface="Times New Roman" panose="02020603050405020304" pitchFamily="18" charset="0"/>
              </a:rPr>
              <a:t> </a:t>
            </a:r>
            <a:r>
              <a:rPr lang="fr-FR" sz="2400" i="1" dirty="0" err="1">
                <a:ea typeface="Calibri" panose="020F0502020204030204" pitchFamily="34" charset="0"/>
                <a:cs typeface="Times New Roman" panose="02020603050405020304" pitchFamily="18" charset="0"/>
              </a:rPr>
              <a:t>compelled</a:t>
            </a:r>
            <a:r>
              <a:rPr lang="fr-FR" sz="2400" i="1" dirty="0">
                <a:ea typeface="Calibri" panose="020F0502020204030204" pitchFamily="34" charset="0"/>
                <a:cs typeface="Times New Roman" panose="02020603050405020304" pitchFamily="18" charset="0"/>
              </a:rPr>
              <a:t> to </a:t>
            </a:r>
            <a:r>
              <a:rPr lang="fr-FR" sz="2400" i="1" dirty="0" err="1">
                <a:ea typeface="Calibri" panose="020F0502020204030204" pitchFamily="34" charset="0"/>
                <a:cs typeface="Times New Roman" panose="02020603050405020304" pitchFamily="18" charset="0"/>
              </a:rPr>
              <a:t>perform</a:t>
            </a:r>
            <a:r>
              <a:rPr lang="fr-FR" sz="2400" i="1" dirty="0">
                <a:ea typeface="Calibri" panose="020F0502020204030204" pitchFamily="34" charset="0"/>
                <a:cs typeface="Times New Roman" panose="02020603050405020304" pitchFamily="18" charset="0"/>
              </a:rPr>
              <a:t> a </a:t>
            </a:r>
            <a:r>
              <a:rPr lang="fr-FR" sz="2400" i="1" dirty="0" err="1">
                <a:ea typeface="Calibri" panose="020F0502020204030204" pitchFamily="34" charset="0"/>
                <a:cs typeface="Times New Roman" panose="02020603050405020304" pitchFamily="18" charset="0"/>
              </a:rPr>
              <a:t>legal</a:t>
            </a:r>
            <a:r>
              <a:rPr lang="fr-FR" sz="2400" i="1" dirty="0">
                <a:ea typeface="Calibri" panose="020F0502020204030204" pitchFamily="34" charset="0"/>
                <a:cs typeface="Times New Roman" panose="02020603050405020304" pitchFamily="18" charset="0"/>
              </a:rPr>
              <a:t> </a:t>
            </a:r>
            <a:r>
              <a:rPr lang="fr-FR" sz="2400" i="1" dirty="0" err="1">
                <a:ea typeface="Calibri" panose="020F0502020204030204" pitchFamily="34" charset="0"/>
                <a:cs typeface="Times New Roman" panose="02020603050405020304" pitchFamily="18" charset="0"/>
              </a:rPr>
              <a:t>act</a:t>
            </a:r>
            <a:r>
              <a:rPr lang="fr-FR" sz="2400" i="1" dirty="0">
                <a:ea typeface="Calibri" panose="020F0502020204030204" pitchFamily="34" charset="0"/>
                <a:cs typeface="Times New Roman" panose="02020603050405020304" pitchFamily="18" charset="0"/>
              </a:rPr>
              <a:t> by </a:t>
            </a:r>
            <a:r>
              <a:rPr lang="fr-FR" sz="2400" i="1" dirty="0" err="1">
                <a:ea typeface="Calibri" panose="020F0502020204030204" pitchFamily="34" charset="0"/>
                <a:cs typeface="Times New Roman" panose="02020603050405020304" pitchFamily="18" charset="0"/>
              </a:rPr>
              <a:t>electronic</a:t>
            </a:r>
            <a:r>
              <a:rPr lang="fr-FR" sz="2400" i="1" dirty="0">
                <a:ea typeface="Calibri" panose="020F0502020204030204" pitchFamily="34" charset="0"/>
                <a:cs typeface="Times New Roman" panose="02020603050405020304" pitchFamily="18" charset="0"/>
              </a:rPr>
              <a:t> </a:t>
            </a:r>
            <a:r>
              <a:rPr lang="fr-FR" sz="2400" i="1" dirty="0" err="1">
                <a:ea typeface="Calibri" panose="020F0502020204030204" pitchFamily="34" charset="0"/>
                <a:cs typeface="Times New Roman" panose="02020603050405020304" pitchFamily="18" charset="0"/>
              </a:rPr>
              <a:t>means</a:t>
            </a:r>
            <a:r>
              <a:rPr lang="fr-FR" sz="2400" dirty="0">
                <a:ea typeface="Calibri" panose="020F0502020204030204" pitchFamily="34" charset="0"/>
                <a:cs typeface="Times New Roman" panose="02020603050405020304" pitchFamily="18" charset="0"/>
              </a:rPr>
              <a:t> »</a:t>
            </a:r>
          </a:p>
          <a:p>
            <a:pPr lvl="1" algn="just">
              <a:lnSpc>
                <a:spcPct val="107000"/>
              </a:lnSpc>
            </a:pPr>
            <a:endParaRPr lang="fr-FR" sz="20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B2G </a:t>
            </a:r>
            <a:r>
              <a:rPr lang="fr-FR" sz="2000" dirty="0" err="1">
                <a:ea typeface="Calibri" panose="020F0502020204030204" pitchFamily="34" charset="0"/>
                <a:cs typeface="Times New Roman" panose="02020603050405020304" pitchFamily="18" charset="0"/>
              </a:rPr>
              <a:t>relationships</a:t>
            </a:r>
            <a:r>
              <a:rPr lang="fr-FR" sz="2000" dirty="0">
                <a:ea typeface="Calibri" panose="020F0502020204030204" pitchFamily="34" charset="0"/>
                <a:cs typeface="Times New Roman" panose="02020603050405020304" pitchFamily="18" charset="0"/>
              </a:rPr>
              <a:t> </a:t>
            </a:r>
            <a:r>
              <a:rPr lang="fr-FR" sz="2000" dirty="0" err="1">
                <a:ea typeface="Calibri" panose="020F0502020204030204" pitchFamily="34" charset="0"/>
                <a:cs typeface="Times New Roman" panose="02020603050405020304" pitchFamily="18" charset="0"/>
              </a:rPr>
              <a:t>only</a:t>
            </a:r>
            <a:r>
              <a:rPr lang="fr-FR" sz="2000" dirty="0">
                <a:ea typeface="Calibri" panose="020F0502020204030204" pitchFamily="34" charset="0"/>
                <a:cs typeface="Times New Roman" panose="02020603050405020304" pitchFamily="18" charset="0"/>
              </a:rPr>
              <a:t>?</a:t>
            </a:r>
          </a:p>
          <a:p>
            <a:pPr lvl="1" algn="just">
              <a:lnSpc>
                <a:spcPct val="107000"/>
              </a:lnSpc>
            </a:pPr>
            <a:endParaRPr lang="fr-FR" sz="2000" dirty="0">
              <a:ea typeface="Calibri" panose="020F0502020204030204" pitchFamily="34" charset="0"/>
              <a:cs typeface="Times New Roman" panose="02020603050405020304" pitchFamily="18" charset="0"/>
            </a:endParaRPr>
          </a:p>
          <a:p>
            <a:pPr lvl="1" algn="just">
              <a:lnSpc>
                <a:spcPct val="107000"/>
              </a:lnSpc>
            </a:pPr>
            <a:r>
              <a:rPr lang="fr-FR" sz="2000" dirty="0">
                <a:ea typeface="Calibri" panose="020F0502020204030204" pitchFamily="34" charset="0"/>
                <a:cs typeface="Times New Roman" panose="02020603050405020304" pitchFamily="18" charset="0"/>
              </a:rPr>
              <a:t>Legal </a:t>
            </a:r>
            <a:r>
              <a:rPr lang="fr-FR" sz="2000" dirty="0" err="1">
                <a:ea typeface="Calibri" panose="020F0502020204030204" pitchFamily="34" charset="0"/>
                <a:cs typeface="Times New Roman" panose="02020603050405020304" pitchFamily="18" charset="0"/>
              </a:rPr>
              <a:t>acts</a:t>
            </a:r>
            <a:r>
              <a:rPr lang="fr-FR" sz="2000" dirty="0">
                <a:ea typeface="Calibri" panose="020F0502020204030204" pitchFamily="34" charset="0"/>
                <a:cs typeface="Times New Roman" panose="02020603050405020304" pitchFamily="18" charset="0"/>
              </a:rPr>
              <a:t>?</a:t>
            </a:r>
          </a:p>
          <a:p>
            <a:pPr lvl="1" algn="just">
              <a:lnSpc>
                <a:spcPct val="107000"/>
              </a:lnSpc>
            </a:pPr>
            <a:endParaRPr lang="fr-FR" sz="2000" dirty="0">
              <a:ea typeface="Calibri" panose="020F0502020204030204" pitchFamily="34" charset="0"/>
              <a:cs typeface="Times New Roman" panose="02020603050405020304" pitchFamily="18" charset="0"/>
            </a:endParaRPr>
          </a:p>
          <a:p>
            <a:pPr lvl="1" algn="just">
              <a:lnSpc>
                <a:spcPct val="107000"/>
              </a:lnSpc>
            </a:pPr>
            <a:r>
              <a:rPr lang="fr-FR" sz="2000" dirty="0" err="1">
                <a:ea typeface="Calibri" panose="020F0502020204030204" pitchFamily="34" charset="0"/>
                <a:cs typeface="Times New Roman" panose="02020603050405020304" pitchFamily="18" charset="0"/>
              </a:rPr>
              <a:t>Only</a:t>
            </a:r>
            <a:r>
              <a:rPr lang="fr-FR" sz="2000" dirty="0">
                <a:ea typeface="Calibri" panose="020F0502020204030204" pitchFamily="34" charset="0"/>
                <a:cs typeface="Times New Roman" panose="02020603050405020304" pitchFamily="18" charset="0"/>
              </a:rPr>
              <a:t> in </a:t>
            </a:r>
            <a:r>
              <a:rPr lang="fr-FR" sz="2000" dirty="0" err="1">
                <a:ea typeface="Calibri" panose="020F0502020204030204" pitchFamily="34" charset="0"/>
                <a:cs typeface="Times New Roman" panose="02020603050405020304" pitchFamily="18" charset="0"/>
              </a:rPr>
              <a:t>connection</a:t>
            </a:r>
            <a:r>
              <a:rPr lang="fr-FR" sz="2000" dirty="0">
                <a:ea typeface="Calibri" panose="020F0502020204030204" pitchFamily="34" charset="0"/>
                <a:cs typeface="Times New Roman" panose="02020603050405020304" pitchFamily="18" charset="0"/>
              </a:rPr>
              <a:t> </a:t>
            </a:r>
            <a:r>
              <a:rPr lang="fr-FR" sz="2000" dirty="0" err="1">
                <a:ea typeface="Calibri" panose="020F0502020204030204" pitchFamily="34" charset="0"/>
                <a:cs typeface="Times New Roman" panose="02020603050405020304" pitchFamily="18" charset="0"/>
              </a:rPr>
              <a:t>with</a:t>
            </a:r>
            <a:r>
              <a:rPr lang="fr-FR" sz="2000" dirty="0">
                <a:ea typeface="Calibri" panose="020F0502020204030204" pitchFamily="34" charset="0"/>
                <a:cs typeface="Times New Roman" panose="02020603050405020304" pitchFamily="18" charset="0"/>
              </a:rPr>
              <a:t> trust services?</a:t>
            </a:r>
            <a:endParaRPr lang="fr-FR" sz="1600" dirty="0">
              <a:ea typeface="Calibri" panose="020F0502020204030204" pitchFamily="34" charset="0"/>
              <a:cs typeface="Times New Roman" panose="02020603050405020304" pitchFamily="18" charset="0"/>
            </a:endParaRPr>
          </a:p>
          <a:p>
            <a:pPr lvl="1" algn="just">
              <a:lnSpc>
                <a:spcPct val="107000"/>
              </a:lnSpc>
            </a:pPr>
            <a:endParaRPr lang="fr-FR" sz="2000" dirty="0">
              <a:ea typeface="Calibri" panose="020F0502020204030204" pitchFamily="34" charset="0"/>
              <a:cs typeface="Times New Roman" panose="02020603050405020304" pitchFamily="18" charset="0"/>
            </a:endParaRPr>
          </a:p>
          <a:p>
            <a:pPr marL="457200" lvl="1" indent="0" algn="just">
              <a:lnSpc>
                <a:spcPct val="107000"/>
              </a:lnSpc>
              <a:buNone/>
            </a:pPr>
            <a:endParaRPr lang="fr-FR" sz="20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marL="0" lvl="0" indent="0" algn="just">
              <a:lnSpc>
                <a:spcPct val="107000"/>
              </a:lnSpc>
              <a:buNone/>
            </a:pPr>
            <a:endParaRPr lang="fr-FR" sz="2000" dirty="0">
              <a:effectLst/>
              <a:ea typeface="Calibri" panose="020F0502020204030204" pitchFamily="34" charset="0"/>
              <a:cs typeface="Times New Roman" panose="02020603050405020304" pitchFamily="18" charset="0"/>
            </a:endParaRPr>
          </a:p>
          <a:p>
            <a:pPr marL="514350" indent="-514350">
              <a:buAutoNum type="arabicPeriod"/>
              <a:defRPr/>
            </a:pPr>
            <a:endParaRPr lang="fr-BE" sz="2000" dirty="0"/>
          </a:p>
          <a:p>
            <a:pPr marL="0" indent="0">
              <a:buFont typeface="Arial" panose="020B0604020202020204" pitchFamily="34" charset="0"/>
              <a:buNone/>
              <a:defRPr/>
            </a:pPr>
            <a:endParaRPr lang="fr-BE" sz="20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377499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r>
              <a:rPr lang="fr-BE" sz="2600" b="1" dirty="0">
                <a:solidFill>
                  <a:srgbClr val="55AB26"/>
                </a:solidFill>
              </a:rPr>
              <a:t>Conclusion</a:t>
            </a:r>
          </a:p>
          <a:p>
            <a:pPr marL="0" indent="0">
              <a:buNone/>
              <a:defRPr/>
            </a:pPr>
            <a:endParaRPr lang="fr-BE" sz="2600" b="1" dirty="0">
              <a:solidFill>
                <a:srgbClr val="55AB26"/>
              </a:solidFill>
            </a:endParaRPr>
          </a:p>
          <a:p>
            <a:pPr algn="just">
              <a:lnSpc>
                <a:spcPct val="107000"/>
              </a:lnSpc>
            </a:pPr>
            <a:r>
              <a:rPr lang="fr-FR" sz="2400" dirty="0" err="1">
                <a:ea typeface="Calibri" panose="020F0502020204030204" pitchFamily="34" charset="0"/>
                <a:cs typeface="Times New Roman" panose="02020603050405020304" pitchFamily="18" charset="0"/>
              </a:rPr>
              <a:t>Current</a:t>
            </a:r>
            <a:r>
              <a:rPr lang="fr-FR" sz="2400" dirty="0">
                <a:ea typeface="Calibri" panose="020F0502020204030204" pitchFamily="34" charset="0"/>
                <a:cs typeface="Times New Roman" panose="02020603050405020304" pitchFamily="18" charset="0"/>
              </a:rPr>
              <a:t> </a:t>
            </a:r>
            <a:r>
              <a:rPr lang="fr-FR" sz="2400" dirty="0" err="1">
                <a:ea typeface="Calibri" panose="020F0502020204030204" pitchFamily="34" charset="0"/>
                <a:cs typeface="Times New Roman" panose="02020603050405020304" pitchFamily="18" charset="0"/>
              </a:rPr>
              <a:t>legal</a:t>
            </a:r>
            <a:r>
              <a:rPr lang="fr-FR" sz="2400" dirty="0">
                <a:ea typeface="Calibri" panose="020F0502020204030204" pitchFamily="34" charset="0"/>
                <a:cs typeface="Times New Roman" panose="02020603050405020304" pitchFamily="18" charset="0"/>
              </a:rPr>
              <a:t> </a:t>
            </a:r>
            <a:r>
              <a:rPr lang="fr-FR" sz="2400" dirty="0" err="1">
                <a:ea typeface="Calibri" panose="020F0502020204030204" pitchFamily="34" charset="0"/>
                <a:cs typeface="Times New Roman" panose="02020603050405020304" pitchFamily="18" charset="0"/>
              </a:rPr>
              <a:t>framework</a:t>
            </a:r>
            <a:r>
              <a:rPr lang="fr-FR" sz="2400" dirty="0">
                <a:ea typeface="Calibri" panose="020F0502020204030204" pitchFamily="34" charset="0"/>
                <a:cs typeface="Times New Roman" panose="02020603050405020304" pitchFamily="18" charset="0"/>
              </a:rPr>
              <a:t> </a:t>
            </a:r>
            <a:r>
              <a:rPr lang="fr-FR" sz="2400" dirty="0" err="1">
                <a:ea typeface="Calibri" panose="020F0502020204030204" pitchFamily="34" charset="0"/>
                <a:cs typeface="Times New Roman" panose="02020603050405020304" pitchFamily="18" charset="0"/>
              </a:rPr>
              <a:t>should</a:t>
            </a:r>
            <a:r>
              <a:rPr lang="fr-FR" sz="2400" dirty="0">
                <a:ea typeface="Calibri" panose="020F0502020204030204" pitchFamily="34" charset="0"/>
                <a:cs typeface="Times New Roman" panose="02020603050405020304" pitchFamily="18" charset="0"/>
              </a:rPr>
              <a:t> </a:t>
            </a:r>
            <a:r>
              <a:rPr lang="fr-FR" sz="2400" dirty="0" err="1">
                <a:ea typeface="Calibri" panose="020F0502020204030204" pitchFamily="34" charset="0"/>
                <a:cs typeface="Times New Roman" panose="02020603050405020304" pitchFamily="18" charset="0"/>
              </a:rPr>
              <a:t>be</a:t>
            </a:r>
            <a:r>
              <a:rPr lang="fr-FR" sz="2400" dirty="0">
                <a:ea typeface="Calibri" panose="020F0502020204030204" pitchFamily="34" charset="0"/>
                <a:cs typeface="Times New Roman" panose="02020603050405020304" pitchFamily="18" charset="0"/>
              </a:rPr>
              <a:t> </a:t>
            </a:r>
            <a:r>
              <a:rPr lang="fr-FR" sz="2400" dirty="0" err="1">
                <a:ea typeface="Calibri" panose="020F0502020204030204" pitchFamily="34" charset="0"/>
                <a:cs typeface="Times New Roman" panose="02020603050405020304" pitchFamily="18" charset="0"/>
              </a:rPr>
              <a:t>amended</a:t>
            </a:r>
            <a:endParaRPr lang="fr-FR" sz="2400" dirty="0">
              <a:ea typeface="Calibri" panose="020F0502020204030204" pitchFamily="34" charset="0"/>
              <a:cs typeface="Times New Roman" panose="02020603050405020304" pitchFamily="18" charset="0"/>
            </a:endParaRPr>
          </a:p>
          <a:p>
            <a:pPr algn="just">
              <a:lnSpc>
                <a:spcPct val="107000"/>
              </a:lnSpc>
            </a:pPr>
            <a:endParaRPr lang="fr-FR" sz="2400" dirty="0">
              <a:ea typeface="Calibri" panose="020F0502020204030204" pitchFamily="34" charset="0"/>
              <a:cs typeface="Times New Roman" panose="02020603050405020304" pitchFamily="18" charset="0"/>
            </a:endParaRPr>
          </a:p>
          <a:p>
            <a:pPr algn="just">
              <a:lnSpc>
                <a:spcPct val="107000"/>
              </a:lnSpc>
            </a:pPr>
            <a:r>
              <a:rPr lang="fr-FR" sz="2400" dirty="0">
                <a:ea typeface="Calibri" panose="020F0502020204030204" pitchFamily="34" charset="0"/>
                <a:cs typeface="Times New Roman" panose="02020603050405020304" pitchFamily="18" charset="0"/>
              </a:rPr>
              <a:t>Need of new transversal </a:t>
            </a:r>
            <a:r>
              <a:rPr lang="fr-FR" sz="2400" dirty="0" err="1">
                <a:ea typeface="Calibri" panose="020F0502020204030204" pitchFamily="34" charset="0"/>
                <a:cs typeface="Times New Roman" panose="02020603050405020304" pitchFamily="18" charset="0"/>
              </a:rPr>
              <a:t>rules</a:t>
            </a:r>
            <a:r>
              <a:rPr lang="fr-FR" sz="2400" dirty="0">
                <a:ea typeface="Calibri" panose="020F0502020204030204" pitchFamily="34" charset="0"/>
                <a:cs typeface="Times New Roman" panose="02020603050405020304" pitchFamily="18" charset="0"/>
              </a:rPr>
              <a:t> </a:t>
            </a:r>
            <a:r>
              <a:rPr lang="fr-FR" sz="2400" dirty="0" err="1">
                <a:ea typeface="Calibri" panose="020F0502020204030204" pitchFamily="34" charset="0"/>
                <a:cs typeface="Times New Roman" panose="02020603050405020304" pitchFamily="18" charset="0"/>
              </a:rPr>
              <a:t>protecting</a:t>
            </a:r>
            <a:r>
              <a:rPr lang="fr-FR" sz="2400" dirty="0">
                <a:ea typeface="Calibri" panose="020F0502020204030204" pitchFamily="34" charset="0"/>
                <a:cs typeface="Times New Roman" panose="02020603050405020304" pitchFamily="18" charset="0"/>
              </a:rPr>
              <a:t> </a:t>
            </a:r>
            <a:r>
              <a:rPr lang="fr-FR" sz="2400" dirty="0" err="1">
                <a:ea typeface="Calibri" panose="020F0502020204030204" pitchFamily="34" charset="0"/>
                <a:cs typeface="Times New Roman" panose="02020603050405020304" pitchFamily="18" charset="0"/>
              </a:rPr>
              <a:t>citizens</a:t>
            </a:r>
            <a:r>
              <a:rPr lang="fr-FR" sz="2400" dirty="0">
                <a:ea typeface="Calibri" panose="020F0502020204030204" pitchFamily="34" charset="0"/>
                <a:cs typeface="Times New Roman" panose="02020603050405020304" pitchFamily="18" charset="0"/>
              </a:rPr>
              <a:t> and </a:t>
            </a:r>
            <a:r>
              <a:rPr lang="fr-FR" sz="2400" dirty="0" err="1">
                <a:ea typeface="Calibri" panose="020F0502020204030204" pitchFamily="34" charset="0"/>
                <a:cs typeface="Times New Roman" panose="02020603050405020304" pitchFamily="18" charset="0"/>
              </a:rPr>
              <a:t>consumers</a:t>
            </a:r>
            <a:endParaRPr lang="fr-FR" sz="2400" dirty="0">
              <a:ea typeface="Calibri" panose="020F0502020204030204" pitchFamily="34" charset="0"/>
              <a:cs typeface="Times New Roman" panose="02020603050405020304" pitchFamily="18" charset="0"/>
            </a:endParaRPr>
          </a:p>
          <a:p>
            <a:pPr lvl="1" algn="just">
              <a:lnSpc>
                <a:spcPct val="107000"/>
              </a:lnSpc>
            </a:pPr>
            <a:endParaRPr lang="fr-BE" sz="1800" dirty="0">
              <a:ea typeface="Calibri" panose="020F0502020204030204" pitchFamily="34" charset="0"/>
              <a:cs typeface="Times New Roman" panose="02020603050405020304" pitchFamily="18" charset="0"/>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2487302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C85EB33D-6816-9A2B-A7C7-2230247FE65F}"/>
              </a:ext>
            </a:extLst>
          </p:cNvPr>
          <p:cNvSpPr>
            <a:spLocks noGrp="1"/>
          </p:cNvSpPr>
          <p:nvPr>
            <p:ph idx="1"/>
          </p:nvPr>
        </p:nvSpPr>
        <p:spPr bwMode="auto">
          <a:xfrm>
            <a:off x="609600" y="377825"/>
            <a:ext cx="8229600" cy="5995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defRPr/>
            </a:pPr>
            <a:endParaRPr lang="fr-BE" sz="2600" b="1" dirty="0">
              <a:solidFill>
                <a:srgbClr val="55AB26"/>
              </a:solidFill>
            </a:endParaRPr>
          </a:p>
          <a:p>
            <a:pPr marL="0" lvl="0" indent="0" algn="ctr">
              <a:lnSpc>
                <a:spcPct val="107000"/>
              </a:lnSpc>
              <a:buNone/>
            </a:pPr>
            <a:endParaRPr lang="fr-FR" sz="2400" dirty="0">
              <a:ea typeface="Calibri" panose="020F0502020204030204" pitchFamily="34" charset="0"/>
              <a:cs typeface="Times New Roman" panose="02020603050405020304" pitchFamily="18" charset="0"/>
            </a:endParaRPr>
          </a:p>
          <a:p>
            <a:pPr marL="0" lvl="0" indent="0" algn="ctr">
              <a:lnSpc>
                <a:spcPct val="107000"/>
              </a:lnSpc>
              <a:buNone/>
            </a:pPr>
            <a:endParaRPr lang="fr-FR" sz="2400" dirty="0">
              <a:ea typeface="Calibri" panose="020F0502020204030204" pitchFamily="34" charset="0"/>
              <a:cs typeface="Times New Roman" panose="02020603050405020304" pitchFamily="18" charset="0"/>
            </a:endParaRPr>
          </a:p>
          <a:p>
            <a:pPr marL="0" lvl="0" indent="0" algn="ctr">
              <a:lnSpc>
                <a:spcPct val="107000"/>
              </a:lnSpc>
              <a:buNone/>
            </a:pPr>
            <a:endParaRPr lang="fr-FR" sz="2400" dirty="0">
              <a:ea typeface="Calibri" panose="020F0502020204030204" pitchFamily="34" charset="0"/>
              <a:cs typeface="Times New Roman" panose="02020603050405020304" pitchFamily="18" charset="0"/>
            </a:endParaRPr>
          </a:p>
          <a:p>
            <a:pPr marL="0" lvl="0" indent="0" algn="ctr">
              <a:lnSpc>
                <a:spcPct val="107000"/>
              </a:lnSpc>
              <a:buNone/>
            </a:pPr>
            <a:r>
              <a:rPr lang="fr-FR" dirty="0" err="1">
                <a:ea typeface="Calibri" panose="020F0502020204030204" pitchFamily="34" charset="0"/>
                <a:cs typeface="Times New Roman" panose="02020603050405020304" pitchFamily="18" charset="0"/>
              </a:rPr>
              <a:t>Thanks</a:t>
            </a:r>
            <a:r>
              <a:rPr lang="fr-FR" dirty="0">
                <a:ea typeface="Calibri" panose="020F0502020204030204" pitchFamily="34" charset="0"/>
                <a:cs typeface="Times New Roman" panose="02020603050405020304" pitchFamily="18" charset="0"/>
              </a:rPr>
              <a:t> for </a:t>
            </a:r>
            <a:r>
              <a:rPr lang="fr-FR" dirty="0" err="1">
                <a:ea typeface="Calibri" panose="020F0502020204030204" pitchFamily="34" charset="0"/>
                <a:cs typeface="Times New Roman" panose="02020603050405020304" pitchFamily="18" charset="0"/>
              </a:rPr>
              <a:t>your</a:t>
            </a:r>
            <a:r>
              <a:rPr lang="fr-FR" dirty="0">
                <a:ea typeface="Calibri" panose="020F0502020204030204" pitchFamily="34" charset="0"/>
                <a:cs typeface="Times New Roman" panose="02020603050405020304" pitchFamily="18" charset="0"/>
              </a:rPr>
              <a:t> attention!</a:t>
            </a:r>
          </a:p>
          <a:p>
            <a:pPr marL="0" lvl="0" indent="0" algn="ctr">
              <a:lnSpc>
                <a:spcPct val="107000"/>
              </a:lnSpc>
              <a:buNone/>
            </a:pPr>
            <a:endParaRPr lang="fr-FR" dirty="0">
              <a:ea typeface="Calibri" panose="020F0502020204030204" pitchFamily="34" charset="0"/>
              <a:cs typeface="Times New Roman" panose="02020603050405020304" pitchFamily="18" charset="0"/>
            </a:endParaRPr>
          </a:p>
          <a:p>
            <a:pPr marL="0" lvl="0" indent="0" algn="ctr">
              <a:lnSpc>
                <a:spcPct val="107000"/>
              </a:lnSpc>
              <a:buNone/>
            </a:pPr>
            <a:r>
              <a:rPr lang="fr-FR" dirty="0">
                <a:ea typeface="Calibri" panose="020F0502020204030204" pitchFamily="34" charset="0"/>
                <a:cs typeface="Times New Roman" panose="02020603050405020304" pitchFamily="18" charset="0"/>
              </a:rPr>
              <a:t>Questions?</a:t>
            </a:r>
          </a:p>
          <a:p>
            <a:pPr marL="0" lvl="0" indent="0" algn="ctr">
              <a:lnSpc>
                <a:spcPct val="107000"/>
              </a:lnSpc>
              <a:buNone/>
            </a:pPr>
            <a:r>
              <a:rPr lang="fr-FR" dirty="0">
                <a:ea typeface="Calibri" panose="020F0502020204030204" pitchFamily="34" charset="0"/>
                <a:cs typeface="Times New Roman" panose="02020603050405020304" pitchFamily="18" charset="0"/>
                <a:hlinkClick r:id="rId2"/>
              </a:rPr>
              <a:t>herve.jacquemin@unamur.be</a:t>
            </a:r>
            <a:r>
              <a:rPr lang="fr-FR" dirty="0">
                <a:ea typeface="Calibri" panose="020F0502020204030204" pitchFamily="34" charset="0"/>
                <a:cs typeface="Times New Roman" panose="02020603050405020304" pitchFamily="18" charset="0"/>
              </a:rPr>
              <a:t> </a:t>
            </a:r>
          </a:p>
          <a:p>
            <a:pPr marL="0" lvl="0" indent="0" algn="just">
              <a:lnSpc>
                <a:spcPct val="107000"/>
              </a:lnSpc>
              <a:buNone/>
            </a:pPr>
            <a:endParaRPr lang="fr-FR" sz="2000" dirty="0">
              <a:ea typeface="Calibri" panose="020F0502020204030204" pitchFamily="34" charset="0"/>
              <a:cs typeface="Times New Roman" panose="02020603050405020304" pitchFamily="18" charset="0"/>
            </a:endParaRPr>
          </a:p>
          <a:p>
            <a:pPr lvl="1" indent="-342900" algn="just">
              <a:lnSpc>
                <a:spcPct val="107000"/>
              </a:lnSpc>
              <a:buFont typeface="Calibri" panose="020F0502020204030204" pitchFamily="34" charset="0"/>
              <a:buChar char="-"/>
            </a:pPr>
            <a:endParaRPr lang="fr-FR" sz="2200" dirty="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endParaRPr lang="fr-FR" sz="2000" dirty="0">
              <a:ea typeface="Calibri" panose="020F0502020204030204" pitchFamily="34" charset="0"/>
              <a:cs typeface="Times New Roman" panose="02020603050405020304" pitchFamily="18" charset="0"/>
            </a:endParaRPr>
          </a:p>
          <a:p>
            <a:pPr marL="0" indent="0">
              <a:buNone/>
              <a:defRPr/>
            </a:pPr>
            <a:endParaRPr lang="fr-BE" sz="1800" dirty="0"/>
          </a:p>
          <a:p>
            <a:pPr marL="0" indent="0">
              <a:buFont typeface="Arial" panose="020B0604020202020204" pitchFamily="34" charset="0"/>
              <a:buNone/>
              <a:defRPr/>
            </a:pPr>
            <a:endParaRPr lang="fr-BE" sz="2600" dirty="0"/>
          </a:p>
          <a:p>
            <a:pPr marL="457200" lvl="1" indent="0">
              <a:buFont typeface="Arial" panose="020B0604020202020204" pitchFamily="34" charset="0"/>
              <a:buNone/>
              <a:defRPr/>
            </a:pPr>
            <a:endParaRPr lang="fr-BE" sz="2200" dirty="0"/>
          </a:p>
          <a:p>
            <a:pPr marL="914400" lvl="2" indent="0">
              <a:buFont typeface="Arial" panose="020B0604020202020204" pitchFamily="34" charset="0"/>
              <a:buNone/>
              <a:defRPr/>
            </a:pPr>
            <a:endParaRPr lang="fr-BE" sz="1600" b="1" dirty="0">
              <a:solidFill>
                <a:srgbClr val="FF0000"/>
              </a:solidFill>
            </a:endParaRPr>
          </a:p>
          <a:p>
            <a:pPr marL="914400" lvl="2" indent="0">
              <a:buFont typeface="Arial" panose="020B0604020202020204" pitchFamily="34" charset="0"/>
              <a:buNone/>
              <a:defRPr/>
            </a:pPr>
            <a:endParaRPr lang="fr-FR" sz="1600" b="1" dirty="0">
              <a:solidFill>
                <a:srgbClr val="FF0000"/>
              </a:solidFill>
            </a:endParaRPr>
          </a:p>
        </p:txBody>
      </p:sp>
    </p:spTree>
    <p:extLst>
      <p:ext uri="{BB962C8B-B14F-4D97-AF65-F5344CB8AC3E}">
        <p14:creationId xmlns:p14="http://schemas.microsoft.com/office/powerpoint/2010/main" val="3155772995"/>
      </p:ext>
    </p:extLst>
  </p:cSld>
  <p:clrMapOvr>
    <a:masterClrMapping/>
  </p:clrMapOvr>
</p:sld>
</file>

<file path=ppt/theme/theme1.xml><?xml version="1.0" encoding="utf-8"?>
<a:theme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17471</TotalTime>
  <Words>1098</Words>
  <Application>Microsoft Office PowerPoint</Application>
  <PresentationFormat>Affichage à l'écran (4:3)</PresentationFormat>
  <Paragraphs>208</Paragraphs>
  <Slides>14</Slides>
  <Notes>0</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14</vt:i4>
      </vt:variant>
    </vt:vector>
  </HeadingPairs>
  <TitlesOfParts>
    <vt:vector size="21" baseType="lpstr">
      <vt:lpstr>Aptos</vt:lpstr>
      <vt:lpstr>Arial</vt:lpstr>
      <vt:lpstr>Calibri</vt:lpstr>
      <vt:lpstr>Verdana</vt:lpstr>
      <vt:lpstr>Wingdings</vt:lpstr>
      <vt:lpstr>Conception personnalisée</vt:lpstr>
      <vt:lpstr>1_Conception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Hello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aaaaaa aaaaaaa</dc:creator>
  <cp:lastModifiedBy>Hervé Jacquemin - LIME</cp:lastModifiedBy>
  <cp:revision>202</cp:revision>
  <cp:lastPrinted>2022-12-20T09:18:02Z</cp:lastPrinted>
  <dcterms:created xsi:type="dcterms:W3CDTF">2012-08-22T10:00:01Z</dcterms:created>
  <dcterms:modified xsi:type="dcterms:W3CDTF">2024-09-16T11:55:07Z</dcterms:modified>
</cp:coreProperties>
</file>