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0" r:id="rId2"/>
    <p:sldId id="293" r:id="rId3"/>
    <p:sldId id="294" r:id="rId4"/>
    <p:sldId id="295" r:id="rId5"/>
    <p:sldId id="296" r:id="rId6"/>
    <p:sldId id="299" r:id="rId7"/>
    <p:sldId id="298" r:id="rId8"/>
    <p:sldId id="263" r:id="rId9"/>
    <p:sldId id="28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 Slides" id="{A0AA3277-16F0-490B-B608-812398EB62A7}">
          <p14:sldIdLst>
            <p14:sldId id="290"/>
            <p14:sldId id="293"/>
            <p14:sldId id="294"/>
            <p14:sldId id="295"/>
            <p14:sldId id="296"/>
            <p14:sldId id="299"/>
            <p14:sldId id="298"/>
            <p14:sldId id="263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404040"/>
    <a:srgbClr val="32201E"/>
    <a:srgbClr val="A0A0A0"/>
    <a:srgbClr val="F2F2F2"/>
    <a:srgbClr val="EED1C9"/>
    <a:srgbClr val="D8C8C3"/>
    <a:srgbClr val="EDEBE2"/>
    <a:srgbClr val="A43627"/>
    <a:srgbClr val="CD5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15" autoAdjust="0"/>
    <p:restoredTop sz="94431" autoAdjust="0"/>
  </p:normalViewPr>
  <p:slideViewPr>
    <p:cSldViewPr snapToGrid="0">
      <p:cViewPr varScale="1">
        <p:scale>
          <a:sx n="101" d="100"/>
          <a:sy n="101" d="100"/>
        </p:scale>
        <p:origin x="13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7A7B0-E8CB-4034-87F3-10D90F8C75C6}" type="datetimeFigureOut">
              <a:rPr lang="id-ID" smtClean="0"/>
              <a:t>14/09/2024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4B58F-B2B4-4694-82C9-9AED9A60D86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8456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54B58F-B2B4-4694-82C9-9AED9A60D86E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799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653E109-354F-4C53-AC7B-784F772848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70963" y="2"/>
            <a:ext cx="6321037" cy="6857999"/>
          </a:xfrm>
          <a:custGeom>
            <a:avLst/>
            <a:gdLst>
              <a:gd name="connsiteX0" fmla="*/ 1955146 w 6321037"/>
              <a:gd name="connsiteY0" fmla="*/ 0 h 6857999"/>
              <a:gd name="connsiteX1" fmla="*/ 6315515 w 6321037"/>
              <a:gd name="connsiteY1" fmla="*/ 0 h 6857999"/>
              <a:gd name="connsiteX2" fmla="*/ 4360368 w 6321037"/>
              <a:gd name="connsiteY2" fmla="*/ 6857998 h 6857999"/>
              <a:gd name="connsiteX3" fmla="*/ 6321037 w 6321037"/>
              <a:gd name="connsiteY3" fmla="*/ 6857998 h 6857999"/>
              <a:gd name="connsiteX4" fmla="*/ 6321037 w 6321037"/>
              <a:gd name="connsiteY4" fmla="*/ 6857999 h 6857999"/>
              <a:gd name="connsiteX5" fmla="*/ 0 w 6321037"/>
              <a:gd name="connsiteY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21037" h="6857999">
                <a:moveTo>
                  <a:pt x="1955146" y="0"/>
                </a:moveTo>
                <a:lnTo>
                  <a:pt x="6315515" y="0"/>
                </a:lnTo>
                <a:lnTo>
                  <a:pt x="4360368" y="6857998"/>
                </a:lnTo>
                <a:lnTo>
                  <a:pt x="6321037" y="6857998"/>
                </a:lnTo>
                <a:lnTo>
                  <a:pt x="6321037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92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8241A7-3809-4AE2-A667-D950BB4F44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6321037" cy="6857999"/>
          </a:xfrm>
          <a:custGeom>
            <a:avLst/>
            <a:gdLst>
              <a:gd name="connsiteX0" fmla="*/ 5522 w 6321037"/>
              <a:gd name="connsiteY0" fmla="*/ 0 h 6857999"/>
              <a:gd name="connsiteX1" fmla="*/ 4365891 w 6321037"/>
              <a:gd name="connsiteY1" fmla="*/ 0 h 6857999"/>
              <a:gd name="connsiteX2" fmla="*/ 6321037 w 6321037"/>
              <a:gd name="connsiteY2" fmla="*/ 6857999 h 6857999"/>
              <a:gd name="connsiteX3" fmla="*/ 0 w 6321037"/>
              <a:gd name="connsiteY3" fmla="*/ 6857999 h 6857999"/>
              <a:gd name="connsiteX4" fmla="*/ 0 w 6321037"/>
              <a:gd name="connsiteY4" fmla="*/ 6857998 h 6857999"/>
              <a:gd name="connsiteX5" fmla="*/ 1960669 w 6321037"/>
              <a:gd name="connsiteY5" fmla="*/ 685799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21037" h="6857999">
                <a:moveTo>
                  <a:pt x="5522" y="0"/>
                </a:moveTo>
                <a:lnTo>
                  <a:pt x="4365891" y="0"/>
                </a:lnTo>
                <a:lnTo>
                  <a:pt x="6321037" y="6857999"/>
                </a:lnTo>
                <a:lnTo>
                  <a:pt x="0" y="6857999"/>
                </a:lnTo>
                <a:lnTo>
                  <a:pt x="0" y="6857998"/>
                </a:lnTo>
                <a:lnTo>
                  <a:pt x="1960669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108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C5E2513-3076-4129-90F3-C448FADE05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0206" y="0"/>
            <a:ext cx="6121793" cy="5486400"/>
          </a:xfrm>
          <a:custGeom>
            <a:avLst/>
            <a:gdLst>
              <a:gd name="connsiteX0" fmla="*/ 1720594 w 6121793"/>
              <a:gd name="connsiteY0" fmla="*/ 0 h 5486400"/>
              <a:gd name="connsiteX1" fmla="*/ 6121793 w 6121793"/>
              <a:gd name="connsiteY1" fmla="*/ 0 h 5486400"/>
              <a:gd name="connsiteX2" fmla="*/ 6121793 w 6121793"/>
              <a:gd name="connsiteY2" fmla="*/ 3045595 h 5486400"/>
              <a:gd name="connsiteX3" fmla="*/ 4170889 w 6121793"/>
              <a:gd name="connsiteY3" fmla="*/ 5486400 h 5486400"/>
              <a:gd name="connsiteX4" fmla="*/ 0 w 6121793"/>
              <a:gd name="connsiteY4" fmla="*/ 2152663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1793" h="5486400">
                <a:moveTo>
                  <a:pt x="1720594" y="0"/>
                </a:moveTo>
                <a:lnTo>
                  <a:pt x="6121793" y="0"/>
                </a:lnTo>
                <a:lnTo>
                  <a:pt x="6121793" y="3045595"/>
                </a:lnTo>
                <a:lnTo>
                  <a:pt x="4170889" y="5486400"/>
                </a:lnTo>
                <a:lnTo>
                  <a:pt x="0" y="21526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6397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B532655-BC3B-420F-82D1-DDA02681D4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2571750"/>
            <a:ext cx="6163028" cy="4286250"/>
          </a:xfrm>
          <a:custGeom>
            <a:avLst/>
            <a:gdLst>
              <a:gd name="connsiteX0" fmla="*/ 0 w 6163028"/>
              <a:gd name="connsiteY0" fmla="*/ 0 h 4286250"/>
              <a:gd name="connsiteX1" fmla="*/ 3932387 w 6163028"/>
              <a:gd name="connsiteY1" fmla="*/ 0 h 4286250"/>
              <a:gd name="connsiteX2" fmla="*/ 4123771 w 6163028"/>
              <a:gd name="connsiteY2" fmla="*/ 388797 h 4286250"/>
              <a:gd name="connsiteX3" fmla="*/ 4129692 w 6163028"/>
              <a:gd name="connsiteY3" fmla="*/ 388808 h 4286250"/>
              <a:gd name="connsiteX4" fmla="*/ 6163028 w 6163028"/>
              <a:gd name="connsiteY4" fmla="*/ 4286250 h 4286250"/>
              <a:gd name="connsiteX5" fmla="*/ 2783342 w 6163028"/>
              <a:gd name="connsiteY5" fmla="*/ 4286250 h 4286250"/>
              <a:gd name="connsiteX6" fmla="*/ 2311634 w 6163028"/>
              <a:gd name="connsiteY6" fmla="*/ 3382096 h 4286250"/>
              <a:gd name="connsiteX7" fmla="*/ 0 w 6163028"/>
              <a:gd name="connsiteY7" fmla="*/ 3378115 h 4286250"/>
              <a:gd name="connsiteX8" fmla="*/ 0 w 6163028"/>
              <a:gd name="connsiteY8" fmla="*/ 2297541 h 4286250"/>
              <a:gd name="connsiteX9" fmla="*/ 0 w 6163028"/>
              <a:gd name="connsiteY9" fmla="*/ 833623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63028" h="4286250">
                <a:moveTo>
                  <a:pt x="0" y="0"/>
                </a:moveTo>
                <a:lnTo>
                  <a:pt x="3932387" y="0"/>
                </a:lnTo>
                <a:lnTo>
                  <a:pt x="4123771" y="388797"/>
                </a:lnTo>
                <a:lnTo>
                  <a:pt x="4129692" y="388808"/>
                </a:lnTo>
                <a:lnTo>
                  <a:pt x="6163028" y="4286250"/>
                </a:lnTo>
                <a:lnTo>
                  <a:pt x="2783342" y="4286250"/>
                </a:lnTo>
                <a:lnTo>
                  <a:pt x="2311634" y="3382096"/>
                </a:lnTo>
                <a:lnTo>
                  <a:pt x="0" y="3378115"/>
                </a:lnTo>
                <a:lnTo>
                  <a:pt x="0" y="2297541"/>
                </a:lnTo>
                <a:lnTo>
                  <a:pt x="0" y="8336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3097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FC15DE-0F5D-4164-804E-D606265C84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57950" y="0"/>
            <a:ext cx="5726456" cy="6858000"/>
          </a:xfrm>
          <a:custGeom>
            <a:avLst/>
            <a:gdLst>
              <a:gd name="connsiteX0" fmla="*/ 1583081 w 5726456"/>
              <a:gd name="connsiteY0" fmla="*/ 0 h 6858000"/>
              <a:gd name="connsiteX1" fmla="*/ 3124200 w 5726456"/>
              <a:gd name="connsiteY1" fmla="*/ 0 h 6858000"/>
              <a:gd name="connsiteX2" fmla="*/ 5718810 w 5726456"/>
              <a:gd name="connsiteY2" fmla="*/ 0 h 6858000"/>
              <a:gd name="connsiteX3" fmla="*/ 5726456 w 5726456"/>
              <a:gd name="connsiteY3" fmla="*/ 0 h 6858000"/>
              <a:gd name="connsiteX4" fmla="*/ 4143375 w 5726456"/>
              <a:gd name="connsiteY4" fmla="*/ 4791075 h 6858000"/>
              <a:gd name="connsiteX5" fmla="*/ 4826334 w 5726456"/>
              <a:gd name="connsiteY5" fmla="*/ 6858000 h 6858000"/>
              <a:gd name="connsiteX6" fmla="*/ 4818688 w 5726456"/>
              <a:gd name="connsiteY6" fmla="*/ 6858000 h 6858000"/>
              <a:gd name="connsiteX7" fmla="*/ 3124200 w 5726456"/>
              <a:gd name="connsiteY7" fmla="*/ 6858000 h 6858000"/>
              <a:gd name="connsiteX8" fmla="*/ 682959 w 5726456"/>
              <a:gd name="connsiteY8" fmla="*/ 6858000 h 6858000"/>
              <a:gd name="connsiteX9" fmla="*/ 0 w 5726456"/>
              <a:gd name="connsiteY9" fmla="*/ 47910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26456" h="6858000">
                <a:moveTo>
                  <a:pt x="1583081" y="0"/>
                </a:moveTo>
                <a:lnTo>
                  <a:pt x="3124200" y="0"/>
                </a:lnTo>
                <a:lnTo>
                  <a:pt x="5718810" y="0"/>
                </a:lnTo>
                <a:lnTo>
                  <a:pt x="5726456" y="0"/>
                </a:lnTo>
                <a:lnTo>
                  <a:pt x="4143375" y="4791075"/>
                </a:lnTo>
                <a:lnTo>
                  <a:pt x="4826334" y="6858000"/>
                </a:lnTo>
                <a:lnTo>
                  <a:pt x="4818688" y="6858000"/>
                </a:lnTo>
                <a:lnTo>
                  <a:pt x="3124200" y="6858000"/>
                </a:lnTo>
                <a:lnTo>
                  <a:pt x="682959" y="6858000"/>
                </a:lnTo>
                <a:lnTo>
                  <a:pt x="0" y="47910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287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A58949-098E-4C02-B54E-D049D37C1E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5886448" cy="6857999"/>
          </a:xfrm>
          <a:custGeom>
            <a:avLst/>
            <a:gdLst>
              <a:gd name="connsiteX0" fmla="*/ 0 w 5886448"/>
              <a:gd name="connsiteY0" fmla="*/ 0 h 6857999"/>
              <a:gd name="connsiteX1" fmla="*/ 2333004 w 5886448"/>
              <a:gd name="connsiteY1" fmla="*/ 0 h 6857999"/>
              <a:gd name="connsiteX2" fmla="*/ 4671307 w 5886448"/>
              <a:gd name="connsiteY2" fmla="*/ 3041594 h 6857999"/>
              <a:gd name="connsiteX3" fmla="*/ 5886448 w 5886448"/>
              <a:gd name="connsiteY3" fmla="*/ 4589346 h 6857999"/>
              <a:gd name="connsiteX4" fmla="*/ 2996816 w 5886448"/>
              <a:gd name="connsiteY4" fmla="*/ 6857999 h 6857999"/>
              <a:gd name="connsiteX5" fmla="*/ 0 w 5886448"/>
              <a:gd name="connsiteY5" fmla="*/ 6857999 h 6857999"/>
              <a:gd name="connsiteX6" fmla="*/ 0 w 5886448"/>
              <a:gd name="connsiteY6" fmla="*/ 5740969 h 6857999"/>
              <a:gd name="connsiteX7" fmla="*/ 1466848 w 5886448"/>
              <a:gd name="connsiteY7" fmla="*/ 4589345 h 6857999"/>
              <a:gd name="connsiteX8" fmla="*/ 251707 w 5886448"/>
              <a:gd name="connsiteY8" fmla="*/ 3041593 h 6857999"/>
              <a:gd name="connsiteX9" fmla="*/ 0 w 5886448"/>
              <a:gd name="connsiteY9" fmla="*/ 271418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86448" h="6857999">
                <a:moveTo>
                  <a:pt x="0" y="0"/>
                </a:moveTo>
                <a:lnTo>
                  <a:pt x="2333004" y="0"/>
                </a:lnTo>
                <a:lnTo>
                  <a:pt x="4671307" y="3041594"/>
                </a:lnTo>
                <a:lnTo>
                  <a:pt x="5886448" y="4589346"/>
                </a:lnTo>
                <a:lnTo>
                  <a:pt x="2996816" y="6857999"/>
                </a:lnTo>
                <a:lnTo>
                  <a:pt x="0" y="6857999"/>
                </a:lnTo>
                <a:lnTo>
                  <a:pt x="0" y="5740969"/>
                </a:lnTo>
                <a:lnTo>
                  <a:pt x="1466848" y="4589345"/>
                </a:lnTo>
                <a:lnTo>
                  <a:pt x="251707" y="3041593"/>
                </a:lnTo>
                <a:lnTo>
                  <a:pt x="0" y="27141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2434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9AB1C3-43E4-4371-A40E-BC1CBB425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3700" y="628650"/>
            <a:ext cx="4434893" cy="5575934"/>
          </a:xfrm>
          <a:custGeom>
            <a:avLst/>
            <a:gdLst>
              <a:gd name="connsiteX0" fmla="*/ 1287716 w 4434893"/>
              <a:gd name="connsiteY0" fmla="*/ 0 h 5575934"/>
              <a:gd name="connsiteX1" fmla="*/ 4434893 w 4434893"/>
              <a:gd name="connsiteY1" fmla="*/ 0 h 5575934"/>
              <a:gd name="connsiteX2" fmla="*/ 3147177 w 4434893"/>
              <a:gd name="connsiteY2" fmla="*/ 5575934 h 5575934"/>
              <a:gd name="connsiteX3" fmla="*/ 0 w 4434893"/>
              <a:gd name="connsiteY3" fmla="*/ 5575934 h 557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4893" h="5575934">
                <a:moveTo>
                  <a:pt x="1287716" y="0"/>
                </a:moveTo>
                <a:lnTo>
                  <a:pt x="4434893" y="0"/>
                </a:lnTo>
                <a:lnTo>
                  <a:pt x="3147177" y="5575934"/>
                </a:lnTo>
                <a:lnTo>
                  <a:pt x="0" y="55759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0941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DB28CB5-6616-4FB5-9949-48F56E10A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28348" cy="6858000"/>
          </a:xfrm>
          <a:custGeom>
            <a:avLst/>
            <a:gdLst>
              <a:gd name="connsiteX0" fmla="*/ 0 w 7428348"/>
              <a:gd name="connsiteY0" fmla="*/ 0 h 6858000"/>
              <a:gd name="connsiteX1" fmla="*/ 2406492 w 7428348"/>
              <a:gd name="connsiteY1" fmla="*/ 0 h 6858000"/>
              <a:gd name="connsiteX2" fmla="*/ 7428348 w 7428348"/>
              <a:gd name="connsiteY2" fmla="*/ 6858000 h 6858000"/>
              <a:gd name="connsiteX3" fmla="*/ 2140219 w 7428348"/>
              <a:gd name="connsiteY3" fmla="*/ 6858000 h 6858000"/>
              <a:gd name="connsiteX4" fmla="*/ 0 w 7428348"/>
              <a:gd name="connsiteY4" fmla="*/ 3935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8348" h="6858000">
                <a:moveTo>
                  <a:pt x="0" y="0"/>
                </a:moveTo>
                <a:lnTo>
                  <a:pt x="2406492" y="0"/>
                </a:lnTo>
                <a:lnTo>
                  <a:pt x="7428348" y="6858000"/>
                </a:lnTo>
                <a:lnTo>
                  <a:pt x="2140219" y="6858000"/>
                </a:lnTo>
                <a:lnTo>
                  <a:pt x="0" y="39352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9167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55A1578-B5D0-4C5A-A957-146C2A99F4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0629" y="628652"/>
            <a:ext cx="5334744" cy="5862561"/>
          </a:xfrm>
          <a:custGeom>
            <a:avLst/>
            <a:gdLst>
              <a:gd name="connsiteX0" fmla="*/ 3315033 w 5334744"/>
              <a:gd name="connsiteY0" fmla="*/ 895712 h 5862561"/>
              <a:gd name="connsiteX1" fmla="*/ 5334744 w 5334744"/>
              <a:gd name="connsiteY1" fmla="*/ 895712 h 5862561"/>
              <a:gd name="connsiteX2" fmla="*/ 4062664 w 5334744"/>
              <a:gd name="connsiteY2" fmla="*/ 5862561 h 5862561"/>
              <a:gd name="connsiteX3" fmla="*/ 2042953 w 5334744"/>
              <a:gd name="connsiteY3" fmla="*/ 5862561 h 5862561"/>
              <a:gd name="connsiteX4" fmla="*/ 1272080 w 5334744"/>
              <a:gd name="connsiteY4" fmla="*/ 0 h 5862561"/>
              <a:gd name="connsiteX5" fmla="*/ 3291791 w 5334744"/>
              <a:gd name="connsiteY5" fmla="*/ 0 h 5862561"/>
              <a:gd name="connsiteX6" fmla="*/ 2019711 w 5334744"/>
              <a:gd name="connsiteY6" fmla="*/ 4966849 h 5862561"/>
              <a:gd name="connsiteX7" fmla="*/ 0 w 5334744"/>
              <a:gd name="connsiteY7" fmla="*/ 4966849 h 5862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4744" h="5862561">
                <a:moveTo>
                  <a:pt x="3315033" y="895712"/>
                </a:moveTo>
                <a:lnTo>
                  <a:pt x="5334744" y="895712"/>
                </a:lnTo>
                <a:lnTo>
                  <a:pt x="4062664" y="5862561"/>
                </a:lnTo>
                <a:lnTo>
                  <a:pt x="2042953" y="5862561"/>
                </a:lnTo>
                <a:close/>
                <a:moveTo>
                  <a:pt x="1272080" y="0"/>
                </a:moveTo>
                <a:lnTo>
                  <a:pt x="3291791" y="0"/>
                </a:lnTo>
                <a:lnTo>
                  <a:pt x="2019711" y="4966849"/>
                </a:lnTo>
                <a:lnTo>
                  <a:pt x="0" y="49668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116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159BB46-FA31-405A-9560-2824D9613B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9940" y="542925"/>
            <a:ext cx="3632019" cy="2762692"/>
          </a:xfrm>
          <a:custGeom>
            <a:avLst/>
            <a:gdLst>
              <a:gd name="connsiteX0" fmla="*/ 712775 w 3632019"/>
              <a:gd name="connsiteY0" fmla="*/ 0 h 2762692"/>
              <a:gd name="connsiteX1" fmla="*/ 3632019 w 3632019"/>
              <a:gd name="connsiteY1" fmla="*/ 0 h 2762692"/>
              <a:gd name="connsiteX2" fmla="*/ 2919244 w 3632019"/>
              <a:gd name="connsiteY2" fmla="*/ 2762692 h 2762692"/>
              <a:gd name="connsiteX3" fmla="*/ 0 w 3632019"/>
              <a:gd name="connsiteY3" fmla="*/ 2762692 h 276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2019" h="2762692">
                <a:moveTo>
                  <a:pt x="712775" y="0"/>
                </a:moveTo>
                <a:lnTo>
                  <a:pt x="3632019" y="0"/>
                </a:lnTo>
                <a:lnTo>
                  <a:pt x="2919244" y="2762692"/>
                </a:lnTo>
                <a:lnTo>
                  <a:pt x="0" y="276269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521EF7-C24B-42D5-AE63-4DE0128D51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36046" y="3552383"/>
            <a:ext cx="3632019" cy="2762692"/>
          </a:xfrm>
          <a:custGeom>
            <a:avLst/>
            <a:gdLst>
              <a:gd name="connsiteX0" fmla="*/ 712775 w 3632019"/>
              <a:gd name="connsiteY0" fmla="*/ 0 h 2762692"/>
              <a:gd name="connsiteX1" fmla="*/ 3632019 w 3632019"/>
              <a:gd name="connsiteY1" fmla="*/ 0 h 2762692"/>
              <a:gd name="connsiteX2" fmla="*/ 2919244 w 3632019"/>
              <a:gd name="connsiteY2" fmla="*/ 2762692 h 2762692"/>
              <a:gd name="connsiteX3" fmla="*/ 0 w 3632019"/>
              <a:gd name="connsiteY3" fmla="*/ 2762692 h 276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2019" h="2762692">
                <a:moveTo>
                  <a:pt x="712775" y="0"/>
                </a:moveTo>
                <a:lnTo>
                  <a:pt x="3632019" y="0"/>
                </a:lnTo>
                <a:lnTo>
                  <a:pt x="2919244" y="2762692"/>
                </a:lnTo>
                <a:lnTo>
                  <a:pt x="0" y="276269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352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0A0B98C-34B7-4EBF-A8C3-1A8084EFFD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821682" cy="6858000"/>
          </a:xfrm>
          <a:custGeom>
            <a:avLst/>
            <a:gdLst>
              <a:gd name="connsiteX0" fmla="*/ 0 w 5821682"/>
              <a:gd name="connsiteY0" fmla="*/ 0 h 6858000"/>
              <a:gd name="connsiteX1" fmla="*/ 3922066 w 5821682"/>
              <a:gd name="connsiteY1" fmla="*/ 0 h 6858000"/>
              <a:gd name="connsiteX2" fmla="*/ 5821682 w 5821682"/>
              <a:gd name="connsiteY2" fmla="*/ 3429000 h 6858000"/>
              <a:gd name="connsiteX3" fmla="*/ 3922066 w 5821682"/>
              <a:gd name="connsiteY3" fmla="*/ 6858000 h 6858000"/>
              <a:gd name="connsiteX4" fmla="*/ 0 w 5821682"/>
              <a:gd name="connsiteY4" fmla="*/ 6858000 h 6858000"/>
              <a:gd name="connsiteX5" fmla="*/ 1899614 w 5821682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21682" h="6858000">
                <a:moveTo>
                  <a:pt x="0" y="0"/>
                </a:moveTo>
                <a:lnTo>
                  <a:pt x="3922066" y="0"/>
                </a:lnTo>
                <a:lnTo>
                  <a:pt x="5821682" y="3429000"/>
                </a:lnTo>
                <a:lnTo>
                  <a:pt x="3922066" y="6858000"/>
                </a:lnTo>
                <a:lnTo>
                  <a:pt x="0" y="6858000"/>
                </a:lnTo>
                <a:lnTo>
                  <a:pt x="1899614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727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5055D9B-F5C2-4CCF-AD16-566C325F08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0807" y="0"/>
            <a:ext cx="6341192" cy="6858000"/>
          </a:xfrm>
          <a:custGeom>
            <a:avLst/>
            <a:gdLst>
              <a:gd name="connsiteX0" fmla="*/ 666146 w 6341192"/>
              <a:gd name="connsiteY0" fmla="*/ 0 h 6858000"/>
              <a:gd name="connsiteX1" fmla="*/ 2017845 w 6341192"/>
              <a:gd name="connsiteY1" fmla="*/ 0 h 6858000"/>
              <a:gd name="connsiteX2" fmla="*/ 5274644 w 6341192"/>
              <a:gd name="connsiteY2" fmla="*/ 0 h 6858000"/>
              <a:gd name="connsiteX3" fmla="*/ 6341192 w 6341192"/>
              <a:gd name="connsiteY3" fmla="*/ 0 h 6858000"/>
              <a:gd name="connsiteX4" fmla="*/ 6341192 w 6341192"/>
              <a:gd name="connsiteY4" fmla="*/ 6858000 h 6858000"/>
              <a:gd name="connsiteX5" fmla="*/ 5274644 w 6341192"/>
              <a:gd name="connsiteY5" fmla="*/ 6858000 h 6858000"/>
              <a:gd name="connsiteX6" fmla="*/ 2017845 w 6341192"/>
              <a:gd name="connsiteY6" fmla="*/ 6858000 h 6858000"/>
              <a:gd name="connsiteX7" fmla="*/ 1699899 w 6341192"/>
              <a:gd name="connsiteY7" fmla="*/ 6858000 h 6858000"/>
              <a:gd name="connsiteX8" fmla="*/ 0 w 6341192"/>
              <a:gd name="connsiteY8" fmla="*/ 193083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1192" h="6858000">
                <a:moveTo>
                  <a:pt x="666146" y="0"/>
                </a:moveTo>
                <a:lnTo>
                  <a:pt x="2017845" y="0"/>
                </a:lnTo>
                <a:lnTo>
                  <a:pt x="5274644" y="0"/>
                </a:lnTo>
                <a:lnTo>
                  <a:pt x="6341192" y="0"/>
                </a:lnTo>
                <a:lnTo>
                  <a:pt x="6341192" y="6858000"/>
                </a:lnTo>
                <a:lnTo>
                  <a:pt x="5274644" y="6858000"/>
                </a:lnTo>
                <a:lnTo>
                  <a:pt x="2017845" y="6858000"/>
                </a:lnTo>
                <a:lnTo>
                  <a:pt x="1699899" y="6858000"/>
                </a:lnTo>
                <a:lnTo>
                  <a:pt x="0" y="19308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4477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4DE55A-F0CA-4AC8-8353-74173A2BB1EE}"/>
              </a:ext>
            </a:extLst>
          </p:cNvPr>
          <p:cNvSpPr/>
          <p:nvPr userDrawn="1"/>
        </p:nvSpPr>
        <p:spPr>
          <a:xfrm>
            <a:off x="1433315" y="1969625"/>
            <a:ext cx="2773066" cy="3878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426054-E465-4B8D-948D-9109AC187436}"/>
              </a:ext>
            </a:extLst>
          </p:cNvPr>
          <p:cNvSpPr/>
          <p:nvPr userDrawn="1"/>
        </p:nvSpPr>
        <p:spPr>
          <a:xfrm>
            <a:off x="4709466" y="1977294"/>
            <a:ext cx="2773066" cy="3853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148236-2AB9-4E3D-BB24-9067422537A5}"/>
              </a:ext>
            </a:extLst>
          </p:cNvPr>
          <p:cNvSpPr/>
          <p:nvPr userDrawn="1"/>
        </p:nvSpPr>
        <p:spPr>
          <a:xfrm>
            <a:off x="7985619" y="1969624"/>
            <a:ext cx="2773066" cy="3878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5B25561-0BCD-486C-8998-860D4AEDA5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33315" y="4720631"/>
            <a:ext cx="2773066" cy="1127720"/>
          </a:xfrm>
          <a:custGeom>
            <a:avLst/>
            <a:gdLst>
              <a:gd name="connsiteX0" fmla="*/ 0 w 2773066"/>
              <a:gd name="connsiteY0" fmla="*/ 0 h 1127720"/>
              <a:gd name="connsiteX1" fmla="*/ 2773066 w 2773066"/>
              <a:gd name="connsiteY1" fmla="*/ 0 h 1127720"/>
              <a:gd name="connsiteX2" fmla="*/ 2773066 w 2773066"/>
              <a:gd name="connsiteY2" fmla="*/ 1127720 h 1127720"/>
              <a:gd name="connsiteX3" fmla="*/ 0 w 2773066"/>
              <a:gd name="connsiteY3" fmla="*/ 1127720 h 112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066" h="1127720">
                <a:moveTo>
                  <a:pt x="0" y="0"/>
                </a:moveTo>
                <a:lnTo>
                  <a:pt x="2773066" y="0"/>
                </a:lnTo>
                <a:lnTo>
                  <a:pt x="2773066" y="1127720"/>
                </a:lnTo>
                <a:lnTo>
                  <a:pt x="0" y="11277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4128558-7BA2-44C8-B6DB-D3D6632148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9466" y="4703502"/>
            <a:ext cx="2773066" cy="1127720"/>
          </a:xfrm>
          <a:custGeom>
            <a:avLst/>
            <a:gdLst>
              <a:gd name="connsiteX0" fmla="*/ 0 w 2773066"/>
              <a:gd name="connsiteY0" fmla="*/ 0 h 1127720"/>
              <a:gd name="connsiteX1" fmla="*/ 2773066 w 2773066"/>
              <a:gd name="connsiteY1" fmla="*/ 0 h 1127720"/>
              <a:gd name="connsiteX2" fmla="*/ 2773066 w 2773066"/>
              <a:gd name="connsiteY2" fmla="*/ 1127720 h 1127720"/>
              <a:gd name="connsiteX3" fmla="*/ 0 w 2773066"/>
              <a:gd name="connsiteY3" fmla="*/ 1127720 h 112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066" h="1127720">
                <a:moveTo>
                  <a:pt x="0" y="0"/>
                </a:moveTo>
                <a:lnTo>
                  <a:pt x="2773066" y="0"/>
                </a:lnTo>
                <a:lnTo>
                  <a:pt x="2773066" y="1127720"/>
                </a:lnTo>
                <a:lnTo>
                  <a:pt x="0" y="11277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BAF3A-16DE-48D4-98B8-9F17305BBB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85619" y="4720630"/>
            <a:ext cx="2773066" cy="1127720"/>
          </a:xfrm>
          <a:custGeom>
            <a:avLst/>
            <a:gdLst>
              <a:gd name="connsiteX0" fmla="*/ 0 w 2773066"/>
              <a:gd name="connsiteY0" fmla="*/ 0 h 1127720"/>
              <a:gd name="connsiteX1" fmla="*/ 2773066 w 2773066"/>
              <a:gd name="connsiteY1" fmla="*/ 0 h 1127720"/>
              <a:gd name="connsiteX2" fmla="*/ 2773066 w 2773066"/>
              <a:gd name="connsiteY2" fmla="*/ 1127720 h 1127720"/>
              <a:gd name="connsiteX3" fmla="*/ 0 w 2773066"/>
              <a:gd name="connsiteY3" fmla="*/ 1127720 h 112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066" h="1127720">
                <a:moveTo>
                  <a:pt x="0" y="0"/>
                </a:moveTo>
                <a:lnTo>
                  <a:pt x="2773066" y="0"/>
                </a:lnTo>
                <a:lnTo>
                  <a:pt x="2773066" y="1127720"/>
                </a:lnTo>
                <a:lnTo>
                  <a:pt x="0" y="11277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3722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7499686-BA6B-412E-8D05-B3D331496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0389" y="531225"/>
            <a:ext cx="4834862" cy="5703528"/>
          </a:xfrm>
          <a:custGeom>
            <a:avLst/>
            <a:gdLst>
              <a:gd name="connsiteX0" fmla="*/ 3407430 w 4834862"/>
              <a:gd name="connsiteY0" fmla="*/ 982835 h 5703528"/>
              <a:gd name="connsiteX1" fmla="*/ 4834862 w 4834862"/>
              <a:gd name="connsiteY1" fmla="*/ 982835 h 5703528"/>
              <a:gd name="connsiteX2" fmla="*/ 4517650 w 4834862"/>
              <a:gd name="connsiteY2" fmla="*/ 5703528 h 5703528"/>
              <a:gd name="connsiteX3" fmla="*/ 3090219 w 4834862"/>
              <a:gd name="connsiteY3" fmla="*/ 5703528 h 5703528"/>
              <a:gd name="connsiteX4" fmla="*/ 317211 w 4834862"/>
              <a:gd name="connsiteY4" fmla="*/ 513332 h 5703528"/>
              <a:gd name="connsiteX5" fmla="*/ 1744642 w 4834862"/>
              <a:gd name="connsiteY5" fmla="*/ 513332 h 5703528"/>
              <a:gd name="connsiteX6" fmla="*/ 1427432 w 4834862"/>
              <a:gd name="connsiteY6" fmla="*/ 5234025 h 5703528"/>
              <a:gd name="connsiteX7" fmla="*/ 0 w 4834862"/>
              <a:gd name="connsiteY7" fmla="*/ 5234025 h 5703528"/>
              <a:gd name="connsiteX8" fmla="*/ 1895254 w 4834862"/>
              <a:gd name="connsiteY8" fmla="*/ 0 h 5703528"/>
              <a:gd name="connsiteX9" fmla="*/ 3322686 w 4834862"/>
              <a:gd name="connsiteY9" fmla="*/ 0 h 5703528"/>
              <a:gd name="connsiteX10" fmla="*/ 3005475 w 4834862"/>
              <a:gd name="connsiteY10" fmla="*/ 4720693 h 5703528"/>
              <a:gd name="connsiteX11" fmla="*/ 1578043 w 4834862"/>
              <a:gd name="connsiteY11" fmla="*/ 4720693 h 570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34862" h="5703528">
                <a:moveTo>
                  <a:pt x="3407430" y="982835"/>
                </a:moveTo>
                <a:lnTo>
                  <a:pt x="4834862" y="982835"/>
                </a:lnTo>
                <a:lnTo>
                  <a:pt x="4517650" y="5703528"/>
                </a:lnTo>
                <a:lnTo>
                  <a:pt x="3090219" y="5703528"/>
                </a:lnTo>
                <a:close/>
                <a:moveTo>
                  <a:pt x="317211" y="513332"/>
                </a:moveTo>
                <a:lnTo>
                  <a:pt x="1744642" y="513332"/>
                </a:lnTo>
                <a:lnTo>
                  <a:pt x="1427432" y="5234025"/>
                </a:lnTo>
                <a:lnTo>
                  <a:pt x="0" y="5234025"/>
                </a:lnTo>
                <a:close/>
                <a:moveTo>
                  <a:pt x="1895254" y="0"/>
                </a:moveTo>
                <a:lnTo>
                  <a:pt x="3322686" y="0"/>
                </a:lnTo>
                <a:lnTo>
                  <a:pt x="3005475" y="4720693"/>
                </a:lnTo>
                <a:lnTo>
                  <a:pt x="1578043" y="47206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4255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BBD46E-CA25-43F2-B20F-31F6223D9E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628650"/>
            <a:ext cx="4434893" cy="5575934"/>
          </a:xfrm>
          <a:custGeom>
            <a:avLst/>
            <a:gdLst>
              <a:gd name="connsiteX0" fmla="*/ 1287716 w 4434893"/>
              <a:gd name="connsiteY0" fmla="*/ 0 h 5575934"/>
              <a:gd name="connsiteX1" fmla="*/ 4434893 w 4434893"/>
              <a:gd name="connsiteY1" fmla="*/ 0 h 5575934"/>
              <a:gd name="connsiteX2" fmla="*/ 3147177 w 4434893"/>
              <a:gd name="connsiteY2" fmla="*/ 5575934 h 5575934"/>
              <a:gd name="connsiteX3" fmla="*/ 0 w 4434893"/>
              <a:gd name="connsiteY3" fmla="*/ 5575934 h 557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4893" h="5575934">
                <a:moveTo>
                  <a:pt x="1287716" y="0"/>
                </a:moveTo>
                <a:lnTo>
                  <a:pt x="4434893" y="0"/>
                </a:lnTo>
                <a:lnTo>
                  <a:pt x="3147177" y="5575934"/>
                </a:lnTo>
                <a:lnTo>
                  <a:pt x="0" y="55759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5849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C783202-9120-4431-A6CD-E38DAF5FBF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1148" y="0"/>
            <a:ext cx="7620852" cy="6858000"/>
          </a:xfrm>
          <a:custGeom>
            <a:avLst/>
            <a:gdLst>
              <a:gd name="connsiteX0" fmla="*/ 5021856 w 7620852"/>
              <a:gd name="connsiteY0" fmla="*/ 0 h 6858000"/>
              <a:gd name="connsiteX1" fmla="*/ 7620852 w 7620852"/>
              <a:gd name="connsiteY1" fmla="*/ 0 h 6858000"/>
              <a:gd name="connsiteX2" fmla="*/ 7620852 w 7620852"/>
              <a:gd name="connsiteY2" fmla="*/ 3672361 h 6858000"/>
              <a:gd name="connsiteX3" fmla="*/ 5288129 w 7620852"/>
              <a:gd name="connsiteY3" fmla="*/ 6858000 h 6858000"/>
              <a:gd name="connsiteX4" fmla="*/ 0 w 762085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852" h="6858000">
                <a:moveTo>
                  <a:pt x="5021856" y="0"/>
                </a:moveTo>
                <a:lnTo>
                  <a:pt x="7620852" y="0"/>
                </a:lnTo>
                <a:lnTo>
                  <a:pt x="7620852" y="3672361"/>
                </a:lnTo>
                <a:lnTo>
                  <a:pt x="528812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0268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C2BBFE7-BABB-4475-A684-0D2F53BCE7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8750" y="531225"/>
            <a:ext cx="4834862" cy="5703528"/>
          </a:xfrm>
          <a:custGeom>
            <a:avLst/>
            <a:gdLst>
              <a:gd name="connsiteX0" fmla="*/ 3407430 w 4834862"/>
              <a:gd name="connsiteY0" fmla="*/ 982835 h 5703528"/>
              <a:gd name="connsiteX1" fmla="*/ 4834862 w 4834862"/>
              <a:gd name="connsiteY1" fmla="*/ 982835 h 5703528"/>
              <a:gd name="connsiteX2" fmla="*/ 4517650 w 4834862"/>
              <a:gd name="connsiteY2" fmla="*/ 5703528 h 5703528"/>
              <a:gd name="connsiteX3" fmla="*/ 3090219 w 4834862"/>
              <a:gd name="connsiteY3" fmla="*/ 5703528 h 5703528"/>
              <a:gd name="connsiteX4" fmla="*/ 317211 w 4834862"/>
              <a:gd name="connsiteY4" fmla="*/ 513332 h 5703528"/>
              <a:gd name="connsiteX5" fmla="*/ 1744642 w 4834862"/>
              <a:gd name="connsiteY5" fmla="*/ 513332 h 5703528"/>
              <a:gd name="connsiteX6" fmla="*/ 1427432 w 4834862"/>
              <a:gd name="connsiteY6" fmla="*/ 5234025 h 5703528"/>
              <a:gd name="connsiteX7" fmla="*/ 0 w 4834862"/>
              <a:gd name="connsiteY7" fmla="*/ 5234025 h 5703528"/>
              <a:gd name="connsiteX8" fmla="*/ 1895254 w 4834862"/>
              <a:gd name="connsiteY8" fmla="*/ 0 h 5703528"/>
              <a:gd name="connsiteX9" fmla="*/ 3322686 w 4834862"/>
              <a:gd name="connsiteY9" fmla="*/ 0 h 5703528"/>
              <a:gd name="connsiteX10" fmla="*/ 3005475 w 4834862"/>
              <a:gd name="connsiteY10" fmla="*/ 4720693 h 5703528"/>
              <a:gd name="connsiteX11" fmla="*/ 1578043 w 4834862"/>
              <a:gd name="connsiteY11" fmla="*/ 4720693 h 570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34862" h="5703528">
                <a:moveTo>
                  <a:pt x="3407430" y="982835"/>
                </a:moveTo>
                <a:lnTo>
                  <a:pt x="4834862" y="982835"/>
                </a:lnTo>
                <a:lnTo>
                  <a:pt x="4517650" y="5703528"/>
                </a:lnTo>
                <a:lnTo>
                  <a:pt x="3090219" y="5703528"/>
                </a:lnTo>
                <a:close/>
                <a:moveTo>
                  <a:pt x="317211" y="513332"/>
                </a:moveTo>
                <a:lnTo>
                  <a:pt x="1744642" y="513332"/>
                </a:lnTo>
                <a:lnTo>
                  <a:pt x="1427432" y="5234025"/>
                </a:lnTo>
                <a:lnTo>
                  <a:pt x="0" y="5234025"/>
                </a:lnTo>
                <a:close/>
                <a:moveTo>
                  <a:pt x="1895254" y="0"/>
                </a:moveTo>
                <a:lnTo>
                  <a:pt x="3322686" y="0"/>
                </a:lnTo>
                <a:lnTo>
                  <a:pt x="3005475" y="4720693"/>
                </a:lnTo>
                <a:lnTo>
                  <a:pt x="1578043" y="47206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1451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BF8265A-B7B9-43DC-9D10-02DEF997A1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8972" y="2571750"/>
            <a:ext cx="6163028" cy="4286250"/>
          </a:xfrm>
          <a:custGeom>
            <a:avLst/>
            <a:gdLst>
              <a:gd name="connsiteX0" fmla="*/ 2230641 w 6163028"/>
              <a:gd name="connsiteY0" fmla="*/ 0 h 4286250"/>
              <a:gd name="connsiteX1" fmla="*/ 6163028 w 6163028"/>
              <a:gd name="connsiteY1" fmla="*/ 0 h 4286250"/>
              <a:gd name="connsiteX2" fmla="*/ 6163028 w 6163028"/>
              <a:gd name="connsiteY2" fmla="*/ 833622 h 4286250"/>
              <a:gd name="connsiteX3" fmla="*/ 6163028 w 6163028"/>
              <a:gd name="connsiteY3" fmla="*/ 2297541 h 4286250"/>
              <a:gd name="connsiteX4" fmla="*/ 6163028 w 6163028"/>
              <a:gd name="connsiteY4" fmla="*/ 3378115 h 4286250"/>
              <a:gd name="connsiteX5" fmla="*/ 3851394 w 6163028"/>
              <a:gd name="connsiteY5" fmla="*/ 3382096 h 4286250"/>
              <a:gd name="connsiteX6" fmla="*/ 3379686 w 6163028"/>
              <a:gd name="connsiteY6" fmla="*/ 4286250 h 4286250"/>
              <a:gd name="connsiteX7" fmla="*/ 0 w 6163028"/>
              <a:gd name="connsiteY7" fmla="*/ 4286250 h 4286250"/>
              <a:gd name="connsiteX8" fmla="*/ 2033336 w 6163028"/>
              <a:gd name="connsiteY8" fmla="*/ 388808 h 4286250"/>
              <a:gd name="connsiteX9" fmla="*/ 2039257 w 6163028"/>
              <a:gd name="connsiteY9" fmla="*/ 388797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63028" h="4286250">
                <a:moveTo>
                  <a:pt x="2230641" y="0"/>
                </a:moveTo>
                <a:lnTo>
                  <a:pt x="6163028" y="0"/>
                </a:lnTo>
                <a:lnTo>
                  <a:pt x="6163028" y="833622"/>
                </a:lnTo>
                <a:lnTo>
                  <a:pt x="6163028" y="2297541"/>
                </a:lnTo>
                <a:lnTo>
                  <a:pt x="6163028" y="3378115"/>
                </a:lnTo>
                <a:lnTo>
                  <a:pt x="3851394" y="3382096"/>
                </a:lnTo>
                <a:lnTo>
                  <a:pt x="3379686" y="4286250"/>
                </a:lnTo>
                <a:lnTo>
                  <a:pt x="0" y="4286250"/>
                </a:lnTo>
                <a:lnTo>
                  <a:pt x="2033336" y="388808"/>
                </a:lnTo>
                <a:lnTo>
                  <a:pt x="2039257" y="3887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4825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3711147-1622-4074-A19F-3681E8FB61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1FC7DC5-B9F8-4800-AA17-326D54DC9D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6400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5956CD1-DDA4-491E-BA4F-57407D30D28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800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5285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55389A-AD28-4006-A0DA-9847422FA7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2767" y="0"/>
            <a:ext cx="6009234" cy="6858000"/>
          </a:xfrm>
          <a:custGeom>
            <a:avLst/>
            <a:gdLst>
              <a:gd name="connsiteX0" fmla="*/ 1261699 w 6009234"/>
              <a:gd name="connsiteY0" fmla="*/ 0 h 6858000"/>
              <a:gd name="connsiteX1" fmla="*/ 6009234 w 6009234"/>
              <a:gd name="connsiteY1" fmla="*/ 0 h 6858000"/>
              <a:gd name="connsiteX2" fmla="*/ 4747535 w 6009234"/>
              <a:gd name="connsiteY2" fmla="*/ 6858000 h 6858000"/>
              <a:gd name="connsiteX3" fmla="*/ 0 w 600923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9234" h="6858000">
                <a:moveTo>
                  <a:pt x="1261699" y="0"/>
                </a:moveTo>
                <a:lnTo>
                  <a:pt x="6009234" y="0"/>
                </a:lnTo>
                <a:lnTo>
                  <a:pt x="47475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8693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B4DA60-C115-4C4A-BB9E-CE000F5EAE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568" y="524607"/>
            <a:ext cx="5808785" cy="5808785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58C70DA-2327-4954-93EE-F6EC2DB06A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52552" y="893136"/>
            <a:ext cx="2356884" cy="5050465"/>
          </a:xfrm>
          <a:custGeom>
            <a:avLst/>
            <a:gdLst>
              <a:gd name="connsiteX0" fmla="*/ 286503 w 2356884"/>
              <a:gd name="connsiteY0" fmla="*/ 0 h 5050465"/>
              <a:gd name="connsiteX1" fmla="*/ 2070381 w 2356884"/>
              <a:gd name="connsiteY1" fmla="*/ 0 h 5050465"/>
              <a:gd name="connsiteX2" fmla="*/ 2356884 w 2356884"/>
              <a:gd name="connsiteY2" fmla="*/ 286503 h 5050465"/>
              <a:gd name="connsiteX3" fmla="*/ 2356884 w 2356884"/>
              <a:gd name="connsiteY3" fmla="*/ 4763962 h 5050465"/>
              <a:gd name="connsiteX4" fmla="*/ 2070381 w 2356884"/>
              <a:gd name="connsiteY4" fmla="*/ 5050465 h 5050465"/>
              <a:gd name="connsiteX5" fmla="*/ 286503 w 2356884"/>
              <a:gd name="connsiteY5" fmla="*/ 5050465 h 5050465"/>
              <a:gd name="connsiteX6" fmla="*/ 0 w 2356884"/>
              <a:gd name="connsiteY6" fmla="*/ 4763962 h 5050465"/>
              <a:gd name="connsiteX7" fmla="*/ 0 w 2356884"/>
              <a:gd name="connsiteY7" fmla="*/ 286503 h 5050465"/>
              <a:gd name="connsiteX8" fmla="*/ 286503 w 2356884"/>
              <a:gd name="connsiteY8" fmla="*/ 0 h 5050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6884" h="5050465">
                <a:moveTo>
                  <a:pt x="286503" y="0"/>
                </a:moveTo>
                <a:lnTo>
                  <a:pt x="2070381" y="0"/>
                </a:lnTo>
                <a:cubicBezTo>
                  <a:pt x="2228612" y="0"/>
                  <a:pt x="2356884" y="128272"/>
                  <a:pt x="2356884" y="286503"/>
                </a:cubicBezTo>
                <a:lnTo>
                  <a:pt x="2356884" y="4763962"/>
                </a:lnTo>
                <a:cubicBezTo>
                  <a:pt x="2356884" y="4922194"/>
                  <a:pt x="2228612" y="5050465"/>
                  <a:pt x="2070381" y="5050465"/>
                </a:cubicBezTo>
                <a:lnTo>
                  <a:pt x="286503" y="5050465"/>
                </a:lnTo>
                <a:cubicBezTo>
                  <a:pt x="128271" y="5050465"/>
                  <a:pt x="0" y="4922194"/>
                  <a:pt x="0" y="4763962"/>
                </a:cubicBezTo>
                <a:lnTo>
                  <a:pt x="0" y="286503"/>
                </a:lnTo>
                <a:cubicBezTo>
                  <a:pt x="0" y="128272"/>
                  <a:pt x="128271" y="0"/>
                  <a:pt x="28650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5723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5357D1-FCE1-4CB7-8358-D47400D22A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06" y="1138614"/>
            <a:ext cx="5214357" cy="521435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8BEE354-B010-40CF-8788-382B7332AD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0264" y="1840448"/>
            <a:ext cx="4034239" cy="2355039"/>
          </a:xfrm>
          <a:custGeom>
            <a:avLst/>
            <a:gdLst>
              <a:gd name="connsiteX0" fmla="*/ 0 w 4034239"/>
              <a:gd name="connsiteY0" fmla="*/ 0 h 2355039"/>
              <a:gd name="connsiteX1" fmla="*/ 4034239 w 4034239"/>
              <a:gd name="connsiteY1" fmla="*/ 0 h 2355039"/>
              <a:gd name="connsiteX2" fmla="*/ 4034239 w 4034239"/>
              <a:gd name="connsiteY2" fmla="*/ 2355039 h 2355039"/>
              <a:gd name="connsiteX3" fmla="*/ 0 w 4034239"/>
              <a:gd name="connsiteY3" fmla="*/ 2355039 h 2355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4239" h="2355039">
                <a:moveTo>
                  <a:pt x="0" y="0"/>
                </a:moveTo>
                <a:lnTo>
                  <a:pt x="4034239" y="0"/>
                </a:lnTo>
                <a:lnTo>
                  <a:pt x="4034239" y="2355039"/>
                </a:lnTo>
                <a:lnTo>
                  <a:pt x="0" y="235503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6680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C2524C-471F-4843-AEA9-F73108D8E3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067902"/>
            <a:ext cx="8343900" cy="5038725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5D4BEDE-D21A-4893-9212-060A4FA169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33133" y="1337900"/>
            <a:ext cx="4958867" cy="4009292"/>
          </a:xfrm>
          <a:custGeom>
            <a:avLst/>
            <a:gdLst>
              <a:gd name="connsiteX0" fmla="*/ 0 w 4958867"/>
              <a:gd name="connsiteY0" fmla="*/ 0 h 4009292"/>
              <a:gd name="connsiteX1" fmla="*/ 4958867 w 4958867"/>
              <a:gd name="connsiteY1" fmla="*/ 0 h 4009292"/>
              <a:gd name="connsiteX2" fmla="*/ 4958867 w 4958867"/>
              <a:gd name="connsiteY2" fmla="*/ 4009292 h 4009292"/>
              <a:gd name="connsiteX3" fmla="*/ 0 w 4958867"/>
              <a:gd name="connsiteY3" fmla="*/ 4009292 h 400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8867" h="4009292">
                <a:moveTo>
                  <a:pt x="0" y="0"/>
                </a:moveTo>
                <a:lnTo>
                  <a:pt x="4958867" y="0"/>
                </a:lnTo>
                <a:lnTo>
                  <a:pt x="4958867" y="4009292"/>
                </a:lnTo>
                <a:lnTo>
                  <a:pt x="0" y="400929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4508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81930-DFA2-46CA-95EC-2EF829DD0F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1" y="650631"/>
            <a:ext cx="5556739" cy="5556739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A1D2CF-1B44-4BA6-8AE2-FB93F06AA7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47447" y="975946"/>
            <a:ext cx="3429000" cy="4906108"/>
          </a:xfrm>
          <a:custGeom>
            <a:avLst/>
            <a:gdLst>
              <a:gd name="connsiteX0" fmla="*/ 131879 w 3429000"/>
              <a:gd name="connsiteY0" fmla="*/ 0 h 4906108"/>
              <a:gd name="connsiteX1" fmla="*/ 3297121 w 3429000"/>
              <a:gd name="connsiteY1" fmla="*/ 0 h 4906108"/>
              <a:gd name="connsiteX2" fmla="*/ 3429000 w 3429000"/>
              <a:gd name="connsiteY2" fmla="*/ 131879 h 4906108"/>
              <a:gd name="connsiteX3" fmla="*/ 3429000 w 3429000"/>
              <a:gd name="connsiteY3" fmla="*/ 4774229 h 4906108"/>
              <a:gd name="connsiteX4" fmla="*/ 3297121 w 3429000"/>
              <a:gd name="connsiteY4" fmla="*/ 4906108 h 4906108"/>
              <a:gd name="connsiteX5" fmla="*/ 131879 w 3429000"/>
              <a:gd name="connsiteY5" fmla="*/ 4906108 h 4906108"/>
              <a:gd name="connsiteX6" fmla="*/ 0 w 3429000"/>
              <a:gd name="connsiteY6" fmla="*/ 4774229 h 4906108"/>
              <a:gd name="connsiteX7" fmla="*/ 0 w 3429000"/>
              <a:gd name="connsiteY7" fmla="*/ 131879 h 4906108"/>
              <a:gd name="connsiteX8" fmla="*/ 131879 w 3429000"/>
              <a:gd name="connsiteY8" fmla="*/ 0 h 4906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29000" h="4906108">
                <a:moveTo>
                  <a:pt x="131879" y="0"/>
                </a:moveTo>
                <a:lnTo>
                  <a:pt x="3297121" y="0"/>
                </a:lnTo>
                <a:cubicBezTo>
                  <a:pt x="3369956" y="0"/>
                  <a:pt x="3429000" y="59044"/>
                  <a:pt x="3429000" y="131879"/>
                </a:cubicBezTo>
                <a:lnTo>
                  <a:pt x="3429000" y="4774229"/>
                </a:lnTo>
                <a:cubicBezTo>
                  <a:pt x="3429000" y="4847064"/>
                  <a:pt x="3369956" y="4906108"/>
                  <a:pt x="3297121" y="4906108"/>
                </a:cubicBezTo>
                <a:lnTo>
                  <a:pt x="131879" y="4906108"/>
                </a:lnTo>
                <a:cubicBezTo>
                  <a:pt x="59044" y="4906108"/>
                  <a:pt x="0" y="4847064"/>
                  <a:pt x="0" y="4774229"/>
                </a:cubicBezTo>
                <a:lnTo>
                  <a:pt x="0" y="131879"/>
                </a:lnTo>
                <a:cubicBezTo>
                  <a:pt x="0" y="59044"/>
                  <a:pt x="59044" y="0"/>
                  <a:pt x="13187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35056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041A6E-0FA0-43FE-AF3F-C9F1CE03FF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1465" y="0"/>
            <a:ext cx="5182680" cy="5353050"/>
          </a:xfrm>
          <a:custGeom>
            <a:avLst/>
            <a:gdLst>
              <a:gd name="connsiteX0" fmla="*/ 1409948 w 5182680"/>
              <a:gd name="connsiteY0" fmla="*/ 0 h 5353050"/>
              <a:gd name="connsiteX1" fmla="*/ 5182680 w 5182680"/>
              <a:gd name="connsiteY1" fmla="*/ 0 h 5353050"/>
              <a:gd name="connsiteX2" fmla="*/ 3772732 w 5182680"/>
              <a:gd name="connsiteY2" fmla="*/ 5353050 h 5353050"/>
              <a:gd name="connsiteX3" fmla="*/ 0 w 5182680"/>
              <a:gd name="connsiteY3" fmla="*/ 5353050 h 535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2680" h="5353050">
                <a:moveTo>
                  <a:pt x="1409948" y="0"/>
                </a:moveTo>
                <a:lnTo>
                  <a:pt x="5182680" y="0"/>
                </a:lnTo>
                <a:lnTo>
                  <a:pt x="3772732" y="5353050"/>
                </a:lnTo>
                <a:lnTo>
                  <a:pt x="0" y="53530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72987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3688F09-5410-487A-9CA4-9296DD6A11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31800" y="0"/>
            <a:ext cx="5360200" cy="2971799"/>
          </a:xfrm>
          <a:custGeom>
            <a:avLst/>
            <a:gdLst>
              <a:gd name="connsiteX0" fmla="*/ 0 w 5360200"/>
              <a:gd name="connsiteY0" fmla="*/ 0 h 2971799"/>
              <a:gd name="connsiteX1" fmla="*/ 5360200 w 5360200"/>
              <a:gd name="connsiteY1" fmla="*/ 0 h 2971799"/>
              <a:gd name="connsiteX2" fmla="*/ 5360200 w 5360200"/>
              <a:gd name="connsiteY2" fmla="*/ 2971799 h 2971799"/>
              <a:gd name="connsiteX3" fmla="*/ 0 w 5360200"/>
              <a:gd name="connsiteY3" fmla="*/ 2971799 h 297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0200" h="2971799">
                <a:moveTo>
                  <a:pt x="0" y="0"/>
                </a:moveTo>
                <a:lnTo>
                  <a:pt x="5360200" y="0"/>
                </a:lnTo>
                <a:lnTo>
                  <a:pt x="5360200" y="2971799"/>
                </a:lnTo>
                <a:lnTo>
                  <a:pt x="0" y="297179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563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6203A6F-3334-42C2-90D6-9C6E9135CF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9122" y="0"/>
            <a:ext cx="9832879" cy="6858000"/>
          </a:xfrm>
          <a:custGeom>
            <a:avLst/>
            <a:gdLst>
              <a:gd name="connsiteX0" fmla="*/ 1095566 w 9832879"/>
              <a:gd name="connsiteY0" fmla="*/ 0 h 6858000"/>
              <a:gd name="connsiteX1" fmla="*/ 9832879 w 9832879"/>
              <a:gd name="connsiteY1" fmla="*/ 0 h 6858000"/>
              <a:gd name="connsiteX2" fmla="*/ 9832879 w 9832879"/>
              <a:gd name="connsiteY2" fmla="*/ 6858000 h 6858000"/>
              <a:gd name="connsiteX3" fmla="*/ 0 w 983287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32879" h="6858000">
                <a:moveTo>
                  <a:pt x="1095566" y="0"/>
                </a:moveTo>
                <a:lnTo>
                  <a:pt x="9832879" y="0"/>
                </a:lnTo>
                <a:lnTo>
                  <a:pt x="98328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297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42BEBE8-5A1D-43D6-BE58-74013D438E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781595" cy="6858000"/>
          </a:xfrm>
          <a:custGeom>
            <a:avLst/>
            <a:gdLst>
              <a:gd name="connsiteX0" fmla="*/ 0 w 6781595"/>
              <a:gd name="connsiteY0" fmla="*/ 0 h 6858000"/>
              <a:gd name="connsiteX1" fmla="*/ 6781595 w 6781595"/>
              <a:gd name="connsiteY1" fmla="*/ 0 h 6858000"/>
              <a:gd name="connsiteX2" fmla="*/ 3441690 w 6781595"/>
              <a:gd name="connsiteY2" fmla="*/ 6858000 h 6858000"/>
              <a:gd name="connsiteX3" fmla="*/ 0 w 678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595" h="6858000">
                <a:moveTo>
                  <a:pt x="0" y="0"/>
                </a:moveTo>
                <a:lnTo>
                  <a:pt x="6781595" y="0"/>
                </a:lnTo>
                <a:lnTo>
                  <a:pt x="34416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96956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36E22BA-F825-4D32-905A-DD9E5862A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10404" y="0"/>
            <a:ext cx="6781595" cy="6858000"/>
          </a:xfrm>
          <a:custGeom>
            <a:avLst/>
            <a:gdLst>
              <a:gd name="connsiteX0" fmla="*/ 0 w 6781595"/>
              <a:gd name="connsiteY0" fmla="*/ 0 h 6858000"/>
              <a:gd name="connsiteX1" fmla="*/ 6781595 w 6781595"/>
              <a:gd name="connsiteY1" fmla="*/ 0 h 6858000"/>
              <a:gd name="connsiteX2" fmla="*/ 6781595 w 6781595"/>
              <a:gd name="connsiteY2" fmla="*/ 6858000 h 6858000"/>
              <a:gd name="connsiteX3" fmla="*/ 3339905 w 678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595" h="6858000">
                <a:moveTo>
                  <a:pt x="0" y="0"/>
                </a:moveTo>
                <a:lnTo>
                  <a:pt x="6781595" y="0"/>
                </a:lnTo>
                <a:lnTo>
                  <a:pt x="6781595" y="6858000"/>
                </a:lnTo>
                <a:lnTo>
                  <a:pt x="3339905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27740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62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26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1055437-2C2F-45CD-8A62-44C1639E0CEB}"/>
              </a:ext>
            </a:extLst>
          </p:cNvPr>
          <p:cNvSpPr/>
          <p:nvPr/>
        </p:nvSpPr>
        <p:spPr>
          <a:xfrm>
            <a:off x="0" y="0"/>
            <a:ext cx="5943022" cy="6858000"/>
          </a:xfrm>
          <a:custGeom>
            <a:avLst/>
            <a:gdLst>
              <a:gd name="connsiteX0" fmla="*/ 0 w 5943022"/>
              <a:gd name="connsiteY0" fmla="*/ 0 h 6858000"/>
              <a:gd name="connsiteX1" fmla="*/ 3411726 w 5943022"/>
              <a:gd name="connsiteY1" fmla="*/ 0 h 6858000"/>
              <a:gd name="connsiteX2" fmla="*/ 5943022 w 5943022"/>
              <a:gd name="connsiteY2" fmla="*/ 6858000 h 6858000"/>
              <a:gd name="connsiteX3" fmla="*/ 0 w 59430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3022" h="6858000">
                <a:moveTo>
                  <a:pt x="0" y="0"/>
                </a:moveTo>
                <a:lnTo>
                  <a:pt x="3411726" y="0"/>
                </a:lnTo>
                <a:lnTo>
                  <a:pt x="594302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3BC8D6-0716-46B7-BC96-E20B1201B197}"/>
              </a:ext>
            </a:extLst>
          </p:cNvPr>
          <p:cNvSpPr/>
          <p:nvPr/>
        </p:nvSpPr>
        <p:spPr>
          <a:xfrm flipH="1">
            <a:off x="10040786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81FAC3-9F0C-4DF2-A5DB-9CF8F9ED21A6}"/>
              </a:ext>
            </a:extLst>
          </p:cNvPr>
          <p:cNvSpPr/>
          <p:nvPr/>
        </p:nvSpPr>
        <p:spPr>
          <a:xfrm flipH="1">
            <a:off x="1034890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61363E-CC53-491A-B57F-DAB84B38B73A}"/>
              </a:ext>
            </a:extLst>
          </p:cNvPr>
          <p:cNvSpPr/>
          <p:nvPr/>
        </p:nvSpPr>
        <p:spPr>
          <a:xfrm flipH="1">
            <a:off x="9732672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Symbol zastępczy obrazu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1" r="12941"/>
          <a:stretch>
            <a:fillRect/>
          </a:stretch>
        </p:blipFill>
        <p:spPr/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672" y="121739"/>
            <a:ext cx="1913467" cy="497501"/>
          </a:xfrm>
          <a:prstGeom prst="rect">
            <a:avLst/>
          </a:prstGeom>
        </p:spPr>
      </p:pic>
      <p:sp>
        <p:nvSpPr>
          <p:cNvPr id="3" name="TextBox 10">
            <a:extLst>
              <a:ext uri="{FF2B5EF4-FFF2-40B4-BE49-F238E27FC236}">
                <a16:creationId xmlns:a16="http://schemas.microsoft.com/office/drawing/2014/main" id="{F5BAD7C3-7800-4DCB-0921-0231DAE618BC}"/>
              </a:ext>
            </a:extLst>
          </p:cNvPr>
          <p:cNvSpPr txBox="1"/>
          <p:nvPr/>
        </p:nvSpPr>
        <p:spPr>
          <a:xfrm>
            <a:off x="5943022" y="2238819"/>
            <a:ext cx="61417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long and winding road to the greener consumer law: adopting protection-by-information for environmental purposes</a:t>
            </a:r>
            <a:endParaRPr lang="id-ID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093EBDA-740C-A21A-EBEC-81D6ECF10DF0}"/>
              </a:ext>
            </a:extLst>
          </p:cNvPr>
          <p:cNvSpPr/>
          <p:nvPr/>
        </p:nvSpPr>
        <p:spPr>
          <a:xfrm>
            <a:off x="5943022" y="4202591"/>
            <a:ext cx="5943022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Katarzyna Południak-Gierz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59D7BB7-5F0D-A434-737A-442FAD6925E0}"/>
              </a:ext>
            </a:extLst>
          </p:cNvPr>
          <p:cNvSpPr txBox="1"/>
          <p:nvPr/>
        </p:nvSpPr>
        <p:spPr>
          <a:xfrm>
            <a:off x="4719615" y="5797390"/>
            <a:ext cx="71664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1st European Conference of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International Association of Consumer Law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Girton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College, University of Cambridge 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349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3ABE143C-22A4-4054-9204-0145B2AE6245}"/>
              </a:ext>
            </a:extLst>
          </p:cNvPr>
          <p:cNvSpPr/>
          <p:nvPr/>
        </p:nvSpPr>
        <p:spPr>
          <a:xfrm>
            <a:off x="1944180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AE0501A-F300-43F3-9A3C-29725EFDE66E}"/>
              </a:ext>
            </a:extLst>
          </p:cNvPr>
          <p:cNvSpPr/>
          <p:nvPr/>
        </p:nvSpPr>
        <p:spPr>
          <a:xfrm>
            <a:off x="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FAE38DE-5182-4208-9549-E624A9E6242F}"/>
              </a:ext>
            </a:extLst>
          </p:cNvPr>
          <p:cNvSpPr/>
          <p:nvPr/>
        </p:nvSpPr>
        <p:spPr>
          <a:xfrm>
            <a:off x="2252294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Symbol zastępczy obrazu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7" r="15457"/>
          <a:stretch>
            <a:fillRect/>
          </a:stretch>
        </p:blipFill>
        <p:spPr>
          <a:xfrm>
            <a:off x="6623340" y="2"/>
            <a:ext cx="5568660" cy="6857999"/>
          </a:xfr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1" y="91047"/>
            <a:ext cx="1913467" cy="497501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0B850840-A966-43E5-2049-0872842CAF7A}"/>
              </a:ext>
            </a:extLst>
          </p:cNvPr>
          <p:cNvSpPr txBox="1"/>
          <p:nvPr/>
        </p:nvSpPr>
        <p:spPr>
          <a:xfrm>
            <a:off x="1072702" y="1379971"/>
            <a:ext cx="55686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  <a:endParaRPr lang="id-ID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89DA9D3-772F-1C3E-AE18-9FFC21D22B4E}"/>
              </a:ext>
            </a:extLst>
          </p:cNvPr>
          <p:cNvSpPr/>
          <p:nvPr/>
        </p:nvSpPr>
        <p:spPr>
          <a:xfrm>
            <a:off x="1072702" y="2074892"/>
            <a:ext cx="6321037" cy="3495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  <a:defRPr/>
            </a:pPr>
            <a:r>
              <a:rPr lang="en-US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Adopting consumer protection-by-information model to increase sustainability of consumer choices</a:t>
            </a:r>
          </a:p>
          <a:p>
            <a:pPr marL="342900" indent="-342900" algn="just">
              <a:buAutoNum type="arabicPeriod"/>
              <a:defRPr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 overview: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2024 brought</a:t>
            </a:r>
          </a:p>
          <a:p>
            <a:pPr marL="342900" indent="-342900" algn="just">
              <a:buAutoNum type="arabicPeriod"/>
              <a:defRPr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of repurposing the protection-by-information model</a:t>
            </a:r>
          </a:p>
          <a:p>
            <a:pPr algn="just">
              <a:defRPr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the moment at which information is provided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information asymmetry as an outcome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Regulating the manner of providing information </a:t>
            </a:r>
          </a:p>
          <a:p>
            <a:pPr marL="742950" lvl="1" indent="-285750" algn="just">
              <a:lnSpc>
                <a:spcPct val="150000"/>
              </a:lnSpc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 appropriate  sanctioning mechanism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  </a:t>
            </a:r>
          </a:p>
        </p:txBody>
      </p:sp>
    </p:spTree>
    <p:extLst>
      <p:ext uri="{BB962C8B-B14F-4D97-AF65-F5344CB8AC3E}">
        <p14:creationId xmlns:p14="http://schemas.microsoft.com/office/powerpoint/2010/main" val="2653129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C6B354-C2DE-42E7-A4C2-7EB91E16F790}"/>
              </a:ext>
            </a:extLst>
          </p:cNvPr>
          <p:cNvSpPr/>
          <p:nvPr/>
        </p:nvSpPr>
        <p:spPr>
          <a:xfrm flipH="1">
            <a:off x="10040786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EA0C02-049F-42EE-B7D8-F6980ED82C36}"/>
              </a:ext>
            </a:extLst>
          </p:cNvPr>
          <p:cNvSpPr/>
          <p:nvPr/>
        </p:nvSpPr>
        <p:spPr>
          <a:xfrm flipH="1">
            <a:off x="1034890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CE96B8-4149-47D4-AC2E-17D7F875670E}"/>
              </a:ext>
            </a:extLst>
          </p:cNvPr>
          <p:cNvSpPr/>
          <p:nvPr/>
        </p:nvSpPr>
        <p:spPr>
          <a:xfrm flipH="1">
            <a:off x="9732672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AC69C1-FEF4-4290-9840-DFB53B983E85}"/>
              </a:ext>
            </a:extLst>
          </p:cNvPr>
          <p:cNvSpPr txBox="1"/>
          <p:nvPr/>
        </p:nvSpPr>
        <p:spPr>
          <a:xfrm>
            <a:off x="4867275" y="996429"/>
            <a:ext cx="7225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Adopting consumer 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protection-by-information model    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increase sustainability of consumer choices</a:t>
            </a:r>
          </a:p>
        </p:txBody>
      </p:sp>
      <p:pic>
        <p:nvPicPr>
          <p:cNvPr id="3" name="Symbol zastępczy obrazu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" r="30805"/>
          <a:stretch/>
        </p:blipFill>
        <p:spPr>
          <a:xfrm>
            <a:off x="0" y="2"/>
            <a:ext cx="5759505" cy="6857999"/>
          </a:xfr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672" y="121739"/>
            <a:ext cx="1913467" cy="497501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8E700F5C-60D6-00C1-5C3D-A53D60F5C495}"/>
              </a:ext>
            </a:extLst>
          </p:cNvPr>
          <p:cNvSpPr/>
          <p:nvPr/>
        </p:nvSpPr>
        <p:spPr>
          <a:xfrm>
            <a:off x="6007155" y="2927146"/>
            <a:ext cx="5098995" cy="27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Underlying assumptions: </a:t>
            </a:r>
            <a:endParaRPr lang="en-US" sz="10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0" indent="-381000" algn="just"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of protection-by-information may be adopted to increase the sustainability of the common market</a:t>
            </a:r>
          </a:p>
          <a:p>
            <a:pPr marL="381000" indent="-381000" algn="just">
              <a:lnSpc>
                <a:spcPct val="150000"/>
              </a:lnSpc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as EU citizens </a:t>
            </a:r>
          </a:p>
          <a:p>
            <a:pPr marL="381000" indent="-381000" algn="just"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could AND should become the drivers of the green transition</a:t>
            </a:r>
          </a:p>
          <a:p>
            <a:pPr marL="381000" indent="-381000" algn="just">
              <a:lnSpc>
                <a:spcPct val="150000"/>
              </a:lnSpc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Obstacles: lack of information and misinformation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2051321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DE61282-B304-09D7-8AAA-7B2E309C4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875960"/>
              </p:ext>
            </p:extLst>
          </p:nvPr>
        </p:nvGraphicFramePr>
        <p:xfrm>
          <a:off x="191386" y="1101167"/>
          <a:ext cx="11823405" cy="583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4682">
                  <a:extLst>
                    <a:ext uri="{9D8B030D-6E8A-4147-A177-3AD203B41FA5}">
                      <a16:colId xmlns:a16="http://schemas.microsoft.com/office/drawing/2014/main" val="3457316956"/>
                    </a:ext>
                  </a:extLst>
                </a:gridCol>
                <a:gridCol w="4492447">
                  <a:extLst>
                    <a:ext uri="{9D8B030D-6E8A-4147-A177-3AD203B41FA5}">
                      <a16:colId xmlns:a16="http://schemas.microsoft.com/office/drawing/2014/main" val="3617799041"/>
                    </a:ext>
                  </a:extLst>
                </a:gridCol>
                <a:gridCol w="3546276">
                  <a:extLst>
                    <a:ext uri="{9D8B030D-6E8A-4147-A177-3AD203B41FA5}">
                      <a16:colId xmlns:a16="http://schemas.microsoft.com/office/drawing/2014/main" val="2026308356"/>
                    </a:ext>
                  </a:extLst>
                </a:gridCol>
              </a:tblGrid>
              <a:tr h="709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 and </a:t>
                      </a:r>
                      <a:r>
                        <a:rPr lang="pl-PL" sz="1800" b="1" dirty="0" err="1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r>
                        <a:rPr lang="pl-PL" sz="1800" b="1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800" b="1" dirty="0" err="1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US" sz="18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Marketing </a:t>
                      </a:r>
                      <a:r>
                        <a:rPr lang="pl-PL" sz="1800" b="1" dirty="0" err="1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US" sz="18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 err="1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Usage</a:t>
                      </a:r>
                      <a:r>
                        <a:rPr lang="pl-PL" sz="1800" b="1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800" b="1" dirty="0" err="1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US" sz="18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66824"/>
                  </a:ext>
                </a:extLst>
              </a:tr>
              <a:tr h="709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Ecodesign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Directive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 Ecolabel Regulation &amp;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Proposal of Green Claims Directive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Sale of </a:t>
                      </a:r>
                      <a:r>
                        <a:rPr lang="pl-PL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Directive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62461"/>
                  </a:ext>
                </a:extLst>
              </a:tr>
              <a:tr h="709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1(1)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6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introducing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ecodesign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requirements for energy-related products</a:t>
                      </a:r>
                      <a:endParaRPr lang="id-ID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7-8</a:t>
                      </a:r>
                    </a:p>
                    <a:p>
                      <a:endParaRPr lang="en-US" sz="16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pl-PL" sz="1600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600" noProof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oluntary</a:t>
                      </a:r>
                      <a:r>
                        <a:rPr lang="pl-PL" sz="1600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requirements for environmental claims regarding products, organizations, and environmental labeling schemes</a:t>
                      </a:r>
                    </a:p>
                    <a:p>
                      <a:endParaRPr lang="en-US" sz="16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13(2a)</a:t>
                      </a:r>
                    </a:p>
                    <a:p>
                      <a:endParaRPr lang="en-US" sz="16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introducing obligation to inform about choice between repair and replacement and </a:t>
                      </a:r>
                      <a:r>
                        <a:rPr lang="pl-PL" sz="1600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en-US" sz="1600" noProof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bonus”</a:t>
                      </a:r>
                    </a:p>
                    <a:p>
                      <a:endParaRPr lang="en-US" sz="16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35911"/>
                  </a:ext>
                </a:extLst>
              </a:tr>
              <a:tr h="709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Ecodesign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Sustainable Products Regulation </a:t>
                      </a:r>
                    </a:p>
                    <a:p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Consumer </a:t>
                      </a:r>
                      <a:r>
                        <a:rPr lang="pl-PL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Rights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Directive &amp;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Directive on Empowering Consumers for the Green Transition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Right to </a:t>
                      </a:r>
                      <a:r>
                        <a:rPr lang="pl-PL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Repair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Directive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323100"/>
                  </a:ext>
                </a:extLst>
              </a:tr>
              <a:tr h="709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1(2); Art. 5; Art. 7</a:t>
                      </a:r>
                      <a:endParaRPr lang="id-ID" sz="16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any physical good placed on the market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pl-PL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types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pl-PL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requirements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Digital Product Passport 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5(1)(e),(ea)-(ed)</a:t>
                      </a:r>
                      <a:r>
                        <a:rPr lang="pl-PL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(i)-(j)</a:t>
                      </a:r>
                      <a:r>
                        <a:rPr lang="it-IT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Art. 6(1), (la)-(lc)</a:t>
                      </a:r>
                      <a:r>
                        <a:rPr lang="pl-PL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(u)-(v)</a:t>
                      </a:r>
                      <a:endParaRPr lang="id-ID" sz="16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characteristics of the goods or services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pl-PL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repairability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</a:t>
                      </a:r>
                      <a:endParaRPr lang="id-ID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1(1); Art. 4</a:t>
                      </a:r>
                      <a:endParaRPr lang="id-ID" sz="16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pl-PL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European Repair Information Form</a:t>
                      </a:r>
                      <a:endParaRPr lang="id-ID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31834"/>
                  </a:ext>
                </a:extLst>
              </a:tr>
            </a:tbl>
          </a:graphicData>
        </a:graphic>
      </p:graphicFrame>
      <p:sp>
        <p:nvSpPr>
          <p:cNvPr id="4" name="TextBox 10">
            <a:extLst>
              <a:ext uri="{FF2B5EF4-FFF2-40B4-BE49-F238E27FC236}">
                <a16:creationId xmlns:a16="http://schemas.microsoft.com/office/drawing/2014/main" id="{7D7531AB-A4DF-F925-E1B9-3E2A55EF6A02}"/>
              </a:ext>
            </a:extLst>
          </p:cNvPr>
          <p:cNvSpPr txBox="1"/>
          <p:nvPr/>
        </p:nvSpPr>
        <p:spPr>
          <a:xfrm>
            <a:off x="8410353" y="199408"/>
            <a:ext cx="36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Regulatory </a:t>
            </a:r>
            <a:r>
              <a:rPr lang="pl-PL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endParaRPr lang="pl-PL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EEF1E53-8106-6F14-5200-DBCAE6476E8F}"/>
              </a:ext>
            </a:extLst>
          </p:cNvPr>
          <p:cNvSpPr/>
          <p:nvPr/>
        </p:nvSpPr>
        <p:spPr>
          <a:xfrm>
            <a:off x="1944180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5AD8E99-DD70-28BF-6573-DA8578785E81}"/>
              </a:ext>
            </a:extLst>
          </p:cNvPr>
          <p:cNvSpPr/>
          <p:nvPr/>
        </p:nvSpPr>
        <p:spPr>
          <a:xfrm>
            <a:off x="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8D3FD7D-8F08-968F-7E7D-28A155EAC0E5}"/>
              </a:ext>
            </a:extLst>
          </p:cNvPr>
          <p:cNvSpPr/>
          <p:nvPr/>
        </p:nvSpPr>
        <p:spPr>
          <a:xfrm>
            <a:off x="2252294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B287AB6-BFEE-1737-2489-3A2F58276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1" y="91047"/>
            <a:ext cx="1913467" cy="4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98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0FCE66-E38B-4689-8221-261758A461E5}"/>
              </a:ext>
            </a:extLst>
          </p:cNvPr>
          <p:cNvSpPr/>
          <p:nvPr/>
        </p:nvSpPr>
        <p:spPr>
          <a:xfrm flipH="1">
            <a:off x="10040786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D03964-36AC-47D3-87FA-755140EF8DF8}"/>
              </a:ext>
            </a:extLst>
          </p:cNvPr>
          <p:cNvSpPr/>
          <p:nvPr/>
        </p:nvSpPr>
        <p:spPr>
          <a:xfrm flipH="1">
            <a:off x="1034890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EBD35-DB3E-4007-A6D4-FDE86F9B1021}"/>
              </a:ext>
            </a:extLst>
          </p:cNvPr>
          <p:cNvSpPr/>
          <p:nvPr/>
        </p:nvSpPr>
        <p:spPr>
          <a:xfrm flipH="1">
            <a:off x="9732672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770662-313C-43FD-BB1C-7D05FCA559FA}"/>
              </a:ext>
            </a:extLst>
          </p:cNvPr>
          <p:cNvSpPr/>
          <p:nvPr/>
        </p:nvSpPr>
        <p:spPr>
          <a:xfrm>
            <a:off x="5762945" y="4388676"/>
            <a:ext cx="6083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well-known flaws of the consumer protection-by-information model reappear.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8A17E0-15E9-4F57-8DB4-E2A0D45E3B60}"/>
              </a:ext>
            </a:extLst>
          </p:cNvPr>
          <p:cNvSpPr/>
          <p:nvPr/>
        </p:nvSpPr>
        <p:spPr>
          <a:xfrm>
            <a:off x="5762945" y="3999604"/>
            <a:ext cx="31282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 to the bitten tracks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02EAA5-7884-4E05-967F-13838D5152D8}"/>
              </a:ext>
            </a:extLst>
          </p:cNvPr>
          <p:cNvSpPr/>
          <p:nvPr/>
        </p:nvSpPr>
        <p:spPr>
          <a:xfrm>
            <a:off x="5762945" y="5402581"/>
            <a:ext cx="63052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scenarios to be distinguished: </a:t>
            </a:r>
          </a:p>
          <a:p>
            <a:pPr marL="171450" indent="-171450"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and consumer interests align,</a:t>
            </a:r>
          </a:p>
          <a:p>
            <a:pPr marL="171450" indent="-171450"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interests can be pursued regardless of the environmental ones,</a:t>
            </a:r>
          </a:p>
          <a:p>
            <a:pPr marL="171450" indent="-171450">
              <a:buFontTx/>
              <a:buChar char="-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and consumer interests collide.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B2E67A-1DA0-42EE-8481-9F416CF54E8D}"/>
              </a:ext>
            </a:extLst>
          </p:cNvPr>
          <p:cNvSpPr/>
          <p:nvPr/>
        </p:nvSpPr>
        <p:spPr>
          <a:xfrm>
            <a:off x="5754475" y="5010469"/>
            <a:ext cx="49932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as the driving force of green transition</a:t>
            </a: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672" y="121739"/>
            <a:ext cx="1913467" cy="497501"/>
          </a:xfrm>
          <a:prstGeom prst="rect">
            <a:avLst/>
          </a:prstGeom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20DDE8FD-DEBE-E902-4CCF-8293F658F4FA}"/>
              </a:ext>
            </a:extLst>
          </p:cNvPr>
          <p:cNvSpPr txBox="1"/>
          <p:nvPr/>
        </p:nvSpPr>
        <p:spPr>
          <a:xfrm>
            <a:off x="1062037" y="1036812"/>
            <a:ext cx="10067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of repurposing the protection-by-information model: „preliminary” hurdles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80E9860-718E-EF20-554E-B9DA485CB72C}"/>
              </a:ext>
            </a:extLst>
          </p:cNvPr>
          <p:cNvSpPr/>
          <p:nvPr/>
        </p:nvSpPr>
        <p:spPr>
          <a:xfrm>
            <a:off x="5754476" y="2702591"/>
            <a:ext cx="58796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Framing requirements regarding the information on environmental costs in a way that allows it to effectively fuel the protection-by-information model throughout the lifecycle of the goods (understandable, reliable, and comparable vs precise and technically correct)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C825013D-42E2-ABDB-5E5A-520DE15A0CD2}"/>
              </a:ext>
            </a:extLst>
          </p:cNvPr>
          <p:cNvSpPr/>
          <p:nvPr/>
        </p:nvSpPr>
        <p:spPr>
          <a:xfrm>
            <a:off x="5762945" y="2315288"/>
            <a:ext cx="40732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Fuelling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protection-by-information model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C50AE5C2-C019-7A57-040E-FBA8BEADA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382" y="2390151"/>
            <a:ext cx="5287113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52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0FCE66-E38B-4689-8221-261758A461E5}"/>
              </a:ext>
            </a:extLst>
          </p:cNvPr>
          <p:cNvSpPr/>
          <p:nvPr/>
        </p:nvSpPr>
        <p:spPr>
          <a:xfrm flipH="1">
            <a:off x="10040786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D03964-36AC-47D3-87FA-755140EF8DF8}"/>
              </a:ext>
            </a:extLst>
          </p:cNvPr>
          <p:cNvSpPr/>
          <p:nvPr/>
        </p:nvSpPr>
        <p:spPr>
          <a:xfrm flipH="1">
            <a:off x="1034890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EBD35-DB3E-4007-A6D4-FDE86F9B1021}"/>
              </a:ext>
            </a:extLst>
          </p:cNvPr>
          <p:cNvSpPr/>
          <p:nvPr/>
        </p:nvSpPr>
        <p:spPr>
          <a:xfrm flipH="1">
            <a:off x="9732672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672" y="121739"/>
            <a:ext cx="1913467" cy="497501"/>
          </a:xfrm>
          <a:prstGeom prst="rect">
            <a:avLst/>
          </a:prstGeom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20DDE8FD-DEBE-E902-4CCF-8293F658F4FA}"/>
              </a:ext>
            </a:extLst>
          </p:cNvPr>
          <p:cNvSpPr txBox="1"/>
          <p:nvPr/>
        </p:nvSpPr>
        <p:spPr>
          <a:xfrm>
            <a:off x="1202525" y="855513"/>
            <a:ext cx="10067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of repurposing the protection-by-information model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l-PL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FC6AF66D-638D-6CDB-1CEA-AE9143B79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42" y="1960962"/>
            <a:ext cx="7953408" cy="4732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F1CA8411-03B1-4911-168B-56F71DAC557C}"/>
              </a:ext>
            </a:extLst>
          </p:cNvPr>
          <p:cNvSpPr txBox="1"/>
          <p:nvPr/>
        </p:nvSpPr>
        <p:spPr>
          <a:xfrm>
            <a:off x="8413479" y="2407687"/>
            <a:ext cx="325461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the moment at which information is provided</a:t>
            </a: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information asymmetry as an outcome: lacking information obligations on the environmental costs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Regulating the manner of providing information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25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0FCE66-E38B-4689-8221-261758A461E5}"/>
              </a:ext>
            </a:extLst>
          </p:cNvPr>
          <p:cNvSpPr/>
          <p:nvPr/>
        </p:nvSpPr>
        <p:spPr>
          <a:xfrm flipH="1">
            <a:off x="10040786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D03964-36AC-47D3-87FA-755140EF8DF8}"/>
              </a:ext>
            </a:extLst>
          </p:cNvPr>
          <p:cNvSpPr/>
          <p:nvPr/>
        </p:nvSpPr>
        <p:spPr>
          <a:xfrm flipH="1">
            <a:off x="1034890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EBD35-DB3E-4007-A6D4-FDE86F9B1021}"/>
              </a:ext>
            </a:extLst>
          </p:cNvPr>
          <p:cNvSpPr/>
          <p:nvPr/>
        </p:nvSpPr>
        <p:spPr>
          <a:xfrm flipH="1">
            <a:off x="9732672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672" y="121739"/>
            <a:ext cx="1913467" cy="497501"/>
          </a:xfrm>
          <a:prstGeom prst="rect">
            <a:avLst/>
          </a:prstGeom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20DDE8FD-DEBE-E902-4CCF-8293F658F4FA}"/>
              </a:ext>
            </a:extLst>
          </p:cNvPr>
          <p:cNvSpPr txBox="1"/>
          <p:nvPr/>
        </p:nvSpPr>
        <p:spPr>
          <a:xfrm>
            <a:off x="1202525" y="855513"/>
            <a:ext cx="10067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of repurposing the protection-by-information model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l-PL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AF13510E-F95F-9655-AC72-9143EAF1590F}"/>
              </a:ext>
            </a:extLst>
          </p:cNvPr>
          <p:cNvSpPr/>
          <p:nvPr/>
        </p:nvSpPr>
        <p:spPr>
          <a:xfrm>
            <a:off x="7837450" y="2774366"/>
            <a:ext cx="3433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to compensation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Termination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Price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reduction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measures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law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C5650714-3994-2655-723B-F055D9C950A9}"/>
              </a:ext>
            </a:extLst>
          </p:cNvPr>
          <p:cNvSpPr/>
          <p:nvPr/>
        </p:nvSpPr>
        <p:spPr>
          <a:xfrm>
            <a:off x="7837450" y="2145800"/>
            <a:ext cx="33663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l-PL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Mismatched</a:t>
            </a:r>
            <a:r>
              <a:rPr lang="pl-PL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sanctioning</a:t>
            </a:r>
            <a:r>
              <a:rPr lang="pl-PL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endParaRPr lang="id-ID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660D136-B9F7-4BA6-5DC5-1AA3F0807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11" y="3784708"/>
            <a:ext cx="6721714" cy="2217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E51AF67F-5698-979E-1ABE-C90E39623E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211" y="2145801"/>
            <a:ext cx="6721714" cy="1474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39A5363-ED95-F757-41F3-2A84D7B85DEF}"/>
              </a:ext>
            </a:extLst>
          </p:cNvPr>
          <p:cNvSpPr txBox="1"/>
          <p:nvPr/>
        </p:nvSpPr>
        <p:spPr>
          <a:xfrm>
            <a:off x="7395709" y="4815759"/>
            <a:ext cx="44218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12(1) point 3 of Polish unfair market practices act [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ustawa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nieuczciwych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praktykach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rynkowych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consumers may demand that the person who committed an unfair commercial practice against them submits a statement of particular content in a chosen form, which is typically done by publishing such a statement in the media.</a:t>
            </a: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Art. 12(1) point 5 Polish unfair market practices act</a:t>
            </a:r>
            <a:r>
              <a:rPr lang="pl-PL" sz="12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12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consumer</a:t>
            </a:r>
            <a:r>
              <a:rPr lang="pl-PL" sz="12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US" sz="1200" kern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may demand that the trader pays a sum of money for a specific social purpose related to supporting Polish culture, national heritage, or consumer protection.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789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40985-20C7-46E1-B955-22C5EAED95E1}"/>
              </a:ext>
            </a:extLst>
          </p:cNvPr>
          <p:cNvSpPr/>
          <p:nvPr/>
        </p:nvSpPr>
        <p:spPr>
          <a:xfrm>
            <a:off x="1944180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B8CA20-EC9B-4202-AD00-ECD5245ED814}"/>
              </a:ext>
            </a:extLst>
          </p:cNvPr>
          <p:cNvSpPr/>
          <p:nvPr/>
        </p:nvSpPr>
        <p:spPr>
          <a:xfrm>
            <a:off x="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842EC8-769A-4942-823A-83DD8955B9C6}"/>
              </a:ext>
            </a:extLst>
          </p:cNvPr>
          <p:cNvSpPr/>
          <p:nvPr/>
        </p:nvSpPr>
        <p:spPr>
          <a:xfrm>
            <a:off x="2252294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6EB090-479E-489A-AA63-605486AE81AC}"/>
              </a:ext>
            </a:extLst>
          </p:cNvPr>
          <p:cNvSpPr txBox="1"/>
          <p:nvPr/>
        </p:nvSpPr>
        <p:spPr>
          <a:xfrm>
            <a:off x="508000" y="1009346"/>
            <a:ext cx="44348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2" name="Symbol zastępczy obrazu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1" r="23481"/>
          <a:stretch>
            <a:fillRect/>
          </a:stretch>
        </p:blipFill>
        <p:spPr>
          <a:xfrm>
            <a:off x="6743700" y="-6792"/>
            <a:ext cx="4940300" cy="6864792"/>
          </a:xfr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1" y="91047"/>
            <a:ext cx="1913467" cy="497501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A38C4FD2-9BBA-7435-F084-DB04F8E8586E}"/>
              </a:ext>
            </a:extLst>
          </p:cNvPr>
          <p:cNvSpPr/>
          <p:nvPr/>
        </p:nvSpPr>
        <p:spPr>
          <a:xfrm>
            <a:off x="508000" y="2354067"/>
            <a:ext cx="63929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sources from which information obligations arise and the detailed nature of that information makes it impossible for consumers to make greener choices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96ED7983-0294-4C2D-1C23-A93D1F7CCCD5}"/>
              </a:ext>
            </a:extLst>
          </p:cNvPr>
          <p:cNvSpPr/>
          <p:nvPr/>
        </p:nvSpPr>
        <p:spPr>
          <a:xfrm>
            <a:off x="508000" y="1752091"/>
            <a:ext cx="4156299" cy="464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Inoperable law of clay tablets</a:t>
            </a: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F9950B5A-C611-31A7-00E7-4780382D13A1}"/>
              </a:ext>
            </a:extLst>
          </p:cNvPr>
          <p:cNvSpPr/>
          <p:nvPr/>
        </p:nvSpPr>
        <p:spPr>
          <a:xfrm>
            <a:off x="508000" y="4104536"/>
            <a:ext cx="63929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addressees of norms require different information (content/form/granularity) at different points in time </a:t>
            </a:r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057DFB03-D6F8-9961-4A44-AF2B56FC6B36}"/>
              </a:ext>
            </a:extLst>
          </p:cNvPr>
          <p:cNvSpPr/>
          <p:nvPr/>
        </p:nvSpPr>
        <p:spPr>
          <a:xfrm>
            <a:off x="508000" y="3502560"/>
            <a:ext cx="4156299" cy="464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differentiation imminent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BA619AA-2EEB-F404-146D-359AC768C1B5}"/>
              </a:ext>
            </a:extLst>
          </p:cNvPr>
          <p:cNvSpPr/>
          <p:nvPr/>
        </p:nvSpPr>
        <p:spPr>
          <a:xfrm>
            <a:off x="508001" y="5662046"/>
            <a:ext cx="6045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environmental impact of rules should never be disregarded:  otherwise, the cure may be worse than the disease (UCPD case)</a:t>
            </a: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26ED37D6-0772-EFE1-5D88-4A58FE71AAD9}"/>
              </a:ext>
            </a:extLst>
          </p:cNvPr>
          <p:cNvSpPr/>
          <p:nvPr/>
        </p:nvSpPr>
        <p:spPr>
          <a:xfrm>
            <a:off x="508000" y="5060070"/>
            <a:ext cx="6626195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Always have in mind environmental costs</a:t>
            </a:r>
          </a:p>
        </p:txBody>
      </p:sp>
    </p:spTree>
    <p:extLst>
      <p:ext uri="{BB962C8B-B14F-4D97-AF65-F5344CB8AC3E}">
        <p14:creationId xmlns:p14="http://schemas.microsoft.com/office/powerpoint/2010/main" val="153697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D384B9-2D41-4970-8211-C15BD9E61D27}"/>
              </a:ext>
            </a:extLst>
          </p:cNvPr>
          <p:cNvSpPr/>
          <p:nvPr/>
        </p:nvSpPr>
        <p:spPr>
          <a:xfrm>
            <a:off x="1944180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F09B81-1D3B-4DB8-818A-391814B7C172}"/>
              </a:ext>
            </a:extLst>
          </p:cNvPr>
          <p:cNvSpPr/>
          <p:nvPr/>
        </p:nvSpPr>
        <p:spPr>
          <a:xfrm>
            <a:off x="0" y="692743"/>
            <a:ext cx="1843100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A38ADB-EF45-48C0-A65D-B5665243D1A0}"/>
              </a:ext>
            </a:extLst>
          </p:cNvPr>
          <p:cNvSpPr/>
          <p:nvPr/>
        </p:nvSpPr>
        <p:spPr>
          <a:xfrm>
            <a:off x="2252294" y="692743"/>
            <a:ext cx="207034" cy="91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5FE866C-575D-44D2-9900-11A6F88C1323}"/>
              </a:ext>
            </a:extLst>
          </p:cNvPr>
          <p:cNvSpPr/>
          <p:nvPr/>
        </p:nvSpPr>
        <p:spPr>
          <a:xfrm flipH="1">
            <a:off x="6248978" y="0"/>
            <a:ext cx="5943022" cy="6858000"/>
          </a:xfrm>
          <a:custGeom>
            <a:avLst/>
            <a:gdLst>
              <a:gd name="connsiteX0" fmla="*/ 0 w 5943022"/>
              <a:gd name="connsiteY0" fmla="*/ 0 h 6858000"/>
              <a:gd name="connsiteX1" fmla="*/ 3411726 w 5943022"/>
              <a:gd name="connsiteY1" fmla="*/ 0 h 6858000"/>
              <a:gd name="connsiteX2" fmla="*/ 5943022 w 5943022"/>
              <a:gd name="connsiteY2" fmla="*/ 6858000 h 6858000"/>
              <a:gd name="connsiteX3" fmla="*/ 0 w 59430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3022" h="6858000">
                <a:moveTo>
                  <a:pt x="0" y="0"/>
                </a:moveTo>
                <a:lnTo>
                  <a:pt x="3411726" y="0"/>
                </a:lnTo>
                <a:lnTo>
                  <a:pt x="594302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pic>
        <p:nvPicPr>
          <p:cNvPr id="23" name="Symbol zastępczy obrazu 2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2945"/>
          <a:stretch>
            <a:fillRect/>
          </a:stretch>
        </p:blipFill>
        <p:spPr/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1" y="91047"/>
            <a:ext cx="1913467" cy="497501"/>
          </a:xfrm>
          <a:prstGeom prst="rect">
            <a:avLst/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090351D7-EF22-5946-8153-CF84B13AB14E}"/>
              </a:ext>
            </a:extLst>
          </p:cNvPr>
          <p:cNvSpPr txBox="1"/>
          <p:nvPr/>
        </p:nvSpPr>
        <p:spPr>
          <a:xfrm>
            <a:off x="1233734" y="1948235"/>
            <a:ext cx="5783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pl-PL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endParaRPr lang="id-ID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6FBE7A51-22C8-59D8-E78C-0924CE334AA1}"/>
              </a:ext>
            </a:extLst>
          </p:cNvPr>
          <p:cNvSpPr/>
          <p:nvPr/>
        </p:nvSpPr>
        <p:spPr>
          <a:xfrm>
            <a:off x="1315641" y="2888203"/>
            <a:ext cx="4267200" cy="496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pl-P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pl-P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endParaRPr lang="id-ID" sz="20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aphic 88">
            <a:extLst>
              <a:ext uri="{FF2B5EF4-FFF2-40B4-BE49-F238E27FC236}">
                <a16:creationId xmlns:a16="http://schemas.microsoft.com/office/drawing/2014/main" id="{EF37DD7B-5E08-D08A-96A0-D4E17A1E166F}"/>
              </a:ext>
            </a:extLst>
          </p:cNvPr>
          <p:cNvGrpSpPr/>
          <p:nvPr/>
        </p:nvGrpSpPr>
        <p:grpSpPr>
          <a:xfrm>
            <a:off x="1388262" y="3679117"/>
            <a:ext cx="212950" cy="212950"/>
            <a:chOff x="5350807" y="577645"/>
            <a:chExt cx="250723" cy="250723"/>
          </a:xfrm>
          <a:solidFill>
            <a:schemeClr val="accent1"/>
          </a:solidFill>
        </p:grpSpPr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310D2FF4-45C6-9142-FDF3-08EB55616315}"/>
                </a:ext>
              </a:extLst>
            </p:cNvPr>
            <p:cNvSpPr/>
            <p:nvPr/>
          </p:nvSpPr>
          <p:spPr>
            <a:xfrm>
              <a:off x="5350807" y="588714"/>
              <a:ext cx="85024" cy="130685"/>
            </a:xfrm>
            <a:custGeom>
              <a:avLst/>
              <a:gdLst>
                <a:gd name="connsiteX0" fmla="*/ 0 w 85024"/>
                <a:gd name="connsiteY0" fmla="*/ 0 h 130685"/>
                <a:gd name="connsiteX1" fmla="*/ 0 w 85024"/>
                <a:gd name="connsiteY1" fmla="*/ 130685 h 130685"/>
                <a:gd name="connsiteX2" fmla="*/ 85025 w 85024"/>
                <a:gd name="connsiteY2" fmla="*/ 56671 h 13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024" h="130685">
                  <a:moveTo>
                    <a:pt x="0" y="0"/>
                  </a:moveTo>
                  <a:lnTo>
                    <a:pt x="0" y="130685"/>
                  </a:lnTo>
                  <a:lnTo>
                    <a:pt x="85025" y="56671"/>
                  </a:ln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44982295-CD8F-7F2D-B77F-8A6FFA17AF6A}"/>
                </a:ext>
              </a:extLst>
            </p:cNvPr>
            <p:cNvSpPr/>
            <p:nvPr/>
          </p:nvSpPr>
          <p:spPr>
            <a:xfrm>
              <a:off x="5360882" y="653840"/>
              <a:ext cx="230572" cy="76286"/>
            </a:xfrm>
            <a:custGeom>
              <a:avLst/>
              <a:gdLst>
                <a:gd name="connsiteX0" fmla="*/ 142981 w 230572"/>
                <a:gd name="connsiteY0" fmla="*/ 36 h 76286"/>
                <a:gd name="connsiteX1" fmla="*/ 120017 w 230572"/>
                <a:gd name="connsiteY1" fmla="*/ 15278 h 76286"/>
                <a:gd name="connsiteX2" fmla="*/ 115288 w 230572"/>
                <a:gd name="connsiteY2" fmla="*/ 16709 h 76286"/>
                <a:gd name="connsiteX3" fmla="*/ 110554 w 230572"/>
                <a:gd name="connsiteY3" fmla="*/ 15276 h 76286"/>
                <a:gd name="connsiteX4" fmla="*/ 87636 w 230572"/>
                <a:gd name="connsiteY4" fmla="*/ 0 h 76286"/>
                <a:gd name="connsiteX5" fmla="*/ 0 w 230572"/>
                <a:gd name="connsiteY5" fmla="*/ 76287 h 76286"/>
                <a:gd name="connsiteX6" fmla="*/ 230573 w 230572"/>
                <a:gd name="connsiteY6" fmla="*/ 76287 h 7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572" h="76286">
                  <a:moveTo>
                    <a:pt x="142981" y="36"/>
                  </a:moveTo>
                  <a:lnTo>
                    <a:pt x="120017" y="15278"/>
                  </a:lnTo>
                  <a:cubicBezTo>
                    <a:pt x="118580" y="16231"/>
                    <a:pt x="116933" y="16709"/>
                    <a:pt x="115288" y="16709"/>
                  </a:cubicBezTo>
                  <a:cubicBezTo>
                    <a:pt x="113639" y="16709"/>
                    <a:pt x="111992" y="16231"/>
                    <a:pt x="110554" y="15276"/>
                  </a:cubicBezTo>
                  <a:lnTo>
                    <a:pt x="87636" y="0"/>
                  </a:lnTo>
                  <a:lnTo>
                    <a:pt x="0" y="76287"/>
                  </a:lnTo>
                  <a:lnTo>
                    <a:pt x="230573" y="76287"/>
                  </a:ln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2ECA140A-9BEC-EBC4-8237-C810B6803761}"/>
                </a:ext>
              </a:extLst>
            </p:cNvPr>
            <p:cNvSpPr/>
            <p:nvPr/>
          </p:nvSpPr>
          <p:spPr>
            <a:xfrm>
              <a:off x="5516572" y="589057"/>
              <a:ext cx="84957" cy="130342"/>
            </a:xfrm>
            <a:custGeom>
              <a:avLst/>
              <a:gdLst>
                <a:gd name="connsiteX0" fmla="*/ 84958 w 84957"/>
                <a:gd name="connsiteY0" fmla="*/ 130343 h 130342"/>
                <a:gd name="connsiteX1" fmla="*/ 84958 w 84957"/>
                <a:gd name="connsiteY1" fmla="*/ 0 h 130342"/>
                <a:gd name="connsiteX2" fmla="*/ 0 w 84957"/>
                <a:gd name="connsiteY2" fmla="*/ 56386 h 130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957" h="130342">
                  <a:moveTo>
                    <a:pt x="84958" y="130343"/>
                  </a:moveTo>
                  <a:lnTo>
                    <a:pt x="84958" y="0"/>
                  </a:lnTo>
                  <a:lnTo>
                    <a:pt x="0" y="56386"/>
                  </a:ln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A25A5264-896D-E3C3-6037-5FF89B95AB17}"/>
                </a:ext>
              </a:extLst>
            </p:cNvPr>
            <p:cNvSpPr/>
            <p:nvPr/>
          </p:nvSpPr>
          <p:spPr>
            <a:xfrm>
              <a:off x="5360715" y="577645"/>
              <a:ext cx="231414" cy="76956"/>
            </a:xfrm>
            <a:custGeom>
              <a:avLst/>
              <a:gdLst>
                <a:gd name="connsiteX0" fmla="*/ 0 w 231414"/>
                <a:gd name="connsiteY0" fmla="*/ 0 h 76956"/>
                <a:gd name="connsiteX1" fmla="*/ 115461 w 231414"/>
                <a:gd name="connsiteY1" fmla="*/ 76956 h 76956"/>
                <a:gd name="connsiteX2" fmla="*/ 231415 w 231414"/>
                <a:gd name="connsiteY2" fmla="*/ 0 h 7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414" h="76956">
                  <a:moveTo>
                    <a:pt x="0" y="0"/>
                  </a:moveTo>
                  <a:lnTo>
                    <a:pt x="115461" y="76956"/>
                  </a:lnTo>
                  <a:lnTo>
                    <a:pt x="231415" y="0"/>
                  </a:ln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</p:grpSp>
      <p:sp>
        <p:nvSpPr>
          <p:cNvPr id="25" name="Rectangle 18">
            <a:extLst>
              <a:ext uri="{FF2B5EF4-FFF2-40B4-BE49-F238E27FC236}">
                <a16:creationId xmlns:a16="http://schemas.microsoft.com/office/drawing/2014/main" id="{707062BF-19D1-4383-7EA2-058246E33D0E}"/>
              </a:ext>
            </a:extLst>
          </p:cNvPr>
          <p:cNvSpPr/>
          <p:nvPr/>
        </p:nvSpPr>
        <p:spPr>
          <a:xfrm>
            <a:off x="1697330" y="3589223"/>
            <a:ext cx="3084499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katarzyna.poludniak@uj.edu.pl</a:t>
            </a:r>
            <a:endParaRPr lang="en-ID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C03FC265-CD7C-59DB-DD3D-5710D67786B1}"/>
              </a:ext>
            </a:extLst>
          </p:cNvPr>
          <p:cNvSpPr txBox="1"/>
          <p:nvPr/>
        </p:nvSpPr>
        <p:spPr>
          <a:xfrm>
            <a:off x="476250" y="5159173"/>
            <a:ext cx="61126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the project 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Homo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consumens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Homo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ecologicus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ecological efficiency test of the new directive on certain aspects concerning contracts for the sale of goods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financed 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Narodowe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Nauki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(NCN) [National Science Centre] 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Kraków, Poland, with the number of 2019/34/A/HS5/00124.</a:t>
            </a:r>
          </a:p>
        </p:txBody>
      </p:sp>
    </p:spTree>
    <p:extLst>
      <p:ext uri="{BB962C8B-B14F-4D97-AF65-F5344CB8AC3E}">
        <p14:creationId xmlns:p14="http://schemas.microsoft.com/office/powerpoint/2010/main" val="3793016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ltura">
      <a:dk1>
        <a:srgbClr val="000000"/>
      </a:dk1>
      <a:lt1>
        <a:srgbClr val="FFFFFF"/>
      </a:lt1>
      <a:dk2>
        <a:srgbClr val="464646"/>
      </a:dk2>
      <a:lt2>
        <a:srgbClr val="FBFBFB"/>
      </a:lt2>
      <a:accent1>
        <a:srgbClr val="A0A0A0"/>
      </a:accent1>
      <a:accent2>
        <a:srgbClr val="EDEBE2"/>
      </a:accent2>
      <a:accent3>
        <a:srgbClr val="D8C8C3"/>
      </a:accent3>
      <a:accent4>
        <a:srgbClr val="EED1C9"/>
      </a:accent4>
      <a:accent5>
        <a:srgbClr val="F2F2F2"/>
      </a:accent5>
      <a:accent6>
        <a:srgbClr val="CDCDCD"/>
      </a:accent6>
      <a:hlink>
        <a:srgbClr val="A05024"/>
      </a:hlink>
      <a:folHlink>
        <a:srgbClr val="FEC037"/>
      </a:folHlink>
    </a:clrScheme>
    <a:fontScheme name="Custom 6">
      <a:majorFont>
        <a:latin typeface="Teko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740</Words>
  <Application>Microsoft Office PowerPoint</Application>
  <PresentationFormat>Panoramiczny</PresentationFormat>
  <Paragraphs>97</Paragraphs>
  <Slides>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Katarzyna Południak-Gierz</cp:lastModifiedBy>
  <cp:revision>159</cp:revision>
  <dcterms:created xsi:type="dcterms:W3CDTF">2020-06-06T13:09:56Z</dcterms:created>
  <dcterms:modified xsi:type="dcterms:W3CDTF">2024-09-14T09:50:54Z</dcterms:modified>
</cp:coreProperties>
</file>