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media/image1.jpeg" ContentType="image/jpeg"/>
  <Override PartName="/ppt/media/image17.jpeg" ContentType="image/jpeg"/>
  <Override PartName="/ppt/media/image3.png" ContentType="image/png"/>
  <Override PartName="/ppt/media/image38.png" ContentType="image/png"/>
  <Override PartName="/ppt/media/image2.jpeg" ContentType="image/jpeg"/>
  <Override PartName="/ppt/media/image8.png" ContentType="image/png"/>
  <Override PartName="/ppt/media/image4.png" ContentType="image/png"/>
  <Override PartName="/ppt/media/image7.png" ContentType="image/png"/>
  <Override PartName="/ppt/media/image5.jpeg" ContentType="image/jpeg"/>
  <Override PartName="/ppt/media/image11.png" ContentType="image/png"/>
  <Override PartName="/ppt/media/image6.png" ContentType="image/png"/>
  <Override PartName="/ppt/media/image9.jpeg" ContentType="image/jpeg"/>
  <Override PartName="/ppt/media/image10.jpeg" ContentType="image/jpe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jpeg" ContentType="image/jpeg"/>
  <Override PartName="/ppt/media/image25.jpeg" ContentType="image/jpeg"/>
  <Override PartName="/ppt/media/image27.png" ContentType="image/png"/>
  <Override PartName="/ppt/media/image26.png" ContentType="image/png"/>
  <Override PartName="/ppt/media/image28.jpeg" ContentType="image/jpeg"/>
  <Override PartName="/ppt/media/image29.png" ContentType="image/png"/>
  <Override PartName="/ppt/media/image30.png" ContentType="image/png"/>
  <Override PartName="/ppt/media/image31.jpeg" ContentType="image/jpe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jpeg" ContentType="image/jpeg"/>
  <Override PartName="/ppt/media/image37.png" ContentType="image/png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przesunąć slajd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pl-PL" sz="2000" spc="-1" strike="noStrike">
                <a:latin typeface="Arial"/>
              </a:rPr>
              <a:t>Kliknij, aby edytować format notatek</a:t>
            </a:r>
            <a:endParaRPr b="0" lang="pl-PL" sz="2000" spc="-1" strike="noStrike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pl-PL" sz="1400" spc="-1" strike="noStrike">
                <a:latin typeface="Times New Roman"/>
              </a:rPr>
              <a:t>&lt;główka&gt;</a:t>
            </a:r>
            <a:endParaRPr b="0" lang="pl-PL" sz="1400" spc="-1" strike="noStrike">
              <a:latin typeface="Times New Roman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pl-PL" sz="1400" spc="-1" strike="noStrike">
                <a:latin typeface="Times New Roman"/>
              </a:rPr>
              <a:t>&lt;data/godzina&gt;</a:t>
            </a:r>
            <a:endParaRPr b="0" lang="pl-PL" sz="1400" spc="-1" strike="noStrike"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pl-PL" sz="1400" spc="-1" strike="noStrike">
                <a:latin typeface="Times New Roman"/>
              </a:rPr>
              <a:t>&lt;stopka&gt;</a:t>
            </a:r>
            <a:endParaRPr b="0" lang="pl-PL" sz="1400" spc="-1" strike="noStrike">
              <a:latin typeface="Times New Roman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6FB05B42-0FF2-43D8-A6D9-B298E8BBCD1E}" type="slidenum">
              <a:rPr b="0" lang="pl-PL" sz="1400" spc="-1" strike="noStrike">
                <a:latin typeface="Times New Roman"/>
              </a:rPr>
              <a:t>&lt;numer&gt;</a:t>
            </a:fld>
            <a:endParaRPr b="0" lang="pl-PL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13FD9CE1-5B45-4B0A-A023-B6116219BC90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&lt;numer&gt;</a:t>
            </a:fld>
            <a:endParaRPr b="0" lang="pl-PL" sz="1400" spc="-1" strike="noStrike"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157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950AD7B7-717A-4CAF-9B72-3C2D1C78C28D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&lt;numer&gt;</a:t>
            </a:fld>
            <a:endParaRPr b="0" lang="pl-PL" sz="14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160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99995C24-6747-4180-83A6-09D751CB1292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&lt;numer&gt;</a:t>
            </a:fld>
            <a:endParaRPr b="0" lang="pl-PL" sz="14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163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2242F21F-5E42-4949-B8C0-58CC26B05BB2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&lt;numer&gt;</a:t>
            </a:fld>
            <a:endParaRPr b="0" lang="pl-PL" sz="14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166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24971AF9-A888-4005-B24B-A0FEAB675711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&lt;numer&gt;</a:t>
            </a:fld>
            <a:endParaRPr b="0" lang="pl-PL" sz="14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169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098809CC-E5A6-419F-9BEC-D47E500A7BD4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&lt;numer&gt;</a:t>
            </a:fld>
            <a:endParaRPr b="0" lang="pl-PL" sz="14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172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A875A70B-F978-46B9-8554-CA0E4D68F66C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&lt;numer&gt;</a:t>
            </a:fld>
            <a:endParaRPr b="0" lang="pl-PL" sz="14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175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E48C2649-0440-400A-AAFF-6D920CEE9026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&lt;numer&gt;</a:t>
            </a:fld>
            <a:endParaRPr b="0" lang="pl-PL" sz="14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slideLayout" Target="../slideLayouts/slideLayout13.xml"/><Relationship Id="rId9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jpeg"/><Relationship Id="rId4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jpe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9;p1" descr=""/>
          <p:cNvPicPr/>
          <p:nvPr/>
        </p:nvPicPr>
        <p:blipFill>
          <a:blip r:embed="rId1"/>
          <a:srcRect l="16545" t="142" r="10741" b="10598"/>
          <a:stretch/>
        </p:blipFill>
        <p:spPr>
          <a:xfrm>
            <a:off x="3820320" y="0"/>
            <a:ext cx="8370720" cy="6857280"/>
          </a:xfrm>
          <a:prstGeom prst="rect">
            <a:avLst/>
          </a:prstGeom>
          <a:ln w="0"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203040" y="0"/>
            <a:ext cx="7057800" cy="6857280"/>
          </a:xfrm>
          <a:custGeom>
            <a:avLst/>
            <a:gdLst/>
            <a:ahLst/>
            <a:rect l="l" t="t" r="r" b="b"/>
            <a:pathLst>
              <a:path w="6295888" h="6858000">
                <a:moveTo>
                  <a:pt x="0" y="0"/>
                </a:moveTo>
                <a:lnTo>
                  <a:pt x="2917466" y="0"/>
                </a:lnTo>
                <a:lnTo>
                  <a:pt x="6295888" y="0"/>
                </a:lnTo>
                <a:lnTo>
                  <a:pt x="6246907" y="15733"/>
                </a:lnTo>
                <a:cubicBezTo>
                  <a:pt x="6146177" y="59818"/>
                  <a:pt x="6075497" y="163025"/>
                  <a:pt x="6075497" y="283312"/>
                </a:cubicBezTo>
                <a:lnTo>
                  <a:pt x="6075497" y="563312"/>
                </a:lnTo>
                <a:lnTo>
                  <a:pt x="6075498" y="563317"/>
                </a:lnTo>
                <a:lnTo>
                  <a:pt x="6075498" y="6167118"/>
                </a:lnTo>
                <a:lnTo>
                  <a:pt x="6075498" y="6457506"/>
                </a:lnTo>
                <a:lnTo>
                  <a:pt x="6075498" y="6688088"/>
                </a:lnTo>
                <a:cubicBezTo>
                  <a:pt x="6075498" y="6781928"/>
                  <a:pt x="6001980" y="6858000"/>
                  <a:pt x="5911290" y="6858000"/>
                </a:cubicBezTo>
                <a:lnTo>
                  <a:pt x="5690569" y="6858000"/>
                </a:lnTo>
                <a:lnTo>
                  <a:pt x="268311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1700" spc="-1" strike="noStrike">
                <a:solidFill>
                  <a:srgbClr val="000000"/>
                </a:solidFill>
                <a:latin typeface="Calibri"/>
                <a:ea typeface="Calibri"/>
              </a:rPr>
              <a:t>1</a:t>
            </a:r>
            <a:r>
              <a:rPr b="0" lang="pl-PL" sz="1700" spc="-1" strike="noStrike" baseline="30000">
                <a:solidFill>
                  <a:srgbClr val="000000"/>
                </a:solidFill>
                <a:latin typeface="Calibri"/>
                <a:ea typeface="Calibri"/>
              </a:rPr>
              <a:t>st </a:t>
            </a:r>
            <a:r>
              <a:rPr b="0" lang="pl-PL" sz="1700" spc="-1" strike="noStrike">
                <a:solidFill>
                  <a:srgbClr val="000000"/>
                </a:solidFill>
                <a:latin typeface="Calibri"/>
                <a:ea typeface="Calibri"/>
              </a:rPr>
              <a:t>European Conference of the International Association of Consumer Law</a:t>
            </a:r>
            <a:endParaRPr b="0" lang="pl-PL" sz="1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17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  <a:ea typeface="Calibri"/>
              </a:rPr>
              <a:t>Girton College, Cambridge</a:t>
            </a: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l-PL" sz="1800" spc="-1" strike="noStrike">
                <a:solidFill>
                  <a:srgbClr val="000000"/>
                </a:solidFill>
                <a:latin typeface="Calibri"/>
                <a:ea typeface="Calibri"/>
              </a:rPr>
              <a:t>17-18.9.2024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1360440" y="527040"/>
            <a:ext cx="4084200" cy="43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3"/>
          <p:cNvSpPr/>
          <p:nvPr/>
        </p:nvSpPr>
        <p:spPr>
          <a:xfrm>
            <a:off x="203040" y="2154240"/>
            <a:ext cx="6667920" cy="151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3000" spc="-1" strike="noStrike">
                <a:solidFill>
                  <a:srgbClr val="000000"/>
                </a:solidFill>
                <a:latin typeface="Calibri"/>
                <a:ea typeface="Calibri"/>
              </a:rPr>
              <a:t>Reflections on Two Decades: </a:t>
            </a:r>
            <a:endParaRPr b="0" lang="pl-PL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3000" spc="-1" strike="noStrike">
                <a:solidFill>
                  <a:srgbClr val="000000"/>
                </a:solidFill>
                <a:latin typeface="Calibri"/>
                <a:ea typeface="Calibri"/>
              </a:rPr>
              <a:t>Polish Consumer Law and Digital Transformation </a:t>
            </a:r>
            <a:endParaRPr b="0" lang="pl-PL" sz="3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3000" spc="-1" strike="noStrike">
              <a:latin typeface="Arial"/>
            </a:endParaRPr>
          </a:p>
        </p:txBody>
      </p:sp>
      <p:sp>
        <p:nvSpPr>
          <p:cNvPr id="86" name="CustomShape 4"/>
          <p:cNvSpPr/>
          <p:nvPr/>
        </p:nvSpPr>
        <p:spPr>
          <a:xfrm>
            <a:off x="-200520" y="308160"/>
            <a:ext cx="7057800" cy="53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  <a:ea typeface="Calibri"/>
              </a:rPr>
              <a:t>Professor Dr. Monika Namysłowska</a:t>
            </a: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  <a:ea typeface="Calibri"/>
              </a:rPr>
              <a:t>Magdalena El-Hagin, Judge, Ph.D. candidate </a:t>
            </a:r>
            <a:endParaRPr b="0" lang="pl-PL" sz="1800" spc="-1" strike="noStrike">
              <a:latin typeface="Arial"/>
            </a:endParaRPr>
          </a:p>
        </p:txBody>
      </p:sp>
      <p:pic>
        <p:nvPicPr>
          <p:cNvPr id="87" name="Google Shape;94;p1" descr="logo_wpia_ul_h_en_rgb.jpg"/>
          <p:cNvPicPr/>
          <p:nvPr/>
        </p:nvPicPr>
        <p:blipFill>
          <a:blip r:embed="rId2"/>
          <a:stretch/>
        </p:blipFill>
        <p:spPr>
          <a:xfrm>
            <a:off x="0" y="5875920"/>
            <a:ext cx="2462040" cy="981360"/>
          </a:xfrm>
          <a:prstGeom prst="rect">
            <a:avLst/>
          </a:prstGeom>
          <a:ln w="0">
            <a:noFill/>
          </a:ln>
        </p:spPr>
      </p:pic>
      <p:pic>
        <p:nvPicPr>
          <p:cNvPr id="88" name="Google Shape;95;p1" descr=""/>
          <p:cNvPicPr/>
          <p:nvPr/>
        </p:nvPicPr>
        <p:blipFill>
          <a:blip r:embed="rId3"/>
          <a:stretch/>
        </p:blipFill>
        <p:spPr>
          <a:xfrm>
            <a:off x="11308680" y="223560"/>
            <a:ext cx="592920" cy="617760"/>
          </a:xfrm>
          <a:prstGeom prst="rect">
            <a:avLst/>
          </a:prstGeom>
          <a:ln w="0">
            <a:noFill/>
          </a:ln>
        </p:spPr>
      </p:pic>
      <p:pic>
        <p:nvPicPr>
          <p:cNvPr id="89" name="Google Shape;96;p1" descr=""/>
          <p:cNvPicPr/>
          <p:nvPr/>
        </p:nvPicPr>
        <p:blipFill>
          <a:blip r:embed="rId4"/>
          <a:stretch/>
        </p:blipFill>
        <p:spPr>
          <a:xfrm>
            <a:off x="2126160" y="5987160"/>
            <a:ext cx="673560" cy="757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1500">
        <p:push dir="l"/>
      </p:transition>
    </mc:Choice>
    <mc:Fallback>
      <p:transition spd="slow">
        <p:push dir="l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120240" y="6138360"/>
            <a:ext cx="575640" cy="36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2400" spc="-1" strike="noStrike">
                <a:solidFill>
                  <a:srgbClr val="ffffff"/>
                </a:solidFill>
                <a:latin typeface="Calibri"/>
                <a:ea typeface="Calibri"/>
              </a:rPr>
              <a:t>11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91" name="CustomShape 2"/>
          <p:cNvSpPr/>
          <p:nvPr/>
        </p:nvSpPr>
        <p:spPr>
          <a:xfrm>
            <a:off x="6660000" y="5034600"/>
            <a:ext cx="67518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2" name="Google Shape;106;p2" descr="logo_wpia_ul_h_en_rgb.jpg"/>
          <p:cNvPicPr/>
          <p:nvPr/>
        </p:nvPicPr>
        <p:blipFill>
          <a:blip r:embed="rId1"/>
          <a:stretch/>
        </p:blipFill>
        <p:spPr>
          <a:xfrm>
            <a:off x="0" y="5875920"/>
            <a:ext cx="2462040" cy="981360"/>
          </a:xfrm>
          <a:prstGeom prst="rect">
            <a:avLst/>
          </a:prstGeom>
          <a:ln w="0">
            <a:noFill/>
          </a:ln>
        </p:spPr>
      </p:pic>
      <p:pic>
        <p:nvPicPr>
          <p:cNvPr id="93" name="Google Shape;107;p2" descr=""/>
          <p:cNvPicPr/>
          <p:nvPr/>
        </p:nvPicPr>
        <p:blipFill>
          <a:blip r:embed="rId2"/>
          <a:stretch/>
        </p:blipFill>
        <p:spPr>
          <a:xfrm>
            <a:off x="11308680" y="223560"/>
            <a:ext cx="592920" cy="617760"/>
          </a:xfrm>
          <a:prstGeom prst="rect">
            <a:avLst/>
          </a:prstGeom>
          <a:ln w="0">
            <a:noFill/>
          </a:ln>
        </p:spPr>
      </p:pic>
      <p:pic>
        <p:nvPicPr>
          <p:cNvPr id="94" name="Google Shape;108;p2" descr=""/>
          <p:cNvPicPr/>
          <p:nvPr/>
        </p:nvPicPr>
        <p:blipFill>
          <a:blip r:embed="rId3"/>
          <a:stretch/>
        </p:blipFill>
        <p:spPr>
          <a:xfrm>
            <a:off x="2126160" y="5987160"/>
            <a:ext cx="673560" cy="757800"/>
          </a:xfrm>
          <a:prstGeom prst="rect">
            <a:avLst/>
          </a:prstGeom>
          <a:ln w="0">
            <a:noFill/>
          </a:ln>
        </p:spPr>
      </p:pic>
      <p:pic>
        <p:nvPicPr>
          <p:cNvPr id="95" name="Obraz 60" descr=""/>
          <p:cNvPicPr/>
          <p:nvPr/>
        </p:nvPicPr>
        <p:blipFill>
          <a:blip r:embed="rId4"/>
          <a:stretch/>
        </p:blipFill>
        <p:spPr>
          <a:xfrm>
            <a:off x="1408680" y="2048040"/>
            <a:ext cx="4299120" cy="2649960"/>
          </a:xfrm>
          <a:prstGeom prst="rect">
            <a:avLst/>
          </a:prstGeom>
          <a:ln w="0">
            <a:noFill/>
          </a:ln>
        </p:spPr>
      </p:pic>
      <p:sp>
        <p:nvSpPr>
          <p:cNvPr id="96" name="CustomShape 3"/>
          <p:cNvSpPr/>
          <p:nvPr/>
        </p:nvSpPr>
        <p:spPr>
          <a:xfrm>
            <a:off x="1275120" y="1301760"/>
            <a:ext cx="3949920" cy="126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1</a:t>
            </a:r>
            <a:r>
              <a:rPr b="0" lang="pl-PL" sz="2400" spc="-1" strike="noStrike" baseline="30000">
                <a:solidFill>
                  <a:srgbClr val="000000"/>
                </a:solidFill>
                <a:latin typeface="Arial"/>
                <a:ea typeface="DejaVu Sans"/>
              </a:rPr>
              <a:t>st</a:t>
            </a:r>
            <a:r>
              <a:rPr b="0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 May 2004</a:t>
            </a:r>
            <a:endParaRPr b="0" lang="pl-PL" sz="2400" spc="-1" strike="noStrike">
              <a:latin typeface="Arial"/>
            </a:endParaRPr>
          </a:p>
        </p:txBody>
      </p:sp>
      <p:pic>
        <p:nvPicPr>
          <p:cNvPr id="97" name="Obraz 2" descr="Obraz zawierający ubrania, Taniec, obuwie, osoba&#10;&#10;Opis wygenerowany automatycznie"/>
          <p:cNvPicPr/>
          <p:nvPr/>
        </p:nvPicPr>
        <p:blipFill>
          <a:blip r:embed="rId5"/>
          <a:stretch/>
        </p:blipFill>
        <p:spPr>
          <a:xfrm>
            <a:off x="6483960" y="974880"/>
            <a:ext cx="4950360" cy="4796280"/>
          </a:xfrm>
          <a:prstGeom prst="rect">
            <a:avLst/>
          </a:prstGeom>
          <a:ln w="0">
            <a:noFill/>
          </a:ln>
        </p:spPr>
      </p:pic>
      <p:sp>
        <p:nvSpPr>
          <p:cNvPr id="98" name="CustomShape 4"/>
          <p:cNvSpPr/>
          <p:nvPr/>
        </p:nvSpPr>
        <p:spPr>
          <a:xfrm>
            <a:off x="6660000" y="574200"/>
            <a:ext cx="3949920" cy="126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Since 1</a:t>
            </a:r>
            <a:r>
              <a:rPr b="0" lang="pl-PL" sz="2400" spc="-1" strike="noStrike" baseline="30000">
                <a:solidFill>
                  <a:srgbClr val="000000"/>
                </a:solidFill>
                <a:latin typeface="Arial"/>
                <a:ea typeface="DejaVu Sans"/>
              </a:rPr>
              <a:t>st</a:t>
            </a:r>
            <a:r>
              <a:rPr b="0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 May 2004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99" name="CustomShape 5"/>
          <p:cNvSpPr/>
          <p:nvPr/>
        </p:nvSpPr>
        <p:spPr>
          <a:xfrm>
            <a:off x="211320" y="288000"/>
            <a:ext cx="385524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000000"/>
                </a:solidFill>
                <a:uFillTx/>
                <a:latin typeface="Calibri"/>
                <a:ea typeface="Times New Roman"/>
              </a:rPr>
              <a:t>I. </a:t>
            </a:r>
            <a:r>
              <a:rPr b="1" lang="en-US" sz="2400" spc="-1" strike="noStrike" u="sng">
                <a:solidFill>
                  <a:srgbClr val="000000"/>
                </a:solidFill>
                <a:uFillTx/>
                <a:latin typeface="Calibri"/>
                <a:ea typeface="NSimSun"/>
              </a:rPr>
              <a:t>Stepping into the Spotlight 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100" name="CustomShape 6"/>
          <p:cNvSpPr/>
          <p:nvPr/>
        </p:nvSpPr>
        <p:spPr>
          <a:xfrm>
            <a:off x="9019440" y="5679360"/>
            <a:ext cx="2092320" cy="3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  <a:ea typeface="DejaVu Sans"/>
              </a:rPr>
              <a:t>Created by ChatGPT 4o</a:t>
            </a:r>
            <a:endParaRPr b="0" lang="pl-PL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2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120240" y="6138360"/>
            <a:ext cx="575640" cy="36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2400" spc="-1" strike="noStrike">
                <a:solidFill>
                  <a:srgbClr val="ffffff"/>
                </a:solidFill>
                <a:latin typeface="Calibri"/>
                <a:ea typeface="Calibri"/>
              </a:rPr>
              <a:t>11</a:t>
            </a:r>
            <a:endParaRPr b="0" lang="pl-PL" sz="2400" spc="-1" strike="noStrike">
              <a:latin typeface="Arial"/>
            </a:endParaRPr>
          </a:p>
        </p:txBody>
      </p:sp>
      <p:pic>
        <p:nvPicPr>
          <p:cNvPr id="102" name="Google Shape;116;p3" descr="logo_wpia_ul_h_en_rgb.jpg"/>
          <p:cNvPicPr/>
          <p:nvPr/>
        </p:nvPicPr>
        <p:blipFill>
          <a:blip r:embed="rId1"/>
          <a:stretch/>
        </p:blipFill>
        <p:spPr>
          <a:xfrm>
            <a:off x="0" y="5875920"/>
            <a:ext cx="2462040" cy="981360"/>
          </a:xfrm>
          <a:prstGeom prst="rect">
            <a:avLst/>
          </a:prstGeom>
          <a:ln w="0">
            <a:noFill/>
          </a:ln>
        </p:spPr>
      </p:pic>
      <p:pic>
        <p:nvPicPr>
          <p:cNvPr id="103" name="Google Shape;117;p3" descr=""/>
          <p:cNvPicPr/>
          <p:nvPr/>
        </p:nvPicPr>
        <p:blipFill>
          <a:blip r:embed="rId2"/>
          <a:stretch/>
        </p:blipFill>
        <p:spPr>
          <a:xfrm>
            <a:off x="11308680" y="223560"/>
            <a:ext cx="592920" cy="617760"/>
          </a:xfrm>
          <a:prstGeom prst="rect">
            <a:avLst/>
          </a:prstGeom>
          <a:ln w="0">
            <a:noFill/>
          </a:ln>
        </p:spPr>
      </p:pic>
      <p:pic>
        <p:nvPicPr>
          <p:cNvPr id="104" name="Google Shape;118;p3" descr=""/>
          <p:cNvPicPr/>
          <p:nvPr/>
        </p:nvPicPr>
        <p:blipFill>
          <a:blip r:embed="rId3"/>
          <a:stretch/>
        </p:blipFill>
        <p:spPr>
          <a:xfrm>
            <a:off x="2126160" y="5987160"/>
            <a:ext cx="673560" cy="757800"/>
          </a:xfrm>
          <a:prstGeom prst="rect">
            <a:avLst/>
          </a:prstGeom>
          <a:ln w="0">
            <a:noFill/>
          </a:ln>
        </p:spPr>
      </p:pic>
      <p:sp>
        <p:nvSpPr>
          <p:cNvPr id="105" name="CustomShape 2"/>
          <p:cNvSpPr/>
          <p:nvPr/>
        </p:nvSpPr>
        <p:spPr>
          <a:xfrm>
            <a:off x="793440" y="335880"/>
            <a:ext cx="10514880" cy="614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marL="914400" algn="just">
              <a:lnSpc>
                <a:spcPct val="150000"/>
              </a:lnSpc>
              <a:spcAft>
                <a:spcPts val="799"/>
              </a:spcAft>
            </a:pPr>
            <a:endParaRPr b="0" lang="pl-PL" sz="1800" spc="-1" strike="noStrike">
              <a:latin typeface="Arial"/>
            </a:endParaRPr>
          </a:p>
          <a:p>
            <a:pPr marL="914400" algn="just">
              <a:lnSpc>
                <a:spcPct val="150000"/>
              </a:lnSpc>
              <a:spcAft>
                <a:spcPts val="799"/>
              </a:spcAft>
            </a:pPr>
            <a:r>
              <a:rPr b="0" lang="en-US" sz="2300" spc="-1" strike="noStrike">
                <a:solidFill>
                  <a:srgbClr val="000000"/>
                </a:solidFill>
                <a:latin typeface="Calibri"/>
                <a:ea typeface="AppleSystemUIFont"/>
              </a:rPr>
              <a:t>2004: Skype was created </a:t>
            </a:r>
            <a:endParaRPr b="0" lang="pl-PL" sz="2300" spc="-1" strike="noStrike">
              <a:latin typeface="Arial"/>
            </a:endParaRPr>
          </a:p>
          <a:p>
            <a:pPr algn="just">
              <a:lnSpc>
                <a:spcPct val="150000"/>
              </a:lnSpc>
              <a:spcAft>
                <a:spcPts val="799"/>
              </a:spcAft>
            </a:pPr>
            <a:endParaRPr b="0" lang="pl-PL" sz="2300" spc="-1" strike="noStrike">
              <a:latin typeface="Arial"/>
            </a:endParaRPr>
          </a:p>
          <a:p>
            <a:pPr marL="216000" indent="-215640" algn="just">
              <a:lnSpc>
                <a:spcPct val="150000"/>
              </a:lnSpc>
              <a:spcAft>
                <a:spcPts val="79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300" spc="-1" strike="noStrike">
                <a:solidFill>
                  <a:srgbClr val="000000"/>
                </a:solidFill>
                <a:latin typeface="Calibri"/>
                <a:ea typeface="AppleSystemUIFont"/>
              </a:rPr>
              <a:t>          </a:t>
            </a:r>
            <a:r>
              <a:rPr b="0" lang="en-US" sz="2300" spc="-1" strike="noStrike">
                <a:solidFill>
                  <a:srgbClr val="000000"/>
                </a:solidFill>
                <a:latin typeface="Calibri"/>
                <a:ea typeface="AppleSystemUIFont"/>
              </a:rPr>
              <a:t>4 February 2004: Facebook was established </a:t>
            </a:r>
            <a:endParaRPr b="0" lang="pl-PL" sz="2300" spc="-1" strike="noStrike">
              <a:latin typeface="Arial"/>
            </a:endParaRPr>
          </a:p>
          <a:p>
            <a:pPr algn="just">
              <a:lnSpc>
                <a:spcPct val="150000"/>
              </a:lnSpc>
              <a:spcAft>
                <a:spcPts val="799"/>
              </a:spcAft>
            </a:pPr>
            <a:endParaRPr b="0" lang="pl-PL" sz="2300" spc="-1" strike="noStrike">
              <a:latin typeface="Arial"/>
            </a:endParaRPr>
          </a:p>
          <a:p>
            <a:pPr algn="just">
              <a:lnSpc>
                <a:spcPct val="150000"/>
              </a:lnSpc>
              <a:spcAft>
                <a:spcPts val="799"/>
              </a:spcAft>
            </a:pPr>
            <a:r>
              <a:rPr b="0" lang="en-US" sz="2300" spc="-1" strike="noStrike">
                <a:solidFill>
                  <a:srgbClr val="000000"/>
                </a:solidFill>
                <a:latin typeface="Calibri"/>
                <a:ea typeface="AppleSystemUIFont"/>
              </a:rPr>
              <a:t>           </a:t>
            </a:r>
            <a:r>
              <a:rPr b="0" lang="en-US" sz="2300" spc="-1" strike="noStrike">
                <a:solidFill>
                  <a:srgbClr val="000000"/>
                </a:solidFill>
                <a:latin typeface="Calibri"/>
                <a:ea typeface="AppleSystemUIFont"/>
              </a:rPr>
              <a:t>	</a:t>
            </a:r>
            <a:r>
              <a:rPr b="0" lang="en-US" sz="2300" spc="-1" strike="noStrike">
                <a:solidFill>
                  <a:srgbClr val="000000"/>
                </a:solidFill>
                <a:latin typeface="Calibri"/>
                <a:ea typeface="AppleSystemUIFont"/>
              </a:rPr>
              <a:t>17 February 2004: Google's index exceeded 6 billion elements </a:t>
            </a:r>
            <a:endParaRPr b="0" lang="pl-PL" sz="2300" spc="-1" strike="noStrike">
              <a:latin typeface="Arial"/>
            </a:endParaRPr>
          </a:p>
          <a:p>
            <a:pPr algn="just">
              <a:lnSpc>
                <a:spcPct val="150000"/>
              </a:lnSpc>
              <a:spcAft>
                <a:spcPts val="799"/>
              </a:spcAft>
            </a:pPr>
            <a:endParaRPr b="0" lang="pl-PL" sz="2300" spc="-1" strike="noStrike">
              <a:latin typeface="Arial"/>
            </a:endParaRPr>
          </a:p>
          <a:p>
            <a:pPr marL="457200" algn="just">
              <a:lnSpc>
                <a:spcPct val="150000"/>
              </a:lnSpc>
              <a:spcAft>
                <a:spcPts val="799"/>
              </a:spcAft>
            </a:pPr>
            <a:r>
              <a:rPr b="0" lang="en-US" sz="2300" spc="-1" strike="noStrike">
                <a:solidFill>
                  <a:srgbClr val="000000"/>
                </a:solidFill>
                <a:latin typeface="Calibri"/>
                <a:ea typeface="AppleSystemUIFont"/>
              </a:rPr>
              <a:t>	</a:t>
            </a:r>
            <a:r>
              <a:rPr b="0" lang="en-US" sz="2300" spc="-1" strike="noStrike">
                <a:solidFill>
                  <a:srgbClr val="000000"/>
                </a:solidFill>
                <a:latin typeface="Calibri"/>
                <a:ea typeface="AppleSystemUIFont"/>
              </a:rPr>
              <a:t> </a:t>
            </a:r>
            <a:r>
              <a:rPr b="0" lang="en-US" sz="2300" spc="-1" strike="noStrike">
                <a:solidFill>
                  <a:srgbClr val="000000"/>
                </a:solidFill>
                <a:latin typeface="Calibri"/>
                <a:ea typeface="AppleSystemUIFont"/>
              </a:rPr>
              <a:t>9 November: the Mozilla Firefox browser was created</a:t>
            </a:r>
            <a:r>
              <a:rPr b="0" lang="en-US" sz="2300" spc="-1" strike="noStrike">
                <a:solidFill>
                  <a:srgbClr val="000000"/>
                </a:solidFill>
                <a:latin typeface="Times New Roman"/>
                <a:ea typeface="AppleSystemUIFont"/>
              </a:rPr>
              <a:t> </a:t>
            </a:r>
            <a:endParaRPr b="0" lang="pl-PL" sz="2300" spc="-1" strike="noStrike">
              <a:latin typeface="Arial"/>
            </a:endParaRPr>
          </a:p>
          <a:p>
            <a:pPr algn="just">
              <a:lnSpc>
                <a:spcPct val="150000"/>
              </a:lnSpc>
              <a:spcAft>
                <a:spcPts val="799"/>
              </a:spcAft>
            </a:pPr>
            <a:endParaRPr b="0" lang="pl-PL" sz="2300" spc="-1" strike="noStrike">
              <a:latin typeface="Arial"/>
            </a:endParaRPr>
          </a:p>
        </p:txBody>
      </p:sp>
      <p:pic>
        <p:nvPicPr>
          <p:cNvPr id="106" name="Obraz 68" descr=""/>
          <p:cNvPicPr/>
          <p:nvPr/>
        </p:nvPicPr>
        <p:blipFill>
          <a:blip r:embed="rId4"/>
          <a:stretch/>
        </p:blipFill>
        <p:spPr>
          <a:xfrm>
            <a:off x="200160" y="989280"/>
            <a:ext cx="1040040" cy="1055520"/>
          </a:xfrm>
          <a:prstGeom prst="rect">
            <a:avLst/>
          </a:prstGeom>
          <a:ln w="0">
            <a:noFill/>
          </a:ln>
        </p:spPr>
      </p:pic>
      <p:pic>
        <p:nvPicPr>
          <p:cNvPr id="107" name="Obraz 69" descr=""/>
          <p:cNvPicPr/>
          <p:nvPr/>
        </p:nvPicPr>
        <p:blipFill>
          <a:blip r:embed="rId5"/>
          <a:srcRect l="30063" t="15411" r="29937" b="16198"/>
          <a:stretch/>
        </p:blipFill>
        <p:spPr>
          <a:xfrm>
            <a:off x="318240" y="2367720"/>
            <a:ext cx="855000" cy="826560"/>
          </a:xfrm>
          <a:prstGeom prst="rect">
            <a:avLst/>
          </a:prstGeom>
          <a:ln w="0">
            <a:noFill/>
          </a:ln>
        </p:spPr>
      </p:pic>
      <p:pic>
        <p:nvPicPr>
          <p:cNvPr id="108" name="Obraz 70" descr=""/>
          <p:cNvPicPr/>
          <p:nvPr/>
        </p:nvPicPr>
        <p:blipFill>
          <a:blip r:embed="rId6"/>
          <a:stretch/>
        </p:blipFill>
        <p:spPr>
          <a:xfrm>
            <a:off x="353160" y="3701520"/>
            <a:ext cx="819720" cy="681480"/>
          </a:xfrm>
          <a:prstGeom prst="rect">
            <a:avLst/>
          </a:prstGeom>
          <a:ln w="0">
            <a:noFill/>
          </a:ln>
        </p:spPr>
      </p:pic>
      <p:pic>
        <p:nvPicPr>
          <p:cNvPr id="109" name="Obraz 71" descr=""/>
          <p:cNvPicPr/>
          <p:nvPr/>
        </p:nvPicPr>
        <p:blipFill>
          <a:blip r:embed="rId7"/>
          <a:stretch/>
        </p:blipFill>
        <p:spPr>
          <a:xfrm>
            <a:off x="362880" y="5005800"/>
            <a:ext cx="810360" cy="681480"/>
          </a:xfrm>
          <a:prstGeom prst="rect">
            <a:avLst/>
          </a:prstGeom>
          <a:ln w="0">
            <a:noFill/>
          </a:ln>
        </p:spPr>
      </p:pic>
      <p:sp>
        <p:nvSpPr>
          <p:cNvPr id="110" name="CustomShape 3"/>
          <p:cNvSpPr/>
          <p:nvPr/>
        </p:nvSpPr>
        <p:spPr>
          <a:xfrm>
            <a:off x="290160" y="335880"/>
            <a:ext cx="60976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000000"/>
                </a:solidFill>
                <a:uFillTx/>
                <a:latin typeface="Calibri"/>
                <a:ea typeface="Times New Roman"/>
              </a:rPr>
              <a:t>II. A Dance of Two Decades 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2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50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34" dur="50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500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46" dur="500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500"/>
                                        <p:tgtEl>
                                          <p:spTgt spid="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58" dur="500"/>
                                        <p:tgtEl>
                                          <p:spTgt spid="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6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9" dur="500"/>
                                        <p:tgtEl>
                                          <p:spTgt spid="1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70" dur="500"/>
                                        <p:tgtEl>
                                          <p:spTgt spid="1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120240" y="6138360"/>
            <a:ext cx="575640" cy="36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2400" spc="-1" strike="noStrike">
                <a:solidFill>
                  <a:srgbClr val="ffffff"/>
                </a:solidFill>
                <a:latin typeface="Calibri"/>
                <a:ea typeface="Calibri"/>
              </a:rPr>
              <a:t>11</a:t>
            </a:r>
            <a:endParaRPr b="0" lang="pl-PL" sz="2400" spc="-1" strike="noStrike">
              <a:latin typeface="Arial"/>
            </a:endParaRPr>
          </a:p>
        </p:txBody>
      </p:sp>
      <p:pic>
        <p:nvPicPr>
          <p:cNvPr id="112" name="Google Shape;177;p8" descr="logo_wpia_ul_h_en_rgb.jpg"/>
          <p:cNvPicPr/>
          <p:nvPr/>
        </p:nvPicPr>
        <p:blipFill>
          <a:blip r:embed="rId1"/>
          <a:stretch/>
        </p:blipFill>
        <p:spPr>
          <a:xfrm>
            <a:off x="0" y="5875920"/>
            <a:ext cx="2462040" cy="981360"/>
          </a:xfrm>
          <a:prstGeom prst="rect">
            <a:avLst/>
          </a:prstGeom>
          <a:ln w="0">
            <a:noFill/>
          </a:ln>
        </p:spPr>
      </p:pic>
      <p:pic>
        <p:nvPicPr>
          <p:cNvPr id="113" name="Google Shape;178;p8" descr=""/>
          <p:cNvPicPr/>
          <p:nvPr/>
        </p:nvPicPr>
        <p:blipFill>
          <a:blip r:embed="rId2"/>
          <a:stretch/>
        </p:blipFill>
        <p:spPr>
          <a:xfrm>
            <a:off x="11308680" y="223560"/>
            <a:ext cx="592920" cy="617760"/>
          </a:xfrm>
          <a:prstGeom prst="rect">
            <a:avLst/>
          </a:prstGeom>
          <a:ln w="0">
            <a:noFill/>
          </a:ln>
        </p:spPr>
      </p:pic>
      <p:pic>
        <p:nvPicPr>
          <p:cNvPr id="114" name="Google Shape;179;p8" descr=""/>
          <p:cNvPicPr/>
          <p:nvPr/>
        </p:nvPicPr>
        <p:blipFill>
          <a:blip r:embed="rId3"/>
          <a:stretch/>
        </p:blipFill>
        <p:spPr>
          <a:xfrm>
            <a:off x="2126160" y="5987160"/>
            <a:ext cx="673560" cy="757800"/>
          </a:xfrm>
          <a:prstGeom prst="rect">
            <a:avLst/>
          </a:prstGeom>
          <a:ln w="0">
            <a:noFill/>
          </a:ln>
        </p:spPr>
      </p:pic>
      <p:pic>
        <p:nvPicPr>
          <p:cNvPr id="115" name="Obraz 1" descr="Obraz zawierający Czcionka, logo, Grafika, design&#10;&#10;Opis wygenerowany automatycznie"/>
          <p:cNvPicPr/>
          <p:nvPr/>
        </p:nvPicPr>
        <p:blipFill>
          <a:blip r:embed="rId4"/>
          <a:stretch/>
        </p:blipFill>
        <p:spPr>
          <a:xfrm>
            <a:off x="1471680" y="2447280"/>
            <a:ext cx="4005000" cy="1719720"/>
          </a:xfrm>
          <a:prstGeom prst="rect">
            <a:avLst/>
          </a:prstGeom>
          <a:ln w="0">
            <a:noFill/>
          </a:ln>
        </p:spPr>
      </p:pic>
      <p:sp>
        <p:nvSpPr>
          <p:cNvPr id="116" name="CustomShape 2"/>
          <p:cNvSpPr/>
          <p:nvPr/>
        </p:nvSpPr>
        <p:spPr>
          <a:xfrm>
            <a:off x="371160" y="251640"/>
            <a:ext cx="3660480" cy="73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000000"/>
                </a:solidFill>
                <a:uFillTx/>
                <a:latin typeface="Calibri"/>
                <a:ea typeface="Times New Roman"/>
              </a:rPr>
              <a:t>II. A Dance of Two Decades 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400" spc="-1" strike="noStrike">
              <a:latin typeface="Arial"/>
            </a:endParaRPr>
          </a:p>
        </p:txBody>
      </p:sp>
      <p:pic>
        <p:nvPicPr>
          <p:cNvPr id="117" name="Obraz 4" descr="Obraz zawierający zrzut ekranu, elektronika, computer, komputer&#10;&#10;Opis wygenerowany automatycznie"/>
          <p:cNvPicPr/>
          <p:nvPr/>
        </p:nvPicPr>
        <p:blipFill>
          <a:blip r:embed="rId5"/>
          <a:stretch/>
        </p:blipFill>
        <p:spPr>
          <a:xfrm>
            <a:off x="6097680" y="1149840"/>
            <a:ext cx="4310640" cy="4230360"/>
          </a:xfrm>
          <a:prstGeom prst="rect">
            <a:avLst/>
          </a:prstGeom>
          <a:ln w="0">
            <a:noFill/>
          </a:ln>
        </p:spPr>
      </p:pic>
      <p:sp>
        <p:nvSpPr>
          <p:cNvPr id="118" name="CustomShape 3"/>
          <p:cNvSpPr/>
          <p:nvPr/>
        </p:nvSpPr>
        <p:spPr>
          <a:xfrm>
            <a:off x="7838280" y="5380920"/>
            <a:ext cx="60976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  <a:ea typeface="NSimSun"/>
              </a:rPr>
              <a:t>Created by ChatGPT Plus</a:t>
            </a:r>
            <a:endParaRPr b="0" lang="pl-PL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1" dur="indefinite" restart="never" nodeType="tmRoot">
          <p:childTnLst>
            <p:seq>
              <p:cTn id="72" dur="indefinite" nodeType="mainSeq">
                <p:childTnLst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7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7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3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8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696600" y="1972440"/>
            <a:ext cx="11088360" cy="275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3000"/>
              </a:lnSpc>
            </a:pPr>
            <a:endParaRPr b="0" lang="pl-PL" sz="1800" spc="-1" strike="noStrike">
              <a:latin typeface="Arial"/>
            </a:endParaRPr>
          </a:p>
          <a:p>
            <a:pPr>
              <a:lnSpc>
                <a:spcPct val="103000"/>
              </a:lnSpc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  <a:ea typeface="Calibri"/>
              </a:rPr>
              <a:t>1) The implementation process</a:t>
            </a:r>
            <a:endParaRPr b="0" lang="pl-PL" sz="2800" spc="-1" strike="noStrike">
              <a:latin typeface="Arial"/>
            </a:endParaRPr>
          </a:p>
          <a:p>
            <a:pPr>
              <a:lnSpc>
                <a:spcPct val="103000"/>
              </a:lnSpc>
            </a:pPr>
            <a:endParaRPr b="0" lang="pl-PL" sz="2800" spc="-1" strike="noStrike">
              <a:latin typeface="Arial"/>
            </a:endParaRPr>
          </a:p>
          <a:p>
            <a:pPr>
              <a:lnSpc>
                <a:spcPct val="103000"/>
              </a:lnSpc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  <a:ea typeface="Calibri"/>
              </a:rPr>
              <a:t>2) Addressing regulatory gaps  </a:t>
            </a:r>
            <a:endParaRPr b="0" lang="pl-PL" sz="2800" spc="-1" strike="noStrike">
              <a:latin typeface="Arial"/>
            </a:endParaRPr>
          </a:p>
          <a:p>
            <a:pPr>
              <a:lnSpc>
                <a:spcPct val="103000"/>
              </a:lnSpc>
            </a:pPr>
            <a:endParaRPr b="0" lang="pl-PL" sz="2800" spc="-1" strike="noStrike">
              <a:latin typeface="Arial"/>
            </a:endParaRPr>
          </a:p>
          <a:p>
            <a:pPr>
              <a:lnSpc>
                <a:spcPct val="103000"/>
              </a:lnSpc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  <a:ea typeface="Calibri"/>
              </a:rPr>
              <a:t>3) Possible inspiration from Poland for EU law</a:t>
            </a:r>
            <a:endParaRPr b="0" lang="pl-PL" sz="2800" spc="-1" strike="noStrike">
              <a:latin typeface="Arial"/>
            </a:endParaRPr>
          </a:p>
          <a:p>
            <a:pPr>
              <a:lnSpc>
                <a:spcPct val="103000"/>
              </a:lnSpc>
            </a:pPr>
            <a:endParaRPr b="0" lang="pl-PL" sz="2800" spc="-1" strike="noStrike">
              <a:latin typeface="Arial"/>
            </a:endParaRPr>
          </a:p>
          <a:p>
            <a:pPr marL="343080" indent="-164520">
              <a:lnSpc>
                <a:spcPct val="103000"/>
              </a:lnSpc>
              <a:spcBef>
                <a:spcPts val="2401"/>
              </a:spcBef>
              <a:tabLst>
                <a:tab algn="l" pos="0"/>
              </a:tabLst>
            </a:pPr>
            <a:endParaRPr b="0" lang="pl-PL" sz="2800" spc="-1" strike="noStrike">
              <a:latin typeface="Arial"/>
            </a:endParaRPr>
          </a:p>
        </p:txBody>
      </p:sp>
      <p:sp>
        <p:nvSpPr>
          <p:cNvPr id="120" name="CustomShape 2"/>
          <p:cNvSpPr/>
          <p:nvPr/>
        </p:nvSpPr>
        <p:spPr>
          <a:xfrm>
            <a:off x="696600" y="1249920"/>
            <a:ext cx="7532280" cy="69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1" name="Google Shape;199;p9" descr=""/>
          <p:cNvPicPr/>
          <p:nvPr/>
        </p:nvPicPr>
        <p:blipFill>
          <a:blip r:embed="rId1"/>
          <a:stretch/>
        </p:blipFill>
        <p:spPr>
          <a:xfrm>
            <a:off x="11308680" y="223560"/>
            <a:ext cx="592920" cy="617760"/>
          </a:xfrm>
          <a:prstGeom prst="rect">
            <a:avLst/>
          </a:prstGeom>
          <a:ln w="0">
            <a:noFill/>
          </a:ln>
        </p:spPr>
      </p:pic>
      <p:pic>
        <p:nvPicPr>
          <p:cNvPr id="122" name="Google Shape;200;p9" descr=""/>
          <p:cNvPicPr/>
          <p:nvPr/>
        </p:nvPicPr>
        <p:blipFill>
          <a:blip r:embed="rId2"/>
          <a:stretch/>
        </p:blipFill>
        <p:spPr>
          <a:xfrm>
            <a:off x="2462400" y="5987880"/>
            <a:ext cx="673560" cy="757800"/>
          </a:xfrm>
          <a:prstGeom prst="rect">
            <a:avLst/>
          </a:prstGeom>
          <a:ln w="0">
            <a:noFill/>
          </a:ln>
        </p:spPr>
      </p:pic>
      <p:sp>
        <p:nvSpPr>
          <p:cNvPr id="123" name="CustomShape 3"/>
          <p:cNvSpPr/>
          <p:nvPr/>
        </p:nvSpPr>
        <p:spPr>
          <a:xfrm>
            <a:off x="290160" y="223560"/>
            <a:ext cx="60976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000000"/>
                </a:solidFill>
                <a:uFillTx/>
                <a:latin typeface="Calibri"/>
                <a:ea typeface="Times New Roman"/>
              </a:rPr>
              <a:t>II. A Dance of Two Decades 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124" name="CustomShape 4"/>
          <p:cNvSpPr/>
          <p:nvPr/>
        </p:nvSpPr>
        <p:spPr>
          <a:xfrm>
            <a:off x="705240" y="1761120"/>
            <a:ext cx="16030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pl-PL" sz="2400" spc="-1" strike="noStrike">
                <a:solidFill>
                  <a:srgbClr val="000000"/>
                </a:solidFill>
                <a:latin typeface="Arial"/>
                <a:ea typeface="DejaVu Sans"/>
              </a:rPr>
              <a:t>Contents:</a:t>
            </a:r>
            <a:endParaRPr b="0" lang="pl-PL" sz="2400" spc="-1" strike="noStrike">
              <a:latin typeface="Arial"/>
            </a:endParaRPr>
          </a:p>
        </p:txBody>
      </p:sp>
      <p:pic>
        <p:nvPicPr>
          <p:cNvPr id="125" name="Google Shape;208;p10_1" descr="logo_wpia_ul_h_en_rgb.jpg"/>
          <p:cNvPicPr/>
          <p:nvPr/>
        </p:nvPicPr>
        <p:blipFill>
          <a:blip r:embed="rId3"/>
          <a:stretch/>
        </p:blipFill>
        <p:spPr>
          <a:xfrm>
            <a:off x="0" y="5875920"/>
            <a:ext cx="2462040" cy="981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5" dur="indefinite" restart="never" nodeType="tmRoot">
          <p:childTnLst>
            <p:seq>
              <p:cTn id="86" dur="indefinite" nodeType="mainSeq">
                <p:childTnLst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1" dur="5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92" dur="5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7" dur="500"/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98" dur="500"/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3" dur="500"/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04" dur="500"/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120240" y="6138360"/>
            <a:ext cx="575640" cy="36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2400" spc="-1" strike="noStrike">
                <a:solidFill>
                  <a:srgbClr val="ffffff"/>
                </a:solidFill>
                <a:latin typeface="Calibri"/>
                <a:ea typeface="Calibri"/>
              </a:rPr>
              <a:t>11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127" name="CustomShape 2"/>
          <p:cNvSpPr/>
          <p:nvPr/>
        </p:nvSpPr>
        <p:spPr>
          <a:xfrm>
            <a:off x="644400" y="1030320"/>
            <a:ext cx="9795240" cy="324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marL="2160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pl-PL" sz="2600" spc="-1" strike="noStrike">
                <a:solidFill>
                  <a:srgbClr val="000000"/>
                </a:solidFill>
                <a:latin typeface="Calibri"/>
                <a:ea typeface="Calibri"/>
              </a:rPr>
              <a:t>e-Commerce Directive (2000/31/EC)</a:t>
            </a:r>
            <a:endParaRPr b="0" lang="pl-PL" sz="2600" spc="-1" strike="noStrike"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pl-PL" sz="2600" spc="-1" strike="noStrike">
              <a:latin typeface="Arial"/>
            </a:endParaRPr>
          </a:p>
          <a:p>
            <a:pPr marL="2160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pl-PL" sz="2600" spc="-1" strike="noStrike">
                <a:solidFill>
                  <a:srgbClr val="000000"/>
                </a:solidFill>
                <a:latin typeface="Calibri"/>
                <a:ea typeface="Calibri"/>
              </a:rPr>
              <a:t>Directive 2005/29 on unfair business-to-consumer commercial practices</a:t>
            </a:r>
            <a:endParaRPr b="0" lang="pl-PL" sz="2600" spc="-1" strike="noStrike"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pl-PL" sz="2600" spc="-1" strike="noStrike">
              <a:latin typeface="Arial"/>
            </a:endParaRPr>
          </a:p>
          <a:p>
            <a:pPr marL="2160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pl-PL" sz="2600" spc="-1" strike="noStrike">
                <a:solidFill>
                  <a:srgbClr val="000000"/>
                </a:solidFill>
                <a:latin typeface="Calibri"/>
                <a:ea typeface="Calibri"/>
              </a:rPr>
              <a:t>Directive 2020/1828 on representative actions</a:t>
            </a:r>
            <a:endParaRPr b="0" lang="pl-PL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2600" spc="-1" strike="noStrike">
              <a:latin typeface="Arial"/>
            </a:endParaRPr>
          </a:p>
        </p:txBody>
      </p:sp>
      <p:pic>
        <p:nvPicPr>
          <p:cNvPr id="128" name="Google Shape;208;p10_0" descr="logo_wpia_ul_h_en_rgb.jpg"/>
          <p:cNvPicPr/>
          <p:nvPr/>
        </p:nvPicPr>
        <p:blipFill>
          <a:blip r:embed="rId1"/>
          <a:stretch/>
        </p:blipFill>
        <p:spPr>
          <a:xfrm>
            <a:off x="0" y="5875920"/>
            <a:ext cx="2462040" cy="981360"/>
          </a:xfrm>
          <a:prstGeom prst="rect">
            <a:avLst/>
          </a:prstGeom>
          <a:ln w="0">
            <a:noFill/>
          </a:ln>
        </p:spPr>
      </p:pic>
      <p:pic>
        <p:nvPicPr>
          <p:cNvPr id="129" name="Google Shape;209;p10_0" descr=""/>
          <p:cNvPicPr/>
          <p:nvPr/>
        </p:nvPicPr>
        <p:blipFill>
          <a:blip r:embed="rId2"/>
          <a:stretch/>
        </p:blipFill>
        <p:spPr>
          <a:xfrm>
            <a:off x="11308680" y="223560"/>
            <a:ext cx="592920" cy="617760"/>
          </a:xfrm>
          <a:prstGeom prst="rect">
            <a:avLst/>
          </a:prstGeom>
          <a:ln w="0">
            <a:noFill/>
          </a:ln>
        </p:spPr>
      </p:pic>
      <p:pic>
        <p:nvPicPr>
          <p:cNvPr id="130" name="Google Shape;210;p10_0" descr=""/>
          <p:cNvPicPr/>
          <p:nvPr/>
        </p:nvPicPr>
        <p:blipFill>
          <a:blip r:embed="rId3"/>
          <a:stretch/>
        </p:blipFill>
        <p:spPr>
          <a:xfrm>
            <a:off x="2126160" y="5987160"/>
            <a:ext cx="673560" cy="757800"/>
          </a:xfrm>
          <a:prstGeom prst="rect">
            <a:avLst/>
          </a:prstGeom>
          <a:ln w="0">
            <a:noFill/>
          </a:ln>
        </p:spPr>
      </p:pic>
      <p:sp>
        <p:nvSpPr>
          <p:cNvPr id="131" name="CustomShape 3"/>
          <p:cNvSpPr/>
          <p:nvPr/>
        </p:nvSpPr>
        <p:spPr>
          <a:xfrm>
            <a:off x="120240" y="310680"/>
            <a:ext cx="60976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000000"/>
                </a:solidFill>
                <a:uFillTx/>
                <a:latin typeface="Calibri"/>
                <a:ea typeface="Times New Roman"/>
              </a:rPr>
              <a:t>III. Learning the EU Dance 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5" dur="indefinite" restart="never" nodeType="tmRoot">
          <p:childTnLst>
            <p:seq>
              <p:cTn id="106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1" dur="5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12" dur="5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7" dur="500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18" dur="500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3" dur="500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24" dur="500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120240" y="6138360"/>
            <a:ext cx="575640" cy="36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2400" spc="-1" strike="noStrike">
                <a:solidFill>
                  <a:srgbClr val="ffffff"/>
                </a:solidFill>
                <a:latin typeface="Calibri"/>
                <a:ea typeface="Calibri"/>
              </a:rPr>
              <a:t>11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133" name="CustomShape 2"/>
          <p:cNvSpPr/>
          <p:nvPr/>
        </p:nvSpPr>
        <p:spPr>
          <a:xfrm>
            <a:off x="644400" y="1030320"/>
            <a:ext cx="9795240" cy="417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pl-PL" sz="1800" spc="-1" strike="noStrike">
              <a:latin typeface="Arial"/>
            </a:endParaRPr>
          </a:p>
          <a:p>
            <a:pPr marL="2160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pl-PL" sz="2600" spc="-1" strike="noStrike">
                <a:solidFill>
                  <a:srgbClr val="000000"/>
                </a:solidFill>
                <a:latin typeface="Calibri"/>
                <a:ea typeface="Calibri"/>
              </a:rPr>
              <a:t>The UCPD</a:t>
            </a:r>
            <a:endParaRPr b="0" lang="pl-PL" sz="2600" spc="-1" strike="noStrike">
              <a:latin typeface="Arial"/>
            </a:endParaRPr>
          </a:p>
          <a:p>
            <a:pPr lvl="1" marL="6732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pl-PL" sz="2600" spc="-1" strike="noStrike">
                <a:solidFill>
                  <a:srgbClr val="000000"/>
                </a:solidFill>
                <a:latin typeface="Calibri"/>
                <a:ea typeface="Calibri"/>
              </a:rPr>
              <a:t>Reversed burden of proof</a:t>
            </a:r>
            <a:endParaRPr b="0" lang="pl-PL" sz="2600" spc="-1" strike="noStrike">
              <a:latin typeface="Arial"/>
            </a:endParaRPr>
          </a:p>
          <a:p>
            <a:pPr marL="457200" algn="just">
              <a:lnSpc>
                <a:spcPct val="100000"/>
              </a:lnSpc>
              <a:tabLst>
                <a:tab algn="l" pos="0"/>
              </a:tabLst>
            </a:pPr>
            <a:endParaRPr b="0" lang="pl-PL" sz="2600" spc="-1" strike="noStrike">
              <a:latin typeface="Arial"/>
            </a:endParaRPr>
          </a:p>
          <a:p>
            <a:pPr marL="2160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pl-PL" sz="2600" spc="-1" strike="noStrike">
                <a:solidFill>
                  <a:srgbClr val="000000"/>
                </a:solidFill>
                <a:latin typeface="Calibri"/>
                <a:ea typeface="Calibri"/>
              </a:rPr>
              <a:t>Activities of the UOKiK</a:t>
            </a:r>
            <a:endParaRPr b="0" lang="pl-PL" sz="2600" spc="-1" strike="noStrike">
              <a:latin typeface="Arial"/>
            </a:endParaRPr>
          </a:p>
          <a:p>
            <a:pPr lvl="1" marL="6732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pl-PL" sz="2600" spc="-1" strike="noStrike">
                <a:solidFill>
                  <a:srgbClr val="000000"/>
                </a:solidFill>
                <a:latin typeface="Calibri"/>
                <a:ea typeface="Calibri"/>
              </a:rPr>
              <a:t>Recommendations on the labelling of advertising content by influencers on social media</a:t>
            </a:r>
            <a:endParaRPr b="0" lang="pl-PL" sz="2600" spc="-1" strike="noStrike">
              <a:latin typeface="Arial"/>
            </a:endParaRPr>
          </a:p>
          <a:p>
            <a:pPr lvl="1" marL="673200" indent="-215640" algn="just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pl-PL" sz="2600" spc="-1" strike="noStrike">
                <a:solidFill>
                  <a:srgbClr val="000000"/>
                </a:solidFill>
                <a:latin typeface="Calibri"/>
                <a:ea typeface="Calibri"/>
              </a:rPr>
              <a:t>Project ’Detecting and combating dark patterns using Artificial Intelligence’</a:t>
            </a:r>
            <a:endParaRPr b="0" lang="pl-PL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2600" spc="-1" strike="noStrike">
              <a:latin typeface="Arial"/>
            </a:endParaRPr>
          </a:p>
        </p:txBody>
      </p:sp>
      <p:pic>
        <p:nvPicPr>
          <p:cNvPr id="134" name="Google Shape;208;p10_1" descr="logo_wpia_ul_h_en_rgb.jpg"/>
          <p:cNvPicPr/>
          <p:nvPr/>
        </p:nvPicPr>
        <p:blipFill>
          <a:blip r:embed="rId1"/>
          <a:stretch/>
        </p:blipFill>
        <p:spPr>
          <a:xfrm>
            <a:off x="0" y="5875920"/>
            <a:ext cx="2462040" cy="981360"/>
          </a:xfrm>
          <a:prstGeom prst="rect">
            <a:avLst/>
          </a:prstGeom>
          <a:ln w="0">
            <a:noFill/>
          </a:ln>
        </p:spPr>
      </p:pic>
      <p:pic>
        <p:nvPicPr>
          <p:cNvPr id="135" name="Google Shape;209;p10_1" descr=""/>
          <p:cNvPicPr/>
          <p:nvPr/>
        </p:nvPicPr>
        <p:blipFill>
          <a:blip r:embed="rId2"/>
          <a:stretch/>
        </p:blipFill>
        <p:spPr>
          <a:xfrm>
            <a:off x="11308680" y="223560"/>
            <a:ext cx="592920" cy="617760"/>
          </a:xfrm>
          <a:prstGeom prst="rect">
            <a:avLst/>
          </a:prstGeom>
          <a:ln w="0">
            <a:noFill/>
          </a:ln>
        </p:spPr>
      </p:pic>
      <p:pic>
        <p:nvPicPr>
          <p:cNvPr id="136" name="Google Shape;210;p10_1" descr=""/>
          <p:cNvPicPr/>
          <p:nvPr/>
        </p:nvPicPr>
        <p:blipFill>
          <a:blip r:embed="rId3"/>
          <a:stretch/>
        </p:blipFill>
        <p:spPr>
          <a:xfrm>
            <a:off x="2126160" y="5987160"/>
            <a:ext cx="673560" cy="757800"/>
          </a:xfrm>
          <a:prstGeom prst="rect">
            <a:avLst/>
          </a:prstGeom>
          <a:ln w="0">
            <a:noFill/>
          </a:ln>
        </p:spPr>
      </p:pic>
      <p:sp>
        <p:nvSpPr>
          <p:cNvPr id="137" name="CustomShape 3"/>
          <p:cNvSpPr/>
          <p:nvPr/>
        </p:nvSpPr>
        <p:spPr>
          <a:xfrm>
            <a:off x="290160" y="223560"/>
            <a:ext cx="70246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000000"/>
                </a:solidFill>
                <a:uFillTx/>
                <a:latin typeface="Calibri"/>
                <a:ea typeface="Times New Roman"/>
              </a:rPr>
              <a:t>IV. Polish Moves in the EU Consumer Law Dance 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5" dur="indefinite" restart="never" nodeType="tmRoot">
          <p:childTnLst>
            <p:seq>
              <p:cTn id="126" dur="indefinite" nodeType="mainSeq">
                <p:childTnLst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1" dur="5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32" dur="5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7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38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3" dur="500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44" dur="500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9" dur="500"/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50" dur="500"/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5" dur="500"/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56" dur="500"/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120240" y="6138360"/>
            <a:ext cx="575640" cy="36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pl-PL" sz="2400" spc="-1" strike="noStrike">
                <a:solidFill>
                  <a:srgbClr val="ffffff"/>
                </a:solidFill>
                <a:latin typeface="Calibri"/>
                <a:ea typeface="Calibri"/>
              </a:rPr>
              <a:t>11</a:t>
            </a:r>
            <a:endParaRPr b="0" lang="pl-PL" sz="2400" spc="-1" strike="noStrike">
              <a:latin typeface="Arial"/>
            </a:endParaRPr>
          </a:p>
        </p:txBody>
      </p:sp>
      <p:pic>
        <p:nvPicPr>
          <p:cNvPr id="139" name="Google Shape;208;p10" descr="logo_wpia_ul_h_en_rgb.jpg"/>
          <p:cNvPicPr/>
          <p:nvPr/>
        </p:nvPicPr>
        <p:blipFill>
          <a:blip r:embed="rId1"/>
          <a:stretch/>
        </p:blipFill>
        <p:spPr>
          <a:xfrm>
            <a:off x="0" y="5875920"/>
            <a:ext cx="2462040" cy="981360"/>
          </a:xfrm>
          <a:prstGeom prst="rect">
            <a:avLst/>
          </a:prstGeom>
          <a:ln w="0">
            <a:noFill/>
          </a:ln>
        </p:spPr>
      </p:pic>
      <p:pic>
        <p:nvPicPr>
          <p:cNvPr id="140" name="Google Shape;209;p10" descr=""/>
          <p:cNvPicPr/>
          <p:nvPr/>
        </p:nvPicPr>
        <p:blipFill>
          <a:blip r:embed="rId2"/>
          <a:stretch/>
        </p:blipFill>
        <p:spPr>
          <a:xfrm>
            <a:off x="11308680" y="223560"/>
            <a:ext cx="592920" cy="617760"/>
          </a:xfrm>
          <a:prstGeom prst="rect">
            <a:avLst/>
          </a:prstGeom>
          <a:ln w="0">
            <a:noFill/>
          </a:ln>
        </p:spPr>
      </p:pic>
      <p:pic>
        <p:nvPicPr>
          <p:cNvPr id="141" name="Google Shape;210;p10" descr=""/>
          <p:cNvPicPr/>
          <p:nvPr/>
        </p:nvPicPr>
        <p:blipFill>
          <a:blip r:embed="rId3"/>
          <a:stretch/>
        </p:blipFill>
        <p:spPr>
          <a:xfrm>
            <a:off x="2126160" y="5987160"/>
            <a:ext cx="673560" cy="757800"/>
          </a:xfrm>
          <a:prstGeom prst="rect">
            <a:avLst/>
          </a:prstGeom>
          <a:ln w="0">
            <a:noFill/>
          </a:ln>
        </p:spPr>
      </p:pic>
      <p:pic>
        <p:nvPicPr>
          <p:cNvPr id="142" name="Obraz 2" descr=""/>
          <p:cNvPicPr/>
          <p:nvPr/>
        </p:nvPicPr>
        <p:blipFill>
          <a:blip r:embed="rId4"/>
          <a:stretch/>
        </p:blipFill>
        <p:spPr>
          <a:xfrm>
            <a:off x="948600" y="857160"/>
            <a:ext cx="5146920" cy="5073840"/>
          </a:xfrm>
          <a:prstGeom prst="rect">
            <a:avLst/>
          </a:prstGeom>
          <a:ln w="0">
            <a:noFill/>
          </a:ln>
        </p:spPr>
      </p:pic>
      <p:sp>
        <p:nvSpPr>
          <p:cNvPr id="143" name="CustomShape 2"/>
          <p:cNvSpPr/>
          <p:nvPr/>
        </p:nvSpPr>
        <p:spPr>
          <a:xfrm>
            <a:off x="4166640" y="5913000"/>
            <a:ext cx="2241360" cy="3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pl-PL" sz="1400" spc="-1" strike="noStrike">
                <a:solidFill>
                  <a:srgbClr val="000000"/>
                </a:solidFill>
                <a:latin typeface="Arial"/>
                <a:ea typeface="DejaVu Sans"/>
              </a:rPr>
              <a:t>Created by ChatGPT Plus</a:t>
            </a:r>
            <a:endParaRPr b="0" lang="pl-PL" sz="1400" spc="-1" strike="noStrike">
              <a:latin typeface="Arial"/>
            </a:endParaRPr>
          </a:p>
        </p:txBody>
      </p:sp>
      <p:sp>
        <p:nvSpPr>
          <p:cNvPr id="144" name="CustomShape 3"/>
          <p:cNvSpPr/>
          <p:nvPr/>
        </p:nvSpPr>
        <p:spPr>
          <a:xfrm>
            <a:off x="281160" y="223560"/>
            <a:ext cx="60976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000000"/>
                </a:solidFill>
                <a:uFillTx/>
                <a:latin typeface="Calibri"/>
                <a:ea typeface="Times New Roman"/>
              </a:rPr>
              <a:t>V. </a:t>
            </a:r>
            <a:r>
              <a:rPr b="1" lang="en-US" sz="2400" spc="-1" strike="noStrike" u="sng">
                <a:solidFill>
                  <a:srgbClr val="000000"/>
                </a:solidFill>
                <a:uFillTx/>
                <a:latin typeface="Calibri"/>
                <a:ea typeface="Times New Roman"/>
              </a:rPr>
              <a:t>Dancing into the Digital Future 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145" name="CustomShape 4"/>
          <p:cNvSpPr/>
          <p:nvPr/>
        </p:nvSpPr>
        <p:spPr>
          <a:xfrm>
            <a:off x="6405480" y="1921680"/>
            <a:ext cx="6097680" cy="179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Times New Roman"/>
              </a:rPr>
              <a:t>The DSA and AIA</a:t>
            </a:r>
            <a:endParaRPr b="0" lang="pl-PL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Times New Roman"/>
              </a:rPr>
              <a:t>Courts are overwhelmed </a:t>
            </a:r>
            <a:endParaRPr b="0" lang="pl-PL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Times New Roman"/>
              </a:rPr>
              <a:t>Stronger enforcement mechanisms </a:t>
            </a:r>
            <a:endParaRPr b="0" lang="pl-PL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Times New Roman"/>
              </a:rPr>
              <a:t>Digital literacy </a:t>
            </a:r>
            <a:endParaRPr b="0" lang="pl-PL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7" dur="indefinite" restart="never" nodeType="tmRoot">
          <p:childTnLst>
            <p:seq>
              <p:cTn id="158" dur="indefinite" nodeType="mainSeq">
                <p:childTnLst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3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64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9" dur="500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70" dur="500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5" dur="500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76" dur="500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1" dur="500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182" dur="500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1965960" y="2151000"/>
            <a:ext cx="8259840" cy="47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l-PL" sz="4800" spc="-1" strike="noStrike">
                <a:solidFill>
                  <a:srgbClr val="000000"/>
                </a:solidFill>
                <a:latin typeface="Calibri"/>
                <a:ea typeface="Calibri"/>
              </a:rPr>
              <a:t>Thank you for your attention!</a:t>
            </a:r>
            <a:endParaRPr b="0" lang="pl-PL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pl-PL" sz="4800" spc="-1" strike="noStrike">
              <a:latin typeface="Arial"/>
            </a:endParaRPr>
          </a:p>
        </p:txBody>
      </p:sp>
      <p:pic>
        <p:nvPicPr>
          <p:cNvPr id="147" name="Google Shape;247;p13" descr=""/>
          <p:cNvPicPr/>
          <p:nvPr/>
        </p:nvPicPr>
        <p:blipFill>
          <a:blip r:embed="rId1"/>
          <a:stretch/>
        </p:blipFill>
        <p:spPr>
          <a:xfrm>
            <a:off x="10656360" y="371880"/>
            <a:ext cx="1128600" cy="1175400"/>
          </a:xfrm>
          <a:prstGeom prst="rect">
            <a:avLst/>
          </a:prstGeom>
          <a:ln w="0">
            <a:noFill/>
          </a:ln>
        </p:spPr>
      </p:pic>
      <p:pic>
        <p:nvPicPr>
          <p:cNvPr id="148" name="Google Shape;248;p13" descr="logo_wpia_ul_h_en_rgb.jpg"/>
          <p:cNvPicPr/>
          <p:nvPr/>
        </p:nvPicPr>
        <p:blipFill>
          <a:blip r:embed="rId2"/>
          <a:stretch/>
        </p:blipFill>
        <p:spPr>
          <a:xfrm>
            <a:off x="-11520" y="5875920"/>
            <a:ext cx="2462040" cy="981360"/>
          </a:xfrm>
          <a:prstGeom prst="rect">
            <a:avLst/>
          </a:prstGeom>
          <a:ln w="0">
            <a:noFill/>
          </a:ln>
        </p:spPr>
      </p:pic>
      <p:pic>
        <p:nvPicPr>
          <p:cNvPr id="149" name="Google Shape;249;p13" descr=""/>
          <p:cNvPicPr/>
          <p:nvPr/>
        </p:nvPicPr>
        <p:blipFill>
          <a:blip r:embed="rId3"/>
          <a:stretch/>
        </p:blipFill>
        <p:spPr>
          <a:xfrm>
            <a:off x="11308680" y="223560"/>
            <a:ext cx="592920" cy="617760"/>
          </a:xfrm>
          <a:prstGeom prst="rect">
            <a:avLst/>
          </a:prstGeom>
          <a:ln w="0">
            <a:noFill/>
          </a:ln>
        </p:spPr>
      </p:pic>
      <p:pic>
        <p:nvPicPr>
          <p:cNvPr id="150" name="Google Shape;250;p13" descr=""/>
          <p:cNvPicPr/>
          <p:nvPr/>
        </p:nvPicPr>
        <p:blipFill>
          <a:blip r:embed="rId4"/>
          <a:stretch/>
        </p:blipFill>
        <p:spPr>
          <a:xfrm>
            <a:off x="2126160" y="5987160"/>
            <a:ext cx="673560" cy="757800"/>
          </a:xfrm>
          <a:prstGeom prst="rect">
            <a:avLst/>
          </a:prstGeom>
          <a:ln w="0">
            <a:noFill/>
          </a:ln>
        </p:spPr>
      </p:pic>
      <p:sp>
        <p:nvSpPr>
          <p:cNvPr id="151" name="CustomShape 2"/>
          <p:cNvSpPr/>
          <p:nvPr/>
        </p:nvSpPr>
        <p:spPr>
          <a:xfrm>
            <a:off x="5682600" y="4160520"/>
            <a:ext cx="6102360" cy="191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  <a:ea typeface="Calibri"/>
              </a:rPr>
              <a:t>mnamyslowska@uni.lodz.pl</a:t>
            </a:r>
            <a:endParaRPr b="0" lang="pl-PL" sz="2400" spc="-1" strike="noStrike">
              <a:latin typeface="Arial"/>
            </a:endParaRPr>
          </a:p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  <a:ea typeface="Calibri"/>
              </a:rPr>
              <a:t>LinkedIn: Monika Namysłowska</a:t>
            </a:r>
            <a:endParaRPr b="0" lang="pl-PL" sz="2400" spc="-1" strike="noStrike">
              <a:latin typeface="Arial"/>
            </a:endParaRPr>
          </a:p>
          <a:p>
            <a:pPr algn="r">
              <a:lnSpc>
                <a:spcPct val="100000"/>
              </a:lnSpc>
              <a:tabLst>
                <a:tab algn="l" pos="0"/>
              </a:tabLst>
            </a:pPr>
            <a:endParaRPr b="0" lang="pl-PL" sz="2400" spc="-1" strike="noStrike">
              <a:latin typeface="Arial"/>
            </a:endParaRPr>
          </a:p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  <a:ea typeface="Calibri"/>
              </a:rPr>
              <a:t>Magdalena.el-hagin@iustitia.pl</a:t>
            </a:r>
            <a:endParaRPr b="0" lang="pl-PL" sz="2400" spc="-1" strike="noStrike">
              <a:latin typeface="Arial"/>
            </a:endParaRPr>
          </a:p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  <a:ea typeface="Calibri"/>
              </a:rPr>
              <a:t>LinkedIn: Magdalena El-Hagin</a:t>
            </a:r>
            <a:endParaRPr b="0" lang="pl-PL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1500">
        <p:push dir="l"/>
      </p:transition>
    </mc:Choice>
    <mc:Fallback>
      <p:transition spd="slow">
        <p:push dir="l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</TotalTime>
  <Application>LibreOffice/7.0.4.2$Windows_X86_64 LibreOffice_project/dcf040e67528d9187c66b2379df5ea4407429775</Application>
  <AppVersion>15.0000</AppVersion>
  <Words>273</Words>
  <Paragraphs>85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2023-11-28T14:32:01Z</dcterms:created>
  <dc:creator>Aleksandra Olbryk</dc:creator>
  <dc:description/>
  <dc:language>pl-PL</dc:language>
  <cp:lastModifiedBy>Monika Namysłowska</cp:lastModifiedBy>
  <dcterms:modified xsi:type="dcterms:W3CDTF">2024-09-16T20:16:36Z</dcterms:modified>
  <cp:revision>33</cp:revision>
  <dc:subject/>
  <dc:title>Prezentacja programu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Panoramiczny</vt:lpwstr>
  </property>
  <property fmtid="{D5CDD505-2E9C-101B-9397-08002B2CF9AE}" pid="4" name="Slides">
    <vt:i4>9</vt:i4>
  </property>
</Properties>
</file>