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87" r:id="rId2"/>
  </p:sldMasterIdLst>
  <p:notesMasterIdLst>
    <p:notesMasterId r:id="rId12"/>
  </p:notesMasterIdLst>
  <p:handoutMasterIdLst>
    <p:handoutMasterId r:id="rId13"/>
  </p:handoutMasterIdLst>
  <p:sldIdLst>
    <p:sldId id="307" r:id="rId3"/>
    <p:sldId id="332" r:id="rId4"/>
    <p:sldId id="333" r:id="rId5"/>
    <p:sldId id="334" r:id="rId6"/>
    <p:sldId id="335" r:id="rId7"/>
    <p:sldId id="324" r:id="rId8"/>
    <p:sldId id="337" r:id="rId9"/>
    <p:sldId id="336" r:id="rId10"/>
    <p:sldId id="330" r:id="rId11"/>
  </p:sldIdLst>
  <p:sldSz cx="9144000" cy="6858000" type="screen4x3"/>
  <p:notesSz cx="7099300" cy="10234613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phy, Ryan" initials="MR" lastIdx="1" clrIdx="0">
    <p:extLst>
      <p:ext uri="{19B8F6BF-5375-455C-9EA6-DF929625EA0E}">
        <p15:presenceInfo xmlns:p15="http://schemas.microsoft.com/office/powerpoint/2012/main" userId="S-1-5-21-494842029-2985525290-4291120034-765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0" autoAdjust="0"/>
    <p:restoredTop sz="73639" autoAdjust="0"/>
  </p:normalViewPr>
  <p:slideViewPr>
    <p:cSldViewPr>
      <p:cViewPr varScale="1">
        <p:scale>
          <a:sx n="85" d="100"/>
          <a:sy n="85" d="100"/>
        </p:scale>
        <p:origin x="23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40" y="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r">
              <a:defRPr sz="1200"/>
            </a:lvl1pPr>
          </a:lstStyle>
          <a:p>
            <a:fld id="{F0984B1A-5339-43DC-BAA8-8C203EABBCDC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85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40" y="972185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r">
              <a:defRPr sz="1200"/>
            </a:lvl1pPr>
          </a:lstStyle>
          <a:p>
            <a:fld id="{429D836D-6E7A-4150-B954-53E3A0BFE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484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40" y="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r">
              <a:defRPr sz="1200"/>
            </a:lvl1pPr>
          </a:lstStyle>
          <a:p>
            <a:fld id="{5069F5D1-0632-468C-9C28-0791EC3CD650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7" rIns="91432" bIns="457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4" y="4926015"/>
            <a:ext cx="5680075" cy="4029075"/>
          </a:xfrm>
          <a:prstGeom prst="rect">
            <a:avLst/>
          </a:prstGeom>
        </p:spPr>
        <p:txBody>
          <a:bodyPr vert="horz" lIns="91432" tIns="45717" rIns="91432" bIns="4571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85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40" y="9721853"/>
            <a:ext cx="3076575" cy="51276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r">
              <a:defRPr sz="1200"/>
            </a:lvl1pPr>
          </a:lstStyle>
          <a:p>
            <a:fld id="{466086B0-3C56-420C-B45A-064148CDB4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15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7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838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tabLst>
                <a:tab pos="228600" algn="l"/>
              </a:tabLst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932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Wingdings" panose="05000000000000000000" pitchFamily="2" charset="2"/>
              <a:buNone/>
            </a:pPr>
            <a:endParaRPr lang="en-U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tabLst>
                <a:tab pos="228600" algn="l"/>
              </a:tabLs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689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8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1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356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173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>
              <a:defRPr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86B0-3C56-420C-B45A-064148CDB42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909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2" y="3458011"/>
            <a:ext cx="4101627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2648203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5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381567" y="1260930"/>
            <a:ext cx="8401928" cy="4761848"/>
          </a:xfrm>
          <a:prstGeom prst="rect">
            <a:avLst/>
          </a:prstGeom>
        </p:spPr>
        <p:txBody>
          <a:bodyPr vert="horz"/>
          <a:lstStyle>
            <a:lvl1pPr marL="180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3008F"/>
              </a:buClr>
              <a:buSzTx/>
              <a:buFont typeface="Arial"/>
              <a:buChar char="•"/>
              <a:tabLst/>
              <a:defRPr sz="1400" baseline="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381567" y="183154"/>
            <a:ext cx="8229600" cy="596993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87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81567" y="909672"/>
            <a:ext cx="8401928" cy="0"/>
          </a:xfrm>
          <a:prstGeom prst="line">
            <a:avLst/>
          </a:prstGeom>
          <a:ln>
            <a:solidFill>
              <a:srgbClr val="83008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381567" y="1115786"/>
            <a:ext cx="8401928" cy="4906991"/>
          </a:xfrm>
          <a:prstGeom prst="rect">
            <a:avLst/>
          </a:prstGeom>
        </p:spPr>
        <p:txBody>
          <a:bodyPr vert="horz"/>
          <a:lstStyle>
            <a:lvl1pPr marL="180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626AA"/>
              </a:buClr>
              <a:buSzTx/>
              <a:buFont typeface="Arial"/>
              <a:buChar char="•"/>
              <a:tabLst/>
              <a:defRPr sz="1400" baseline="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381567" y="183154"/>
            <a:ext cx="8229600" cy="610054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rgbClr val="83008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8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2" y="3458011"/>
            <a:ext cx="4101627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2648203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2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23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8468" y="6438901"/>
            <a:ext cx="403225" cy="290513"/>
          </a:xfrm>
          <a:prstGeom prst="rect">
            <a:avLst/>
          </a:prstGeom>
        </p:spPr>
        <p:txBody>
          <a:bodyPr vert="horz" lIns="104299" tIns="52149" rIns="104299" bIns="5214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7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CDA430-D6E8-47DD-9912-FE9C94C8EE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9266" y="6438901"/>
            <a:ext cx="5871172" cy="292100"/>
          </a:xfrm>
          <a:prstGeom prst="rect">
            <a:avLst/>
          </a:prstGeom>
        </p:spPr>
        <p:txBody>
          <a:bodyPr vert="horz" lIns="104299" tIns="52149" rIns="104299" bIns="5214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77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dirty="0"/>
              <a:t>Brexit – what next?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5" y="1600201"/>
            <a:ext cx="8237537" cy="468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99" tIns="52149" rIns="104299" bIns="521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 err="1"/>
              <a:t>Subheader</a:t>
            </a:r>
            <a:r>
              <a:rPr lang="en-US" dirty="0"/>
              <a:t> style</a:t>
            </a:r>
          </a:p>
          <a:p>
            <a:pPr lvl="2"/>
            <a:r>
              <a:rPr lang="en-US" dirty="0"/>
              <a:t>First level – </a:t>
            </a:r>
            <a:r>
              <a:rPr lang="en-US" dirty="0" err="1"/>
              <a:t>bodycopy</a:t>
            </a:r>
            <a:r>
              <a:rPr lang="en-US" dirty="0"/>
              <a:t> style</a:t>
            </a:r>
          </a:p>
          <a:p>
            <a:pPr lvl="3"/>
            <a:r>
              <a:rPr lang="en-US" dirty="0"/>
              <a:t>Second level (bullet)</a:t>
            </a:r>
          </a:p>
          <a:p>
            <a:pPr lvl="4"/>
            <a:r>
              <a:rPr lang="en-US" dirty="0"/>
              <a:t>Third level (sub bullet)</a:t>
            </a:r>
          </a:p>
          <a:p>
            <a:pPr lvl="5"/>
            <a:r>
              <a:rPr lang="en-US" dirty="0"/>
              <a:t>Fourth level (sub bullet)</a:t>
            </a:r>
          </a:p>
        </p:txBody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5" y="274639"/>
            <a:ext cx="82375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99" tIns="52149" rIns="104299" bIns="521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MarketingEntityText"/>
          <p:cNvSpPr txBox="1"/>
          <p:nvPr/>
        </p:nvSpPr>
        <p:spPr>
          <a:xfrm>
            <a:off x="6320438" y="6438901"/>
            <a:ext cx="2048030" cy="290513"/>
          </a:xfrm>
          <a:prstGeom prst="rect">
            <a:avLst/>
          </a:prstGeom>
        </p:spPr>
        <p:txBody>
          <a:bodyPr vert="horz" lIns="89187" tIns="44593" rIns="89187" bIns="44593" rtlCol="0" anchor="ctr"/>
          <a:lstStyle/>
          <a:p>
            <a:pPr algn="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7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Clifford Chance</a:t>
            </a:r>
            <a:endParaRPr lang="en-GB" sz="77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49257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spcBef>
          <a:spcPct val="0"/>
        </a:spcBef>
        <a:spcAft>
          <a:spcPct val="0"/>
        </a:spcAft>
        <a:defRPr sz="2394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36">
          <a:solidFill>
            <a:srgbClr val="0C1C8C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36">
          <a:solidFill>
            <a:srgbClr val="0C1C8C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36">
          <a:solidFill>
            <a:srgbClr val="0C1C8C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36">
          <a:solidFill>
            <a:srgbClr val="0C1C8C"/>
          </a:solidFill>
          <a:latin typeface="Arial" charset="0"/>
          <a:cs typeface="Arial" charset="0"/>
        </a:defRPr>
      </a:lvl5pPr>
      <a:lvl6pPr marL="445928" algn="l" rtl="0" eaLnBrk="1" fontAlgn="base" hangingPunct="1">
        <a:spcBef>
          <a:spcPct val="0"/>
        </a:spcBef>
        <a:spcAft>
          <a:spcPct val="0"/>
        </a:spcAft>
        <a:defRPr sz="2736">
          <a:solidFill>
            <a:schemeClr val="accent1"/>
          </a:solidFill>
          <a:latin typeface="Arial" charset="0"/>
          <a:cs typeface="Arial" charset="0"/>
        </a:defRPr>
      </a:lvl6pPr>
      <a:lvl7pPr marL="891855" algn="l" rtl="0" eaLnBrk="1" fontAlgn="base" hangingPunct="1">
        <a:spcBef>
          <a:spcPct val="0"/>
        </a:spcBef>
        <a:spcAft>
          <a:spcPct val="0"/>
        </a:spcAft>
        <a:defRPr sz="2736">
          <a:solidFill>
            <a:schemeClr val="accent1"/>
          </a:solidFill>
          <a:latin typeface="Arial" charset="0"/>
          <a:cs typeface="Arial" charset="0"/>
        </a:defRPr>
      </a:lvl7pPr>
      <a:lvl8pPr marL="1337783" algn="l" rtl="0" eaLnBrk="1" fontAlgn="base" hangingPunct="1">
        <a:spcBef>
          <a:spcPct val="0"/>
        </a:spcBef>
        <a:spcAft>
          <a:spcPct val="0"/>
        </a:spcAft>
        <a:defRPr sz="2736">
          <a:solidFill>
            <a:schemeClr val="accent1"/>
          </a:solidFill>
          <a:latin typeface="Arial" charset="0"/>
          <a:cs typeface="Arial" charset="0"/>
        </a:defRPr>
      </a:lvl8pPr>
      <a:lvl9pPr marL="1783709" algn="l" rtl="0" eaLnBrk="1" fontAlgn="base" hangingPunct="1">
        <a:spcBef>
          <a:spcPct val="0"/>
        </a:spcBef>
        <a:spcAft>
          <a:spcPct val="0"/>
        </a:spcAft>
        <a:defRPr sz="2736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078" indent="3078" algn="l" rtl="0" eaLnBrk="1" fontAlgn="base" hangingPunct="1">
        <a:spcBef>
          <a:spcPts val="1171"/>
        </a:spcBef>
        <a:spcAft>
          <a:spcPct val="0"/>
        </a:spcAft>
        <a:buClr>
          <a:schemeClr val="accent1"/>
        </a:buClr>
        <a:buFont typeface="Arial" pitchFamily="34" charset="0"/>
        <a:buNone/>
        <a:defRPr lang="en-US" sz="1539" kern="1200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1pPr>
      <a:lvl2pPr marL="3078" indent="3078" algn="l" rtl="0" eaLnBrk="1" fontAlgn="base" hangingPunct="1">
        <a:spcBef>
          <a:spcPts val="1171"/>
        </a:spcBef>
        <a:spcAft>
          <a:spcPts val="195"/>
        </a:spcAft>
        <a:buClr>
          <a:schemeClr val="accent1"/>
        </a:buClr>
        <a:buFont typeface="Arial" pitchFamily="34" charset="0"/>
        <a:buNone/>
        <a:defRPr lang="en-US" sz="1197" b="1" kern="1200" dirty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078" indent="3078" algn="l" rtl="0" eaLnBrk="1" fontAlgn="base" hangingPunct="1">
        <a:spcBef>
          <a:spcPts val="195"/>
        </a:spcBef>
        <a:spcAft>
          <a:spcPct val="0"/>
        </a:spcAft>
        <a:buClr>
          <a:schemeClr val="accent1"/>
        </a:buClr>
        <a:buFont typeface="Arial" pitchFamily="34" charset="0"/>
        <a:buNone/>
        <a:defRPr lang="en-US" sz="1197" kern="1200" dirty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230877" indent="-230877" algn="l" rtl="0" eaLnBrk="1" fontAlgn="base" hangingPunct="1">
        <a:spcBef>
          <a:spcPts val="513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"/>
        <a:defRPr lang="en-US" sz="1197" kern="1200" dirty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461754" indent="-230877" algn="l" rtl="0" eaLnBrk="1" fontAlgn="base" hangingPunct="1">
        <a:spcBef>
          <a:spcPts val="513"/>
        </a:spcBef>
        <a:spcAft>
          <a:spcPct val="0"/>
        </a:spcAft>
        <a:buClr>
          <a:schemeClr val="bg2"/>
        </a:buClr>
        <a:buFont typeface="Arial" charset="0"/>
        <a:buChar char="–"/>
        <a:defRPr lang="en-US" sz="1197" kern="1200" dirty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692631" indent="-230877" algn="l" defTabSz="891855" rtl="0" eaLnBrk="1" latinLnBrk="0" hangingPunct="1">
        <a:spcBef>
          <a:spcPts val="513"/>
        </a:spcBef>
        <a:buClr>
          <a:schemeClr val="bg2"/>
        </a:buClr>
        <a:buFont typeface="Arial" pitchFamily="34" charset="0"/>
        <a:buChar char="–"/>
        <a:defRPr sz="1197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6pPr>
      <a:lvl7pPr marL="535635" indent="-178545" algn="l" defTabSz="891855" rtl="0" eaLnBrk="1" latinLnBrk="0" hangingPunct="1">
        <a:spcBef>
          <a:spcPts val="195"/>
        </a:spcBef>
        <a:buClr>
          <a:schemeClr val="bg2"/>
        </a:buClr>
        <a:buFont typeface="Arial" pitchFamily="34" charset="0"/>
        <a:buChar char="–"/>
        <a:defRPr sz="855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7pPr>
      <a:lvl8pPr marL="535635" indent="-178545" algn="l" defTabSz="891855" rtl="0" eaLnBrk="1" latinLnBrk="0" hangingPunct="1">
        <a:spcBef>
          <a:spcPts val="195"/>
        </a:spcBef>
        <a:buClr>
          <a:schemeClr val="bg2"/>
        </a:buClr>
        <a:buFont typeface="Arial" pitchFamily="34" charset="0"/>
        <a:buChar char="–"/>
        <a:defRPr sz="855" kern="1200">
          <a:solidFill>
            <a:schemeClr val="tx2"/>
          </a:solidFill>
          <a:latin typeface="+mn-lt"/>
          <a:ea typeface="+mn-ea"/>
          <a:cs typeface="+mn-cs"/>
        </a:defRPr>
      </a:lvl8pPr>
      <a:lvl9pPr marL="535635" indent="-178545" algn="l" defTabSz="891855" rtl="0" eaLnBrk="1" latinLnBrk="0" hangingPunct="1">
        <a:spcBef>
          <a:spcPts val="195"/>
        </a:spcBef>
        <a:buClr>
          <a:schemeClr val="bg2"/>
        </a:buClr>
        <a:buFont typeface="Arial" pitchFamily="34" charset="0"/>
        <a:buChar char="–"/>
        <a:defRPr sz="855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45928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891855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37783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783709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29636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675563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21491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567418" algn="l" defTabSz="891855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7504" y="3212976"/>
            <a:ext cx="6264696" cy="1872208"/>
          </a:xfrm>
        </p:spPr>
        <p:txBody>
          <a:bodyPr/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Regulating Dark Patterns in the European Union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79512" y="5805264"/>
            <a:ext cx="4680520" cy="802957"/>
          </a:xfrm>
        </p:spPr>
        <p:txBody>
          <a:bodyPr/>
          <a:lstStyle/>
          <a:p>
            <a:r>
              <a:rPr lang="en-GB" sz="2000" dirty="0" err="1"/>
              <a:t>Dr.</a:t>
            </a:r>
            <a:r>
              <a:rPr lang="en-GB" sz="2000" dirty="0"/>
              <a:t> Martin Brenncke</a:t>
            </a:r>
          </a:p>
          <a:p>
            <a:r>
              <a:rPr lang="en-GB" sz="2000" dirty="0"/>
              <a:t>Aston Law School, Birmingham UK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196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bg1"/>
                </a:solidFill>
              </a:rPr>
              <a:t>What are dark patterns?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705880" y="780147"/>
            <a:ext cx="8066087" cy="44196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D10F069-1F1D-4AF9-9B6C-248DA5B3AF46}"/>
              </a:ext>
            </a:extLst>
          </p:cNvPr>
          <p:cNvSpPr/>
          <p:nvPr/>
        </p:nvSpPr>
        <p:spPr>
          <a:xfrm>
            <a:off x="1907704" y="5184268"/>
            <a:ext cx="360040" cy="5969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4EED08-BD5E-4244-BC25-7EE98522D8BE}"/>
              </a:ext>
            </a:extLst>
          </p:cNvPr>
          <p:cNvSpPr txBox="1"/>
          <p:nvPr/>
        </p:nvSpPr>
        <p:spPr>
          <a:xfrm>
            <a:off x="750981" y="1329909"/>
            <a:ext cx="7880925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Dark Patterns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design practices in online choice architectures (OCAs) that exploit consumer behavioural biases</a:t>
            </a:r>
            <a:endParaRPr lang="en-US" sz="2200" dirty="0">
              <a:effectLst/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B9F151-6AD3-4420-9D22-1D373A5C88F3}"/>
              </a:ext>
            </a:extLst>
          </p:cNvPr>
          <p:cNvSpPr txBox="1"/>
          <p:nvPr/>
        </p:nvSpPr>
        <p:spPr>
          <a:xfrm>
            <a:off x="705880" y="3136014"/>
            <a:ext cx="4965650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DE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the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exploitation of consumer biases in OCAs wrong, and when does it warrant legal intervention?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53EF11-D5D9-4384-AA79-5CE2EFECB16A}"/>
              </a:ext>
            </a:extLst>
          </p:cNvPr>
          <p:cNvSpPr txBox="1"/>
          <p:nvPr/>
        </p:nvSpPr>
        <p:spPr>
          <a:xfrm>
            <a:off x="735565" y="5987458"/>
            <a:ext cx="7880925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EU consumer law’s answers?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6EF83E5-1AA6-4638-BCF1-351846088B2E}"/>
              </a:ext>
            </a:extLst>
          </p:cNvPr>
          <p:cNvSpPr/>
          <p:nvPr/>
        </p:nvSpPr>
        <p:spPr>
          <a:xfrm>
            <a:off x="1907704" y="2317035"/>
            <a:ext cx="360040" cy="5969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C19847-4B88-4E95-80EB-312107E668CA}"/>
              </a:ext>
            </a:extLst>
          </p:cNvPr>
          <p:cNvSpPr txBox="1"/>
          <p:nvPr/>
        </p:nvSpPr>
        <p:spPr>
          <a:xfrm>
            <a:off x="6516215" y="2621062"/>
            <a:ext cx="2488523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E.g. Default effects, loss aversion, salience, framing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A9E7F97-EEB3-41A2-BD0B-2C793E8987E0}"/>
              </a:ext>
            </a:extLst>
          </p:cNvPr>
          <p:cNvCxnSpPr>
            <a:cxnSpLocks/>
          </p:cNvCxnSpPr>
          <p:nvPr/>
        </p:nvCxnSpPr>
        <p:spPr>
          <a:xfrm>
            <a:off x="5599485" y="2022839"/>
            <a:ext cx="916730" cy="5969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8532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EU laws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expressly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addressing dark patterns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549487" y="1612645"/>
            <a:ext cx="8066087" cy="4419600"/>
          </a:xfrm>
          <a:prstGeom prst="rect">
            <a:avLst/>
          </a:prstGeom>
        </p:spPr>
        <p:txBody>
          <a:bodyPr/>
          <a:lstStyle/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90F9FFB-D59B-4950-BF8A-965BAF005BCF}"/>
              </a:ext>
            </a:extLst>
          </p:cNvPr>
          <p:cNvSpPr/>
          <p:nvPr/>
        </p:nvSpPr>
        <p:spPr>
          <a:xfrm>
            <a:off x="4208335" y="2839872"/>
            <a:ext cx="288032" cy="4195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258E9D-FA15-4EEB-A670-C37FA7FF9FD5}"/>
              </a:ext>
            </a:extLst>
          </p:cNvPr>
          <p:cNvSpPr txBox="1"/>
          <p:nvPr/>
        </p:nvSpPr>
        <p:spPr>
          <a:xfrm>
            <a:off x="154920" y="1284099"/>
            <a:ext cx="8855219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Provisions in EU consumer law,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expressly</a:t>
            </a:r>
            <a:r>
              <a:rPr lang="de-DE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protecting consumers from dark patterns or, equivalently,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expressly</a:t>
            </a:r>
            <a:r>
              <a:rPr lang="de-DE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protecting consumers from commercial practices in OCAs that exploit consumer behavioral biases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B362FD-1BCD-495F-A757-C96949314356}"/>
              </a:ext>
            </a:extLst>
          </p:cNvPr>
          <p:cNvSpPr txBox="1"/>
          <p:nvPr/>
        </p:nvSpPr>
        <p:spPr>
          <a:xfrm>
            <a:off x="380424" y="3473412"/>
            <a:ext cx="85888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25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Digital Services Act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(providers of online platforms)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16e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Consumer Rights Directive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(traders when concluding financial services contracts at a distance)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Arts. 4(4) and 6(2)(a) </a:t>
            </a:r>
            <a:r>
              <a:rPr lang="en-US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Act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(data holders and third parties)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22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Consumer Rights Directive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(default options like pre-ticked boxes for additional payments)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15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Consumer Credit Directive II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(default options like pre-ticked boxes for concluding credit agreements)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Information Document in the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PRIIPs Regulation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504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EU laws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expressly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addressing dark patterns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549487" y="1612645"/>
            <a:ext cx="8066087" cy="4419600"/>
          </a:xfrm>
          <a:prstGeom prst="rect">
            <a:avLst/>
          </a:prstGeom>
        </p:spPr>
        <p:txBody>
          <a:bodyPr/>
          <a:lstStyle/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90F9FFB-D59B-4950-BF8A-965BAF005BCF}"/>
              </a:ext>
            </a:extLst>
          </p:cNvPr>
          <p:cNvSpPr/>
          <p:nvPr/>
        </p:nvSpPr>
        <p:spPr>
          <a:xfrm>
            <a:off x="2239917" y="1857686"/>
            <a:ext cx="288032" cy="4195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258E9D-FA15-4EEB-A670-C37FA7FF9FD5}"/>
              </a:ext>
            </a:extLst>
          </p:cNvPr>
          <p:cNvSpPr txBox="1"/>
          <p:nvPr/>
        </p:nvSpPr>
        <p:spPr>
          <a:xfrm>
            <a:off x="4283968" y="2397810"/>
            <a:ext cx="4536503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Adopt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autonomy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as normative lens to assess dark patterns = regulate specific cases of autonomy violations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B715F2-FE80-4B33-8073-52AABEAD001D}"/>
              </a:ext>
            </a:extLst>
          </p:cNvPr>
          <p:cNvSpPr txBox="1"/>
          <p:nvPr/>
        </p:nvSpPr>
        <p:spPr>
          <a:xfrm>
            <a:off x="555905" y="2403149"/>
            <a:ext cx="3368024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(Also)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protect biased consumers 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(from having their biases exploited by commercial practices)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30453-EF45-4C61-9BDF-48A02A3554A6}"/>
              </a:ext>
            </a:extLst>
          </p:cNvPr>
          <p:cNvSpPr txBox="1"/>
          <p:nvPr/>
        </p:nvSpPr>
        <p:spPr>
          <a:xfrm>
            <a:off x="835968" y="1421160"/>
            <a:ext cx="7880925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EU consumer laws expressly addressing dark patterns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05A7E-0C1E-4562-820A-035974460805}"/>
              </a:ext>
            </a:extLst>
          </p:cNvPr>
          <p:cNvSpPr txBox="1"/>
          <p:nvPr/>
        </p:nvSpPr>
        <p:spPr>
          <a:xfrm>
            <a:off x="4283969" y="6282389"/>
            <a:ext cx="4536502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But: no definition of autonomy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E97E22-6E2F-4F32-AB0F-BC561DDA34ED}"/>
              </a:ext>
            </a:extLst>
          </p:cNvPr>
          <p:cNvSpPr txBox="1"/>
          <p:nvPr/>
        </p:nvSpPr>
        <p:spPr>
          <a:xfrm>
            <a:off x="4283969" y="4540465"/>
            <a:ext cx="4536502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Exploitation of consumer biases is wrong because it violates consumer autonomy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7DF42B8-9E78-4DE3-AF12-5016579C2D8C}"/>
              </a:ext>
            </a:extLst>
          </p:cNvPr>
          <p:cNvSpPr/>
          <p:nvPr/>
        </p:nvSpPr>
        <p:spPr>
          <a:xfrm>
            <a:off x="6237733" y="4094504"/>
            <a:ext cx="199173" cy="32851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E352DFB6-8EF9-4514-A16E-4DAC71C7ED2F}"/>
              </a:ext>
            </a:extLst>
          </p:cNvPr>
          <p:cNvSpPr/>
          <p:nvPr/>
        </p:nvSpPr>
        <p:spPr>
          <a:xfrm>
            <a:off x="6220377" y="5765904"/>
            <a:ext cx="216530" cy="39904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4877B0D6-0702-4146-9A49-8245C15E66D1}"/>
              </a:ext>
            </a:extLst>
          </p:cNvPr>
          <p:cNvSpPr/>
          <p:nvPr/>
        </p:nvSpPr>
        <p:spPr>
          <a:xfrm>
            <a:off x="6101019" y="1860866"/>
            <a:ext cx="288032" cy="4195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55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bg1"/>
                </a:solidFill>
              </a:rPr>
              <a:t>Meaning of autonomy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545080" y="4005064"/>
            <a:ext cx="8066087" cy="44196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CADC9-C02A-4F95-BF0E-C4EF40854F79}"/>
              </a:ext>
            </a:extLst>
          </p:cNvPr>
          <p:cNvSpPr txBox="1"/>
          <p:nvPr/>
        </p:nvSpPr>
        <p:spPr>
          <a:xfrm>
            <a:off x="5356404" y="1238444"/>
            <a:ext cx="3334451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Dark pattern provisions (protection)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8406D2-9603-47F9-979A-761B7B64CA2A}"/>
              </a:ext>
            </a:extLst>
          </p:cNvPr>
          <p:cNvSpPr txBox="1"/>
          <p:nvPr/>
        </p:nvSpPr>
        <p:spPr>
          <a:xfrm>
            <a:off x="545080" y="1242856"/>
            <a:ext cx="3334451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Information paradigm (empowerment)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21803-4800-490F-BDD3-B4C1330ECF5F}"/>
              </a:ext>
            </a:extLst>
          </p:cNvPr>
          <p:cNvSpPr txBox="1"/>
          <p:nvPr/>
        </p:nvSpPr>
        <p:spPr>
          <a:xfrm>
            <a:off x="2370190" y="2388193"/>
            <a:ext cx="4653441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Same underlying conception of consumer autonomy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E9CC8-59D6-425D-9CBF-63DE145D8B8A}"/>
              </a:ext>
            </a:extLst>
          </p:cNvPr>
          <p:cNvSpPr txBox="1"/>
          <p:nvPr/>
        </p:nvSpPr>
        <p:spPr>
          <a:xfrm>
            <a:off x="5356405" y="3451066"/>
            <a:ext cx="3334451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Protects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consumers’ </a:t>
            </a:r>
            <a:r>
              <a:rPr lang="en-US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ability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make a model autonomous decision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CF44F-6BF2-4997-847C-0231EB4C1FA8}"/>
              </a:ext>
            </a:extLst>
          </p:cNvPr>
          <p:cNvSpPr txBox="1"/>
          <p:nvPr/>
        </p:nvSpPr>
        <p:spPr>
          <a:xfrm>
            <a:off x="578053" y="3451066"/>
            <a:ext cx="3334451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Facilitates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consumers’ </a:t>
            </a:r>
            <a:r>
              <a:rPr lang="en-US" sz="2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ability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make a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autonomous decision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0A3EFD-A955-4723-8FFD-73A92CAD20C2}"/>
              </a:ext>
            </a:extLst>
          </p:cNvPr>
          <p:cNvSpPr txBox="1"/>
          <p:nvPr/>
        </p:nvSpPr>
        <p:spPr>
          <a:xfrm>
            <a:off x="595294" y="5113060"/>
            <a:ext cx="8175253" cy="14465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= d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ecision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based on mandated information, which the consumer correctly understands and which generates reasons in the decision-making process. Consumers are aware of these reasons that can explain and justify their decision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C7FF92-1E1E-4F16-95FD-DFEB19C58EDF}"/>
              </a:ext>
            </a:extLst>
          </p:cNvPr>
          <p:cNvCxnSpPr/>
          <p:nvPr/>
        </p:nvCxnSpPr>
        <p:spPr>
          <a:xfrm>
            <a:off x="1475656" y="2007885"/>
            <a:ext cx="0" cy="14211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0DF3C8-1449-4BB1-B687-0C0E913DD71D}"/>
              </a:ext>
            </a:extLst>
          </p:cNvPr>
          <p:cNvCxnSpPr/>
          <p:nvPr/>
        </p:nvCxnSpPr>
        <p:spPr>
          <a:xfrm>
            <a:off x="7596336" y="2007884"/>
            <a:ext cx="0" cy="14211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2711754-C240-4C09-9A1C-B2C00012171B}"/>
              </a:ext>
            </a:extLst>
          </p:cNvPr>
          <p:cNvCxnSpPr>
            <a:cxnSpLocks/>
          </p:cNvCxnSpPr>
          <p:nvPr/>
        </p:nvCxnSpPr>
        <p:spPr>
          <a:xfrm>
            <a:off x="3890664" y="1996378"/>
            <a:ext cx="681336" cy="3918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14875C-EC93-4C92-B1D6-1FFF3C3C9C37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4696911" y="2012297"/>
            <a:ext cx="659494" cy="3758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D79C9DE-C3B5-44FB-BCE7-194C1C9709E1}"/>
              </a:ext>
            </a:extLst>
          </p:cNvPr>
          <p:cNvCxnSpPr>
            <a:cxnSpLocks/>
          </p:cNvCxnSpPr>
          <p:nvPr/>
        </p:nvCxnSpPr>
        <p:spPr>
          <a:xfrm>
            <a:off x="1465801" y="4559062"/>
            <a:ext cx="0" cy="5539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4164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bg1"/>
                </a:solidFill>
              </a:rPr>
              <a:t>Autonomy violation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381567" y="1291208"/>
            <a:ext cx="8711925" cy="3699520"/>
          </a:xfrm>
          <a:prstGeom prst="rect">
            <a:avLst/>
          </a:prstGeom>
        </p:spPr>
        <p:txBody>
          <a:bodyPr/>
          <a:lstStyle/>
          <a:p>
            <a:endParaRPr lang="de-DE" sz="2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BBCDF-0A48-47F7-9F95-CA931992C857}"/>
              </a:ext>
            </a:extLst>
          </p:cNvPr>
          <p:cNvSpPr txBox="1"/>
          <p:nvPr/>
        </p:nvSpPr>
        <p:spPr>
          <a:xfrm>
            <a:off x="755576" y="1624412"/>
            <a:ext cx="820891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 interpreting these provisions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Specify contentious boundary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separating (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acceptable influences on decision-making and (ii) autonomy violations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Abstract from specific regulated case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be used to decide whether to regulate other cases of dark patterns (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art 25(3) DSA, Commission Guidelines)</a:t>
            </a:r>
          </a:p>
          <a:p>
            <a:endParaRPr 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E32CB7-93F1-4330-9502-CE5EFCDD2ADA}"/>
              </a:ext>
            </a:extLst>
          </p:cNvPr>
          <p:cNvSpPr txBox="1"/>
          <p:nvPr/>
        </p:nvSpPr>
        <p:spPr>
          <a:xfrm>
            <a:off x="755576" y="1842693"/>
            <a:ext cx="8143623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n-US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autonomy violations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targeted by EU consumer law regulating dark patterns?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3B7106-32F1-4183-AAB1-A5B65EDEE312}"/>
              </a:ext>
            </a:extLst>
          </p:cNvPr>
          <p:cNvSpPr txBox="1"/>
          <p:nvPr/>
        </p:nvSpPr>
        <p:spPr>
          <a:xfrm>
            <a:off x="755576" y="3735208"/>
            <a:ext cx="4536504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Categories of autonomy violations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8BEEEE7-2EF1-4BF2-B5BB-4B57DFBC63F9}"/>
              </a:ext>
            </a:extLst>
          </p:cNvPr>
          <p:cNvSpPr/>
          <p:nvPr/>
        </p:nvSpPr>
        <p:spPr>
          <a:xfrm>
            <a:off x="2627784" y="2888125"/>
            <a:ext cx="360040" cy="46933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394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bg1"/>
                </a:solidFill>
              </a:rPr>
              <a:t>Categories of autonomy violations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381567" y="1291208"/>
            <a:ext cx="8711925" cy="3699520"/>
          </a:xfrm>
          <a:prstGeom prst="rect">
            <a:avLst/>
          </a:prstGeom>
        </p:spPr>
        <p:txBody>
          <a:bodyPr/>
          <a:lstStyle/>
          <a:p>
            <a:endParaRPr lang="de-DE" sz="2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BBCDF-0A48-47F7-9F95-CA931992C857}"/>
              </a:ext>
            </a:extLst>
          </p:cNvPr>
          <p:cNvSpPr txBox="1"/>
          <p:nvPr/>
        </p:nvSpPr>
        <p:spPr>
          <a:xfrm>
            <a:off x="216037" y="1174686"/>
            <a:ext cx="8711925" cy="550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Dark patterns violate consumers’ ability to make a model autonomous decision if they:</a:t>
            </a:r>
          </a:p>
          <a:p>
            <a:pPr lvl="0" algn="just">
              <a:lnSpc>
                <a:spcPct val="107000"/>
              </a:lnSpc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Influence consumers’ decision-making in such a way that consumers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ignore or misunderstand mandated information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914400" lvl="1" indent="-4572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OCAs that create information overload or attempt to hide the existence of fees</a:t>
            </a:r>
          </a:p>
          <a:p>
            <a:pPr marL="914400" lvl="1" indent="-4572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Cause consumers to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hold false beliefs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form the foundation of consumers’ decision-making;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Cause consumers to enter into a specific contractual agreement with a business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without reflection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its substance and content;</a:t>
            </a:r>
          </a:p>
          <a:p>
            <a:pPr marL="914400" lvl="1" indent="-4572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default options like pre-ticked boxes, “sneak into basket”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094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bg1"/>
                </a:solidFill>
              </a:rPr>
              <a:t>Categories of autonomy violations</a:t>
            </a:r>
            <a:endParaRPr lang="en-GB" sz="2200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381567" y="1291208"/>
            <a:ext cx="8711925" cy="3699520"/>
          </a:xfrm>
          <a:prstGeom prst="rect">
            <a:avLst/>
          </a:prstGeom>
        </p:spPr>
        <p:txBody>
          <a:bodyPr/>
          <a:lstStyle/>
          <a:p>
            <a:endParaRPr lang="de-DE" sz="2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BBCDF-0A48-47F7-9F95-CA931992C857}"/>
              </a:ext>
            </a:extLst>
          </p:cNvPr>
          <p:cNvSpPr txBox="1"/>
          <p:nvPr/>
        </p:nvSpPr>
        <p:spPr>
          <a:xfrm>
            <a:off x="384407" y="1291208"/>
            <a:ext cx="8490225" cy="5140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Dark patterns violate consumers’ ability to make a model autonomous decision if they:</a:t>
            </a:r>
          </a:p>
          <a:p>
            <a:pPr lvl="0" algn="just">
              <a:lnSpc>
                <a:spcPct val="107000"/>
              </a:lnSpc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 startAt="4"/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 unreasonable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time, decision effort, or emotional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costs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pursuing or adhering to a particular decision;</a:t>
            </a:r>
          </a:p>
          <a:p>
            <a:pPr marL="914400" lvl="1" indent="-4572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nagging, subscription traps (OCAs that effectively deter consumers from unsubscribing to a service)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 startAt="4"/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 startAt="4"/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 choice options in a </a:t>
            </a: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non-neutral manner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asking consumers to select between different choice options; or</a:t>
            </a:r>
          </a:p>
          <a:p>
            <a:pPr marL="914400" lvl="1" indent="-4572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relevant for design of cookie consent banners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 startAt="4"/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buFont typeface="+mj-lt"/>
              <a:buAutoNum type="arabicPeriod" startAt="4"/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Manipulate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consumers.</a:t>
            </a:r>
          </a:p>
          <a:p>
            <a:endParaRPr 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0468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68107" y="1340768"/>
            <a:ext cx="7708349" cy="4761848"/>
          </a:xfrm>
        </p:spPr>
        <p:txBody>
          <a:bodyPr/>
          <a:lstStyle/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dirty="0"/>
              <a:t>Regulating dark patterns in EU consumer law = regulating for consumer autonomy.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/>
              <a:t>---------------------------------------------------------------</a:t>
            </a:r>
          </a:p>
          <a:p>
            <a:pPr marL="0" indent="0" algn="ctr">
              <a:buNone/>
            </a:pPr>
            <a:r>
              <a:rPr lang="en-GB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  <a:p>
            <a:pPr marL="0" indent="0" algn="ctr">
              <a:buNone/>
            </a:pPr>
            <a:endParaRPr lang="en-GB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DE" sz="2400" dirty="0"/>
              <a:t>m.brenncke@aston.ac.uk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M. Brenncke, Regulating Dark Patterns, 14(1) Notre Dame Journal of International &amp; Comparative Law (2024)</a:t>
            </a:r>
            <a:endParaRPr lang="en-GB" sz="2200" dirty="0"/>
          </a:p>
          <a:p>
            <a:pPr marL="0" indent="0" algn="ctr">
              <a:buNone/>
            </a:pPr>
            <a:endParaRPr lang="en-GB" sz="800" b="1" dirty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200" b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11787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THEME_BG_IMAGE" val=""/>
  <p:tag name="MMPROD_11265PHOTO" val="/9j/4AAQSkZJRgABAQAAAQABAAD/2wBDAAMCAgMCAgMDAwMEAwMEBQgFBQQEBQoHBwYIDAoMDAsKCwsNDhIQDQ4RDgsLEBYQERMUFRUVDA8XGBYUGBIUFRT/2wBDAQMEBAUEBQkFBQkUDQsNFBQUFBQUFBQUFBQUFBQUFBQUFBQUFBQUFBQUFBQUFBQUFBQUFBQUFBQUFBQUFBQUFBT/wAARCAD1ALs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9HkgjhQfWl2gMVAJbqTikVQWAJ6D14q3FKOQkYAx1617coXMFKxUNswycds+4FMWIu3Iz+eRWiwODwMdfpTFjL84wAMDtXDKnZnRGZEiFOeuBVyF2OBj6Ad6RIQw6cZ+uasIiryCM+3NKMRuVx6KQRyAc/hT8BeoB/CmqpJGOuf1qQjGeSTnFdadjJq5HITjjrn8qiYkHC5J6YqZpFTJIxzjLdKiN5BCrEzIGAySWBA9/atOZEtDDbuAS+ABmqV1JEMpnLdMKen+fenT6zbTBgtzGDtJDbgQRx0/HivKvGviyeylL20qxKXJQxEF2x1J9Bxn3zmpdRRYKm5anqQxJnJOBx0x/+ulJIIAUAAcAY5r5/tfj/No8pD201+hBH+lOMj3BA4H1z+FdRpH7ROhXbot5bz2ZPdV3KDj+XvWqqRfUzcGersz8kIAc564JqCQs5PykD0A6mqvhrxdo3ixd+n38FzIBkxKw3D8K2hEDk9Tnr0FVzdgsZgjJGTgAH0pNvynPyg4ILdTV/wCyruJPPfBPH/16ikiG4ZAJz361DdwSIHyyYHT19qqXC9ewAxWjIuBggAewqtLCZATjAB71zTN4mDdKB0wD7c1RcANj5ifrW1cwEqQF9frVFrLaM4yPeuGaOyDKDkg5AoI5/wDr08jGQBnmmlDk1ibHbJbbgRwMDPpU8CFVOEX+ZxSLlkJI5xjgUsUjElSeCM8DivoDxkSbirAYwMfjViPDKMLkfSq0ihucjjj2qRHf5VD4x16ZxmsmkUtGWhk8FcHOcHtTgoxgkdc01GITggk8e9P3KOCeT7dvWsXobIcFCsMZJ9ulMnnW1iMj4wvJLMAB/wDWqbII4IHFeffE3xOtvEulxSgTyKJZSq7mCA/dHux456DJrCc+VGsIc7sYfjL41WWlTTW1o73LKMNJEoKj6E9fwH415Xqnxbne5eSKeRHLA4VdoIx069eOprkPEOpS399MTiMF8LGCSMn37+ufyrA1CI220Pnewz6D6/SlFt7hKydkdZefFPVZDOsNyyeaCN23GM+3r3+vIxUyeOom0N4LsNczuCgdmyyKfr+WBwB9a883FmyBz7VOquIthXCkgk46cVTSZKk0R3NyzyEgnBJwD1piTsp7mmuhBPU4phWmSaum6xdaXcx3NlcS2twhyskTFWH417F4D/aQvbGaO28SR/bbYnb9riXEqc9SB94fTBrwqM8c0oYg4z3qlJoTSZ986VqVprdjBe2M6XNpKoaOSM5DD6+vseRUksJ4xxz35r5A+F/xV1D4d6iAC1zpErZuLQn/AMeT0b9D0PrX17pWqWeu6ZbX9pMJ7WeMSRuOhB/r7etbKVyGrDWhxyTnB69qjeEYAz359qtzIW6cd6ryoMgHj8KloSZm3CgttA6nt1NZ9zukyAp2j8K2J4SxJ4Ax1qBoSflC5PtWMo3NoyOdaExjOMHrg1XxIew/StyaA7juXnPU4qr5C/3ay9ma8514QnIOR+FO3bUxgAYz1pxOAcnJPNMk2MOc59ua9DmOEiyXzke9OScKwBwc88Dp71BKr7MBimTjnqBVQzBHPoPSs3Oxajc3FkXIHGfT1qUEBWJILHH4Vj2t0u3JJUD14Jq6tyWU4wM/pWDqI2UWT3t2mn2kk8hG1F3MevHpXyH4p8b6hqviTV3Mo2SllwDnA7geg4xnsK98+NPic6J4SeOKQRXNwRGHzjA7/jxj2618xz24lDSpt2AkHnbkkn8/X24Gay0k7s11UdCnb3RluxNcnAXG4DuB29h2qX+zJ/EmqgRKQZmzjrtWm6Hod34p1VLSzVpADlmJyAMjmvpP4c/A+e00ltVZCY1YIZWUkHAHA9TznA5rOrUVPbc6cPQdZ+9sef8AhX4K2rmN7oGVupB9P8K9Jg+EGiTW6qbNcYA+YcmuzsNOW1UYQ5Hc8VpWqqucZBHY5x/9evDqYicnufS08NSirKJ5lP8AAPw8SGNucHjaDgDmuf1r9nLSp42a3kkgfrx0HtivbJZdrMHyoPOOlIGLgIYyDn1NEcTVXUcsJRktYo+MfG3wyvPB5MoY3NoDgsFwVrjGXax5BFfcniHwbaazZvDMqlHGGB54r5v8e/AXW9BuZZ9MgOo2GSVSPmVB7jv9RzXq0MVGek3qeHi8C6b56S0PLdxAyCK91/Zk8dvBqtx4YuZCYZkM9ru5CsBl19gRzj1BrwmaCS3maGVGikQ4ZGUhgfcdqu+G9auPDfiWx1W2OJ7SRZVHY46j6EEj8a9KL1PGaPvd+SCPzqs6ZOe3vT9I1GDWNNtr62cNBcRrLGy85Vhn+RpXB8zg5HXmtvIz8ytKoGOOKqTSv91VKgHvV642qASeBzUEoUqXYttHYDrTauxGc0QWMk5JzimbEHG2pfMMoV8fJuwqAVDKyRyMrY3DrxRyodzqWQlT0Ix+FM2rGmTwT6CpCU6E9+3alYZjOAM4696zvdDSsZ90CR9R09qomB93HA9Se3pWq0BcEk5JzVf7L8+dvT9awkmaRdiiI2AAIIPqO1WFlCg5OB0ye9WDbNtA4HPPckVXe32AgAkg5/GueSaN42Z4d+0a8/2nTZWbFuylFGcdMk/XrXkEeoiHTZYlI8+cBNwX/Vx9x7lsAfTNexftJI8djpO9fkMj/N6cdP1BrxDTQJb2JSM7mA9+v/1quGsNSZaSsj79/YQ/Z60efQJfE+vxJdyz8W9pIvygerevTpX154yh0bTPDcsAtbeG3RTtijjVQDjsB9a8D+BfiVvCXgbSoLbGGhDGMgEcjpnt9am8e+NWu7Rw8hlIO4rGcLn+Z57mvKnWvc9eGFk5Rd9Ecj4uu7Z7x/JijTnooAH/ANasCH5sgAZJzwc//qqlPdvO4bGSW9OlXoM7ckAMcjivOdmz34aIHtGL/MAynGKnt7QBixAQt6jmnicblG4g4xk/55q5bToIGIwD0yf88VfKi7kEltFNIQcEYxVa505AhIwDycjt7e9TLcfPJkqDnHHpTL28xGTzyMZ61OiFJHjfxO8D6ZrsbtcWkbTAY85V2uOfUV8w+I9Bfw9r1zaMxZUwUY8ZU9D9e1fY3in54pSo4IJ+tfM3xchA1m2mxy8RUn6H/wCvXrYOo78p4WYUY8ntEtT6R+Bkpl+FWgFyHIiZefQOwH8q7FGLs+cYB7CuA+AF0p+FGkhRhlklVjnOcSH/AB6V6Go2zSgD0r3kfM7le4jHlEkd/wAetZ9/IREOoFaE8TNG4U457msu7DDg/MO2OmarqAlkhALEcAcVmXEPmTO27GTmthmMVvIShXAwPSs1Ld5VDhTzz0qyDrIcbckAk+tPUBQRgEk9uBUIYFeOenerERjwXdtoXpx0rijI6WrDtoCZIJ4qNIx02gnH5U55dygAYBOee3vSoCxOTWpKGiPIJIwAKb5AHJA4PQipVXAJPzYP1FLkYOTg+gqZJMpHg37UUIGiaQ4B3tcsPY/J/PgV8/6XHs1SBTgkOB6jtX1D+0BYaV4j8LrZWGu2t1rlnILiSxUEmMAEbSemcEdOM8GvmjQdMkOoWkskkdsvmZBuPlUlT0z3PbArnjKMk1FnTKlUptOcbXPvvRpJdP8AD2mRKPmNugPbHy9PpV65tIrHQ5tT1WRbe2zhA5+Z/oO9YOmfFjwnNa2q3twNMkgiBaK5Urv4GAD0PNeN+P8A4sS/EXVnntlu7vSomKwLZsqwqo/hyxGT7ivG9lK+qPfjWg9mdTqHxV0S1unCbxECRljk9K0NH+KXh/UiIzdpGxI4fjIz+teB3raRdGRH0nUxK3/PKSNiD/wF65i6shbTbkS/VQ25WeMhh+XX8K0WHVgeJlB+R9rW/wBn1RGa3njlGMllYEH2qD7POjOhVgBxnnkV4J8KPG4tIxbQ3olcHJQNgk+47V7jZeMpobcySEFPvEkZxXLOCi7M9KnPnjzI2rayZUJdQHHORUV4kW05IXbxxxmvGfHfxrvNOkmFo6owOPmHJH+NeZH4t+K9YumdJJHjyBtjwABzVxw7lqjnqYmMHyvc958TqogfZzg4yT14r5o+MQA1C0x0+Yj9K7GLx/qsUAN7HM0f3XDKcfh/OuC+Kl8l5eae8bBo2iLgjvnH+FdWGpuE9Tz8ZVjOi0j6B/Z3sJ4fhlZNKgSOWWSVCOpBbqffg/hXpkrD7UxHTj865L4SaZ/Yvw30S2Z958gSMQSR8xLYHtz2rpjMu4EHbwevWvb5rHzliK5dlhY9Sz4GelVYbcuyAklic8cirF1IZVGOobA9M1MHFrbM4IBxgU+Yhop3+AzrvJAQ9OlZ63DADGanmczSgkjGMfrSsiRsV9K2T0IasX0mG3HAHTipkkMo54UcAdqpAlAflBCgd+9SxTOACVBPXnjFeUnY7XsaCHHJIAz+NKz8HByM89qpmRgQSBnsc08SHkk454PUV0xkZNF0OAvBP9KbLcGNTJ2jBc4Gegz/AEqASjbkknPTtmlaRjBKoXaSjD15205t8jsaUUnUin3R4e+hHU9RvbmEhrlF83zB/E7Akg+3JFXfgt4fsLj4s6ZbPAJLdHEmx1DKAVLEY7D7vXr+FWFuJtN0WWWJA9zO7AArnocD69K3PAnh678AeL/D8+rGL+17wOZxHg+Vk/KjY6HaRx26V4MZcqtc+0xsOezfct/tE/CRLOc3Hh5hZWN22ZbQAlImPdOeFJOcDofbivHtP0q70LwfbWyWzyzbGB/gOdxyfbpmvsbxcsF/p5jk2b2UtyckD19q8jvPDUMpdHDuTnBHI7/l+FDxEkuV7HBDDQ5uaO583apoGr3NvbPtuHkLENbqxRAMjHTBI4Iyee9bsXhEWui2aM80GotI7SRly6hcjaCWOAe+R2x1r2L/AIRPyUOZHjGeBniopPDVpB/pNyftL9lbnNb/AFr3bCjgkp892eIaxZHSvEulafZzSDUrh43SVCGMDFh3/i78dMV6j8SLDxT4W8C3F4nij7XFEgMkT2MYJBwOGXGOtPt9EGoeMrS/MSIlqSYogvO4jGT6AAtx6mut8fWya74VvdKyS06FN56DI4P6CsJ1VKUdPU2jhpKM2n6W0PneTQIpIxIpju2MH2j7RMC2/wCXdgFup7Y4xTvCdk+uXElrBZ2E+yF5nHkeW42/7RyMdORkc4r1bS/DD3ej2EchWKW2jWMpGMKCBggDsOM1Yg8F/Z5JJIwgdhhirYB/ziu1V4pO+pxSwcm4tO3c89h0fTtS02Rxp6q8ZwdoMbDjkfKRzzjjg9a8qvXFzqkcMoeO3jyiLMSSi5J/Ec19T6d4ftbVX8xQrsWJYEYJP8+lcHdeDLM+KpphGHKQtMMrggZRQP5nn1qaeISbIqYOU3GJ6p8Mdbg1jwZYmHhIEFv6EhRjP1rpW2sxHQLziuT8BR+TpcvljYjysyjbg4yef0roZJQi5xzW0anMrs4MRRVKpKEehK8uyMgbc9fpVO6nlkCoCAOuKieQk8nv19qUKjHeTgdua0Uzl5LEmOACcDPTuTSkJn7x/OoiqAlg4HvnNM3D+8fyrojPQycC+7DAAAxyfqaflyeSMDkU0kMQM4XGT6mkOSeDxnIArLlaL5icMGH3j09elORwMHII9zVMjOQQMnipIV6DkjpgngVUVYlsshi7DIOeTx2q1btslQnO0EZB9M//AF6oIPLYgDHXmp1kABy3OK1tdWCDtK6OLufCmp6hb61aWMotbnRla6BmGPNTzPl2Y/iy3fjHNZeoeIknvtM1cFgswSZd3UHdhlPvkY+or1HWL221XUYmhCRObWOCY7tpJwMn35APNeR/FbTpbC+eEXCXFvCoVriDmJCSWVO3JIb8R1r5xpqVux9zzqrBPvqe1avM1zYxXKFv30anJbAPArJtYwhHmEB27ZxWb4X1d7z4f6QC4Mi8P7L2PsOlVrPVi924ySckhzUSMKd1odPNFCUDyMqAdSx4Fch4z8RQaYv2SwVWuJGEZnYcKSf09a2dQ1JYrPy12tLIMAEd81x3ildK/sKa2uZ1dyN7MCc7vY9jmslZuzO1PTQPC0cdjeStPcq8jkcswya7bxRp1rFo4cXK7nXIwwJz6e1fMdnpkv8AaKz6ddTs2d2JnLKfb24710Wu6jrM1tAlzqK2TrgYiy7Djr+nSumVLVO5zxqvVWPX/CH2aYC3u1CXPVWJ4cc/rXUNokcecRlgB0J4rzjw5ZSy+HY71b1ru7iAk3sMHA7EduK9E0TXf7S09CxDHHYjn/A1zvRs6OhnarBFb2zMI9ucjg9K8q0y8F34n8RzYLC0s0jHGRuZz+uAK9D8YamsEEio5OR29f8A9VeWfDrTpb+31HUCzEX12wKg4Hlo3X35XFdFNe62zjk71Ir5nqmjQC102NlwhIzz09P5CnSTnbknI56VaaBREqDHyqBxWfcQnGFODn8q7LOKsj5+pL2k3N9SCa6UMQMk4/hpjzyEAklBx1xmh4wmFAy2eWx1NV513Nk9MevQ0lKxlYnWYA43jPHA5qdZflHX8qqBQMY256VKM4rqU9DNxNgMSODj3NSESKAAcg9SOtQhhHtB5OOh6UxpHMoCYGR68YrsOIsYU8nJp6lgPlGB6nvVRrkIdoGTjtSJdOSewJzg9qaAuglhk9B74zSgqMnJY+nvVMTAjJJPfAqC+1m00m1e5vbiK1iUZLSMFGfT/wCtVoTL0+kW+osr3CfMBgOrFWA9MjtVm+8H22qfDnxHaxQnEIjuARlmJUsfxOARXMt4+0q20m2v7qSSOO9VpLONl2NPGucy/N92Pg/OeuCQD1rs/gV4u/4T/wAG+J777PHbWaXa2kZDli67GJJPGfvDpj9a5MVGMabdtT0MHKo6kVfQ4zQrmLQfCzaYlyLnY5UsQSQM8H8sVHpOJp1YsQjHqRg7vWufjxp2o3ejO+JYC9v5jNy6A/Ic/wC6Ov1qO31byrqLeGAjAXjt/j3H+FfP2vofTLubXj1p5J4reCRliEe+SRVO4g+g9a8xm13wv5xR1uLuRTh2kkKg/n9K9yRItZPnkgOI15IGCfT8q4vxB8PrS9ummQiGVhnJABJ/rTpOK0kb2v1MbTdW8N3ULwx20tq0gyJYHDgNx1APNTakmgX8cgme5eZiWMqrtAPryfapLL4diBiL7Tre6jAyHjYI36fWmat4BiuF2WWlsBjGZJcj8/Sum0e50KEbbozNG08WNwRpOu5i6G3n4IHXNei+D5p9tysqLFtYHCHcvPb6Vyfhj4WWVpOk9/EhlU/KAxIFdzDBDoul3DrLyeAWOMjsP/11y1Wr6anP8KscP8SNbNnp95KB8+CBjue341Z+HsNtp/hbTdPhlEs+QWAOWLMcsD6AZNYdmkvizxzp1qw320UvnzDqu1Of1O0fjXsX2OGN2liijidySzKoyT6n1/GvSpUXOCbPFr4tUqjVruxE+CSBxnsKgmj5OASav7VUEbefbpUbjdyAMV1uNjxlIxpbdyCWJAHqKqzIkLAY3OR+tbc8YYfMMLmoWtUI4UDjrisuQ0UzFCOx6Ac598UnlH+81actvtU4x37VX+y/WnyD5ia6u0hYkBmY9B1qq160C7nGCeig/wCeapSXIjyRkux59R7VD5oZwzgnHqea3lIxUDStrkyEu3AJ+mKk+18kBsYH41kNKZMhMhQc1MJo7WEvK6xoBku5wAP6/SnCTbshSiki1c38VpC8kjqiLjJJwfp9a8f8XanF418Z6Lp1w7nTnvY45EU4BQsN2PfGRml8ZeOhqFxJHBLiBBhdvc/41w+m64lh4l0q9nOUt7qKSQDP3Qef0zXpxhyrU4nK7sj3P9rDwm6axpF7aAw2Utq+mR20a7Y0FvK2N3ooRkIUdTz0Fel/sy6KPDfwH/e8TajqE9wzYycLtQfohqr8TYR4u0fWRIglmtlj1a2QDJyFEc5X2I2tj0IrR+HWrpD8IvDyK6jakrNk4G4yuf614uOk4rlPey+mpe9fU8V+KST6L4jF6oJSaVjnng/48Z+uayLHVIdQkiZ5lSNoxk7skH+hyc/SvRPiPp517T3LRFiCSmDkZPGK+cbyfU/DFxLbyIQjEnB7j/DivPpQ9ordT0qtR0Xd7H0V4e1uOCIBgJiSqtMCMcfzrt5bW2uYIm3LulGRk8ke309K+XvCnjiFLkRSvISSrIdxAB9P/r17DovjxZgVeQSpglcnkkfyrCpRlBnVQrRqrRlnXLe4gm2Wczlyc78gqOnH1wT1q/4d0e+u1ZZ79yVY8A4J9fqOKty6zYXFtgIVY4JDAcA+v51E+owWNsZYnWOQEqU5DAH+fOam7tY7NDUuzaaSmJQWY85LZHTpXC+LPEUsdpeDzAkZGdrLjC4/T1zVDxF46gsrGaS5ILh/LXc27GBkcd/T61H4O8J3Pj2aHUdVjaDQtuVjJKvdHsfZc/n9K3oYeVSR5uJxMKS1ep0Pwe8PyQWNzrtypSe++S3VhgrCDnPtuPP0216I5CjAGfcGliVY4QiKEiQAKFAGOOn5cU75XwASv1r6FQUFyo+TlN1JOTIsKoLH8u+aj2jqecYOBU00IVQS2ec9OKiDNjkAD9ahq4kxHTJBOOv4Uxo85zjGOo4p+cgkn6Y5ppXueR1qeUrmKzx56cjGNtVnLKxHHFXWiyeSR9DiovJX3/OlyBzHLzziF2AXL9T6VmzXSBWdyEUc5LAVkaz4shti4iw5JyzO3BP4V574l8Zm7jCh8j0AwB7VrHCt6z0HKulpE7u58c2FnIsCM0spOODgVxXiz4g/a1ERJYnkqpxtHYe/HFcVDfI1y8zgDahwehJPr+Gaz7q481j1P1NdUIQpfCjmlOU9y5/aCSk4GDjp2qlduGYAdPaq6gj5s8Ujtk5JqnLTUSR9WfDP4iJf+D/DurXTg/2bJ/ZmpIOvlFdgc/8AAGU+5SuustLfw4l5oSgraW8he3LHIMbHIx6jOR+FfOnwG1WBvEdz4cu9r2WvQG2wx4EoBMfPYnLLn1YV9D+Abm48SaDNo12xl8TeHmNvIGPNzFjKMD3LIAR7qR3rixlL21K63Wp6eBr+yqJPZ6C3cEc9kWAJJ3BwDz39eteU+NvCVpqMYlMZZx/EAMAY6cH3I4r2WNkuodwIKEDK1zHiLSi8GVVSMEMGXgivno+67n0zSkrM+ada8EXFmTLAkgJJA2qQAM1XsfEOraC5WRGnjwR0wR/nFex6ppZ8slARgEbHbgnnj9fxqlp/hm11a2LXSxbQCeF2ZOenPb379q7lVurTVzzZYbllem7HAxfE6ZFYSW7gnIyOv50XPxK1XVJCkULldvynoQOeM+lekt8KbJEkmJjMajeSzc46Yxj1BrlNZ0uy0+dILEZmK7SwHI5zn9aE6cnZRBqvFe9M0PhF4Nm8da2dR1pRc2ViPlgblC5zjP8Ae6E8+lfRcdoqYHyhOnTAHsK+b7fx7rvwe1hNOeKC90q6iju1TGC6uvLK/c5BHORkV7R4P+Jeh+NLZTZ3apPj5rWYhZVP07j3Ga9inHlgkfP1Zc03c6slACoIz7dP88UzhiQfYfSlIBAOMfWoizKCcqBmhkoQxhzyTkUjDBwTyT9aaGOD83vjHWkJGMjrjv3qUhhuIGFwBxzURYjdkZ96lKjjn8qTYMZJI9qpK4mRlvlB6H9aj87ZxgcU5uhJOM8DPWqjQjccdPrVKJNz5NutWknDKDgYz1rJmclc5yPSoPNPmE46cfhTSS2QCQK6XIxSFbgkrxk5x61GQc9cn3FHnA8ONpHA9D/hRuPI6+1Zp3GHrkg59KZL69aeQAeOf6VG3HsfpQykT2NxNZ3cVzbSNDPEyyRyAkFWU5B/MCvq+88QlIPC/wAVdKTbBNEINVgiyCBu2ydO8cnzDPZhXyPuIOc+lfTH7I3iWz1hdX8BaqVaPUgZ7ASn5DLtxJF7B1x+IzRF2KR7T4n0oSwjxJpbRyabebTMkIGIpSM7hj+B/vA9iWHYVzV3tazc5zn+E9OlHw+u5fBfibU/htrlxMmmX9vIum3bkBo4iSF/4FE5zg9RuHTFVdXsr/w5dz6bf7Xvbc+XIYydpYDqPb2rxcXh1TlzR2Z9DgsQ6keSW6OauoQ5kU7hnjgZxisa7URylwxbYflDHj2/z2rVu7oxS71BIYZZSap3kkNyoYgISQCFHFciVj1Zb6GFdeLi1gbSOTfM5ZQAMEHjj6cCuN8RM1vpssaSFL25G0SAZcDPJ9s9OK7GTS7aKVvLUFyCzEcBRXC3T6Jq2uudZW4iRGMcckcO9Ag47df4uPWu2hCLZ5WLqyUbG78RtKfUfhF4V1d7p765sbq402W4dNrPGwE0ec9SBvGe4rye1uprSZJYZDHIvIZTgg19DXmj+G77wJ4n0HwzqUGopdaeutwwxFw0M9o37wbWyVLQyN04OyvnUrjLHjnHHTFevE+fluepeEPjxrGjlYLxvt1uONshJI+h7fy9q9s8JfFDQvFaokU6212ePs87Yz9D3/nXx4r5kJ4x0FXYLtoSuwspGDlTg/WhpSJu0fcWwvnOBkelNaMxgZ+ma+ZPBfxu1rw08cNy51KwHWGY/MB/st2+hyK+gPC/jDTvG2nC706cOBgSRNw8Tf3WHb6jg9qxcWi07mu7KACB6kkfyqs7yuCQNgIwCx5q06jGSTgcYqF3QnGSSe5FXEllVsY4ckjoKh/e+o/IVcdD5ZwQD61CIZP7y/nWiEfFg4zk9qkCZB6dKiDYHvT1kOVwPb60yWJIi4wT2qJBsbKE4H8Pb/61PlUhgSMhjx9aQEdRxz0pdR7DiwCg45z09qhZTnNO5z7E0HJ4BPNMSISTuHPFeh/BTSLnxF4tOl2E4ttXaFrrTZt2GFzD86oD6sAw+uK89wAea2PCXiKbwr4m0rV7aQxT2VxHOrKeQAeR+WRUrSRR9ieNdRb4z/DO18X6dEtt4x0GfdeW+3Dx3SD5lx1CyqCPqAKu+ItUT4g/DjRvH1jKoFhAsGsQHnNuQFWY+jRt8jHuvYkCq/iG7i8D+MbDx7YAHwr4oUWGuwxn5Ip2wVmA6Achwf8Ae9a+f/Gd5L/wlms+DdGvZG0GS6fUHgjbCXWBuaNCPvqSrFQeCccdKcoqUeSSNIzlCXNE9T1Wye3uWjlTaUJVsjkH0rGOnNNIdpbnjK8UnhPxBHrpura2uZLyyjKi2mnYPKuFGYW91xxnqO5wa7DStJKOxlUZHPy84Gen/wBevnqkXTk4s+opVPaw50cJ4gjfS7eK0tY/Nv7pgkceQCzsdqD25NXvD76/8NtQKy6GNQtLeJUmWylWUI5GXwjD5hnJyMZ61d8P/D27+J/i2+v5r2bRtE0p9818jiMo2PlTzDwpAyxPJHHc10i2c6RG28BX9vf6HATG8+tI7213LnLCGZ+XIJ5I4zx2r1MLFKHM+p4+Km3U5V0OR0Pxhoep/EHQLyPR49Fu7m+eyuGa0NsHgmhkiYNztJyyn14r5y1LT5dMvJ7OZds0EjQyKezKxU/yNfRfxRvbzSvBlzpGt+Ghpn26SDy9UtrnFvBP5gOT26JnI7HPY188arfy6nqN3dzzC5mlld3mxjzCW5b8Tzz612q255k9zNKAEjAAPH60o+QbcY4qVF6g4zSSY2AnnBxVWMxoJxnmt7wZ4wu/BuuwajbMxVTtmiBwJY8jKn8s57GsJQcHHINNP3cikxo+2rC+g1LTre9gffBcRrLG56kEZH04NLMRtC4J4z715z8A9dbUvAaWzvvexneIBuSEPzKPpyRXockm0kHliKzRW5GWQKAOp7nvSKRgcCmyyllyqAc9T3qLzG/iI3d+K0JufGQJOfXPepI8kkdCBUa8kmnLkMMnAPGaEDHM4dCrnAI6jtUAcnqeRwallXBwCc/zqBjhwSCAeD/jUsaRMcHuAcU3tz9KULg8/nSt0OCME5qiSFxz7etIrDjJ5z+lKcNx0OaQYBAJBqSz6N+HHiXW/FnwN1/RldZINMhd1yNzyeUBLGvtjDDPUjA6DnB+J/h7d4v0XVdNYxxarZrPavH8u1hiQAe+1mHsRVf9mDxKNN8YX+kTyAWup6fcARseDKkTkfiV3D34rrbjTc/BXwR4hd2ZtHuWDJ1LQ+aY8fgHz+GK1TTY+hi/D9PDQTw7LaPLY+ILW/ktb/5vkeNVbLyD1ZnVQTjGcV7Rq+oRaH4fnumAeYJlQgyzueAoHc5IGB3rxdvB+qaF8SPE+qaIgWe1gj1SK3nXKyxOdsi47jllOP0OK9a+E2uwfEvXNN1SC3aCyt4BPNFLlhBPuZQue4UqzAntgn1rzMVQlOUZfI9XCV404yi/U6H4e/CHUPEWm2KeNDtsEImg8M2zFYS7HJe6Zf8AWOehXhR6nGB6V8R/A733g+8gsoodIitrcS232cKsVvs7gH5VXA6HA/U1zmtftB+F/CcmqQacJPFGp2ETzXEVoQsEagMx3y9OxOF3c15X8T/HPjHx/Z+FDqVyumaNrdxCzaNaLhPLdSwWRjy5+71wM9u9dUE+h585Xdzwjx58Rr/WbJmTUrXULSzZrWObyTGLhpYyDIIzxlQrDOAB1HUV5rAf3ZA7VZ8UxzIukGUxlFs1RPLjCYAdhzjqeOp5NVLZsj8K0TbdmYva48xeZgg7WA4INSxxM0TBzk9cgYFEZIGDz2zVmBDyM8Y71dupNykgBUn3oIBz/KpnTDkdAKifKggnkUWsI9e/ZtvzHe67Zkna0ccwH0JH8iK9se4KPjbuY8/hXgv7Ox/4qXWDg/8AHoB/4+P8K9zdy7BgQAAfrWN7M06CyXB6DjJ6+lRG45+/VeSYlySSqJ39ag85G5+bmtUyWj5IBGc496fnBXvz0qKN+OelS5yPQUkNoWRtuDjOc/WoWJZME8HjFTn5wBjOO9REKFOBkn9OaTJQRnemD94cE+9SbyARwe1VkbypRnoTg/41YdfwxTQ2iPg5OORQ2Dgjk4z704r/APXNMJ2tjGBQxlzSdQk0nUra9gJWWCRZF7cj/wCtkV9S2tqmpfsp27pwYluCOB/BOrfyNfJu4A4z1r6e+Emuxa1+zX4h0ksDc6bNdBkzz5ckW9T9Mqw/4DTTGj0PWgjeKvhjcoAv9oC806YgZ3RPCkg+oDEHBrgPCfhWbS7610Wz1GSDRNX12RLy3iyvnqsbusRP9xQoyDjJfnIFd1BKL6w+D2opy8d+sZxzxJZ9f/IdZHgO5uRrOg28vlyxnUIr1AijK7zdo2fU4UHPpxVvVMfVGHp+j29j4W+L5iiWPylkgXauAqeTGAPYYY12Hj+AQwfDAAfKstgOvbycVhtHjwn8accHz26nB+5DxW58S5AdH+G0+SMXGnZPb7jD+lT9oXQ+UviBp5t7O0GOYXvIfpsuP8Grkrdz5eR6V6d8SbcXFzdqq4CahqKbeOCVD4/Nc15ZaP8AuwD09Kzekg6GjbtvU5x1z+NXIyAoJPPf3qjCNik56VaRt3A6cVqtiGR3B2yA9j2xx/nmomcOCSAe3FWLvBjB5zmqwIKkZw1J7iPSv2f9WhtPF13YygK99blI2PZlO7H4jd+Ve+3SxwRFETL4xuFfIvhvVW0PxHp2oIcNBOjn6Z5/QkV9ezQlEJBGDyDXPP3TWKuZM+1iQSQo4+tV/LXu1SXaOGwo49TyaqeWf75pc6K5T5MyUbHbrVlWyMcf1qtKCVBHUc06JgcHt3q07Mm10W1Ypnng8Y9qaQM8DpSqd2Bg/WpAFYHAwR39a1WpnsU5F6g88VLbSmSM5HzDhv8AH8qjmwSR1PrUSSeTLkn5W4Pt71GzL3RcY7TUUnOTUhbOeTnvUbZ7DFWyERjsT616L8FPEP8AZniC/wBMkP8Ao+s2E1meTw+xmQ/mCP8AgVedsCDjtUtjeS6feQ3UDmOaJw6MvUEf/qqU7Mo+wPBeoLP4G+Gkrn/j3vmlODyBFbXPP/jorR+F1srT6QSgFxEum7mJyf8AjzuJifp+8/OvOdF8RjTPhNp2p8bLGy1N1U9N7ERL+OJmr0vwUrad4kFuH+VbOwlyVxhhprqV9uGX861a0Y09UY2lIZ/hx8YLt+TLc3OO+dpiUfyrT+Ir7/Anw5lxk+dphznnPzCqPhJzd/Anx1IR89wL6U+pzP8A4AVa8esp+Gfw4fkgS6Z0/wB5qX2vuH0PFPHdkU8Y63aHp/bLyLx2lglH8xXiNvlCR3BxX0N8UAtv8RNRPQG+tGz+EOf/AEca+f8AUIfsup3MRGNsrr+RrKfRguxahYbQCDzxV22ZeMqSM9M9aoIc4HTjqKmicxnBPQ5rRMzZaudhDhQdnUE9az1bJwfSr2TJntweD3qgQV3DuKGFhkpwXx1xX2TYZl0iykyCWt429c5QV8ayfOxHc8V9h+E7gXHg/RnYg7rKI5z1OwVzVFc2g7Fe6Vjxk/QcVSMH+0K2bhVJOCP51Sa1GTz+lcdmdJ8ht0P0qCFjvI7UUV2Pc5C6jEKPXPWp4fmyD6UUV0IzZBOgwW71WlUBT3yTRRSlsxoltmLRLk5xUjH5h70UUo7CYj/KTTMUUUMqJ6vpl0dT+B62zrtSKWaPOc5Burf/ABr6J8M2wbx54hYkny57gKPQItpCo+gUmiitX0+QkY3w8OPgh40XssF8gHsHU/1p/jZi/wAI/ABJ5WbTsH/to1FFT9r7i+h5X8Yl2+NdWcfeW+t8H/t2gb+aL+VeK+N4lg8WaqiDCreyAD8aKKipsC3KkHMYqZRmRfeiimiGXYRuZs+lU7j5ZjjvzRRVMSKzjbKT15xX0B+z9r0+peHb/TrgCSGxmxCSeQrAsV/P+dFFc8tmaroeg3TkAhflGO1Zu4+tFFYmiP/Z"/>
  <p:tag name="MMPROD_11265LOGO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whLS1xdWl6IHBvZCBhbmQgbWVzc2FnZSBib3ggdGV4dHMtLT4NCgkJPHVpdGV4dCBuYW1lPSJRVUlaUE9EX1FVSVpfQVRURU1QVCIgdmFsdWU9ItCf0L7Qv9GL0YLQutCwINC/0YDQvtC50YLQuCDQvtC/0YDQvtGBOiIvPg0KCQk8dWl0ZXh0IG5hbWU9IlFVSVpQT0RfUVVJWl9BVFRFTVBUX1ZBTFVFIiB2YWx1ZT0iJW4g0LjQtyAldCIvPg0KCQk8dWl0ZXh0IG5hbWU9IlFVSVpQT0RfUVVJWl9TQ09SRSIgdmFsdWU9ItCd0LDQsdGA0LDQvdC+INCx0LDQu9C70L7QsjoiLz4NCgkJPHVpdGV4dCBuYW1lPSJRVUlaUE9EX1FVSVpfUEFTU1NDT1JFIiB2YWx1ZT0i0J/RgNC+0YXQvtC00L3QvtC5INGA0LXQt9GD0LvRjNGC0LDRgjoiLz4NCgkJPHVpdGV4dCBuYW1lPSJRVUlaUE9EX1FVSVpfTUFYU0NPUkUiIHZhbHVlPSLQnNCw0LrRgdC40LzQsNC70YzQvdGL0Lkg0YDQtdC30YPQu9GM0YLQsNGCOiIvPg0KCQk8dWl0ZXh0IG5hbWU9IlFVSVpQT0RfUVVFU0FUTVBUX1NUUiIgdmFsdWU9ItCf0L7Qv9GL0YLQutCwOiAlbiDQuNC3ICV0Ii8+DQoJCTx1aXRleHQgbmFtZT0iUVVJWlBPRF9RVUVTVFlQRV9TVFIiIHZhbHVlPSLQotC40L86ICVzIi8+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+0LvRjNGI0L7QtSDRh9C40YHQu9C+Ii8+DQoJCTx1aXRleHQgbmFtZT0iV0FSTklOR01TR19ZRVNTVFJJTkciIHZhbHVlPSLQlNCwIi8+DQoJCTx1aXRleHQgbmFtZT0iV0FSTklOR01TR19OT1NUUklORyIgdmFsdWU9ItCd0LXRgiIvPg0KCQk8dWl0ZXh0IG5hbWU9IldBUk5JTkdNU0dfVElUTEVTVFJJTkciIHZhbHVlPSLQn9GA0LXQtNGD0L/RgNC10LbQtNC10L3QuNC1INC+INC90LDQstC40LPQsNGG0LjQuCDQsiDQvtC/0YDQvtGB0LUiLz4NCgkJPHVpdGV4dCBuYW1lPSJXQVJOSU5HTVNHX01TR1NUUklORyIgdmFsdWU9ItCSINC+0L/RgNC+0YHQtSDQvtGB0YLQsNC70LjRgdGMINC90LXQvtGC0LLQtdGH0LXQvdC90YvQtSDQstC+0L/RgNC+0YHRiy7QndCw0LbQsNGC0LjQtSDQutC90L7Qv9C60LggJnF1b3Q70JTQsCZxdW90OyDQv9GA0LjQstC10LTQtdGCINC6INC30LDQutGA0YvRgtC40Y4g0L7Qv9GA0L7RgdCwLiDQndCw0LbQsNGC0LjQtSDQutC90L7Qv9C60LggJnF1b3Q70J3QtdGCJnF1b3Q7INC/0YDQvtC00L7Qu9C20LjRgiDQvtC/0YDQvtGBLiIvPg0KCQk8dWl0ZXh0IG5hbWU9IklORk9STUFUSU9OX0gyNjRfRkxBU0hQTEFZRVIiIHZhbHVlPSLQotC10LrRg9GJ0LDRjyDQstC10YDRgdC40Y8g0L/RgNC+0LjQs9GA0YvQstCw0YLQtdC70Y8gRmxhc2ggUGxheWVyLCDRg9GB0YLQsNC90L7QstC70LXQvdC90LDRjyDQvdCwINGN0YLQvtC8INC60L7QvNC/0YzRjtGC0LXRgNC1LCDQvdC1INC/0L7QtNC00LXRgNC20LjQstCw0LXRgiDRjdGC0L4g0LLQuNC00LXQvi4g0KnQtdC70LrQvdC40YLQtSDQsiDQvtCx0LvQsNGB0YLQuCDQstC40LTQtdC+LCDRh9GC0L7QsdGLINC30LDQs9GA0YPQt9C40YLRjCDQv9C+0YHQu9C10LTQvdGO0Y4g0LLQtdGA0YHQuNGOINC/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/QvtC60LDQt9GL0LLQsNGC0Ywg0LLRgNC10LfQutGDINGD0YfQsNGB0YLQvdC40LrQsNC8Ii8+DQoJCTx1aXRleHQgbmFtZT0iTVVURSIgdmFsdWU9ItCe0YLQutC70Y7Rh9C40YLRjCDQt9Cy0YPQuiIvPg0KCQk8dWl0ZXh0IG5hbWU9IkRPQ1dSQVBfVElUTEUiIHZhbHVlPSLQktC70L7QttC10L3QuNC1INCyINGE0LDQudC7IEFkb2JlIFByZXNlbnRlciIvPg0KCQk8dWl0ZXh0IG5hbWU9IkRPQ1dSQVBfTVNHIiB2YWx1ZT0i0KHQvtGF0YDQsNC90LjRgtGMINCyINC/0LDQv9C60YMgJnF1b3Q70JzQvtC5INC60L7QvNC/0YzRjtGC0LXRgCZxdW90OyIvPg0KCQk8dWl0ZXh0IG5hbWU9IkRPQ1dSQVBfUFJPTVBUIiB2YWx1ZT0i0KnQtdC70LrQvdGD0YLRjCDQtNC70Y8g0LfQsNCz0YDRg9C30LrQuCIvPg0KCTwvbGFuZ3VhZ2U+DQo8L2NvbmZpZ3VyYXRpb24+DQo="/>
  <p:tag name="MMPROD_UIDATA" val="&lt;database version=&quot;8.0&quot;&gt;&lt;object type=&quot;1&quot; unique_id=&quot;10001&quot;&gt;&lt;property id=&quot;20141&quot; value=&quot;EULecture8PreliminaryReferences(II)&quot;/&gt;&lt;property id=&quot;20148&quot; value=&quot;5&quot;/&gt;&lt;property id=&quot;20184&quot; value=&quot;7&quot;/&gt;&lt;property id=&quot;20224&quot; value=&quot;C:\Users\murphyr1\Documents\EU law\TP1\Lecture Powerpoints\AdobePresentations&quot;/&gt;&lt;property id=&quot;20250&quot; value=&quot;0&quot;/&gt;&lt;property id=&quot;20251&quot; value=&quot;1&quot;/&gt;&lt;property id=&quot;20259&quot; value=&quot;0&quot;/&gt;&lt;object type=&quot;2&quot; unique_id=&quot;10713&quot;&gt;&lt;object type=&quot;3&quot; unique_id=&quot;10714&quot;&gt;&lt;property id=&quot;20148&quot; value=&quot;5&quot;/&gt;&lt;property id=&quot;20300&quot; value=&quot;Slide 1 - &amp;quot;EU Law: Lecture 8 Ryan Murphy (ABS)&amp;quot;&quot;/&gt;&lt;property id=&quot;20303&quot; value=&quot;Ryan Murphy&quot;/&gt;&lt;property id=&quot;20307&quot; value=&quot;256&quot;/&gt;&lt;property id=&quot;20309&quot; value=&quot;11265&quot;/&gt;&lt;/object&gt;&lt;object type=&quot;3&quot; unique_id=&quot;10715&quot;&gt;&lt;property id=&quot;20148&quot; value=&quot;5&quot;/&gt;&lt;property id=&quot;20300&quot; value=&quot;Slide 2 - &amp;quot;Learning objectives&amp;quot;&quot;/&gt;&lt;property id=&quot;20303&quot; value=&quot;Ryan Murphy&quot;/&gt;&lt;property id=&quot;20307&quot; value=&quot;257&quot;/&gt;&lt;property id=&quot;20309&quot; value=&quot;11265&quot;/&gt;&lt;/object&gt;&lt;object type=&quot;3&quot; unique_id=&quot;10717&quot;&gt;&lt;property id=&quot;20148&quot; value=&quot;5&quot;/&gt;&lt;property id=&quot;20300&quot; value=&quot;Slide 4 - &amp;quot;Higher courts&amp;quot;&quot;/&gt;&lt;property id=&quot;20303&quot; value=&quot;Ryan Murphy&quot;/&gt;&lt;property id=&quot;20307&quot; value=&quot;259&quot;/&gt;&lt;property id=&quot;20309&quot; value=&quot;11265&quot;/&gt;&lt;/object&gt;&lt;object type=&quot;3&quot; unique_id=&quot;10718&quot;&gt;&lt;property id=&quot;20148&quot; value=&quot;5&quot;/&gt;&lt;property id=&quot;20300&quot; value=&quot;Slide 5 - &amp;quot;How do we know which court is a ‘final court’?&amp;quot;&quot;/&gt;&lt;property id=&quot;20303&quot; value=&quot;Ryan Murphy&quot;/&gt;&lt;property id=&quot;20307&quot; value=&quot;267&quot;/&gt;&lt;property id=&quot;20309&quot; value=&quot;11265&quot;/&gt;&lt;/object&gt;&lt;object type=&quot;3&quot; unique_id=&quot;10719&quot;&gt;&lt;property id=&quot;20148&quot; value=&quot;5&quot;/&gt;&lt;property id=&quot;20300&quot; value=&quot;Slide 6 - &amp;quot;When not to refer?&amp;quot;&quot;/&gt;&lt;property id=&quot;20303&quot; value=&quot;Ryan Murphy&quot;/&gt;&lt;property id=&quot;20307&quot; value=&quot;263&quot;/&gt;&lt;property id=&quot;20309&quot; value=&quot;11265&quot;/&gt;&lt;/object&gt;&lt;object type=&quot;3&quot; unique_id=&quot;10720&quot;&gt;&lt;property id=&quot;20148&quot; value=&quot;5&quot;/&gt;&lt;property id=&quot;20300&quot; value=&quot;Slide 7 - &amp;quot;Acte clair&amp;quot;&quot;/&gt;&lt;property id=&quot;20303&quot; value=&quot;Ryan Murphy&quot;/&gt;&lt;property id=&quot;20307&quot; value=&quot;264&quot;/&gt;&lt;property id=&quot;20309&quot; value=&quot;11265&quot;/&gt;&lt;/object&gt;&lt;object type=&quot;3&quot; unique_id=&quot;10721&quot;&gt;&lt;property id=&quot;20148&quot; value=&quot;5&quot;/&gt;&lt;property id=&quot;20300&quot; value=&quot;Slide 9 - &amp;quot;What happens if you don’t refer when you should?&amp;quot;&quot;/&gt;&lt;property id=&quot;20303&quot; value=&quot;Ryan Murphy&quot;/&gt;&lt;property id=&quot;20307&quot; value=&quot;260&quot;/&gt;&lt;property id=&quot;20309&quot; value=&quot;11265&quot;/&gt;&lt;/object&gt;&lt;object type=&quot;3&quot; unique_id=&quot;10724&quot;&gt;&lt;property id=&quot;20148&quot; value=&quot;5&quot;/&gt;&lt;property id=&quot;20300&quot; value=&quot;Slide 10 - &amp;quot;References on validity&amp;quot;&quot;/&gt;&lt;property id=&quot;20303&quot; value=&quot;Ryan Murphy&quot;/&gt;&lt;property id=&quot;20307&quot; value=&quot;268&quot;/&gt;&lt;property id=&quot;20309&quot; value=&quot;11265&quot;/&gt;&lt;/object&gt;&lt;object type=&quot;3&quot; unique_id=&quot;10725&quot;&gt;&lt;property id=&quot;20148&quot; value=&quot;5&quot;/&gt;&lt;property id=&quot;20300&quot; value=&quot;Slide 14 - &amp;quot;Reform: Reasons&amp;quot;&quot;/&gt;&lt;property id=&quot;20303&quot; value=&quot;Ryan Murphy&quot;/&gt;&lt;property id=&quot;20307&quot; value=&quot;265&quot;/&gt;&lt;property id=&quot;20309&quot; value=&quot;11265&quot;/&gt;&lt;/object&gt;&lt;object type=&quot;3&quot; unique_id=&quot;10726&quot;&gt;&lt;property id=&quot;20148&quot; value=&quot;5&quot;/&gt;&lt;property id=&quot;20300&quot; value=&quot;Slide 15 - &amp;quot;Reform: suggestions &amp;quot;&quot;/&gt;&lt;property id=&quot;20303&quot; value=&quot;Ryan Murphy&quot;/&gt;&lt;property id=&quot;20307&quot; value=&quot;266&quot;/&gt;&lt;property id=&quot;20309&quot; value=&quot;11265&quot;/&gt;&lt;/object&gt;&lt;object type=&quot;3&quot; unique_id=&quot;10963&quot;&gt;&lt;property id=&quot;20148&quot; value=&quot;5&quot;/&gt;&lt;property id=&quot;20300&quot; value=&quot;Slide 3 - &amp;quot;Lecture recap&amp;quot;&quot;/&gt;&lt;property id=&quot;20303&quot; value=&quot;Ryan Murphy&quot;/&gt;&lt;property id=&quot;20307&quot; value=&quot;269&quot;/&gt;&lt;property id=&quot;20309&quot; value=&quot;11265&quot;/&gt;&lt;/object&gt;&lt;object type=&quot;3&quot; unique_id=&quot;10964&quot;&gt;&lt;property id=&quot;20148&quot; value=&quot;5&quot;/&gt;&lt;property id=&quot;20300&quot; value=&quot;Slide 13 - &amp;quot;Bringing it all together!&amp;quot;&quot;/&gt;&lt;property id=&quot;20303&quot; value=&quot;Ryan Murphy&quot;/&gt;&lt;property id=&quot;20307&quot; value=&quot;270&quot;/&gt;&lt;property id=&quot;20309&quot; value=&quot;11265&quot;/&gt;&lt;/object&gt;&lt;object type=&quot;3&quot; unique_id=&quot;10998&quot;&gt;&lt;property id=&quot;20148&quot; value=&quot;5&quot;/&gt;&lt;property id=&quot;20300&quot; value=&quot;Slide 11 - &amp;quot;Interim measures&amp;quot;&quot;/&gt;&lt;property id=&quot;20303&quot; value=&quot;Ryan Murphy&quot;/&gt;&lt;property id=&quot;20307&quot; value=&quot;271&quot;/&gt;&lt;property id=&quot;20309&quot; value=&quot;11265&quot;/&gt;&lt;/object&gt;&lt;object type=&quot;3&quot; unique_id=&quot;10999&quot;&gt;&lt;property id=&quot;20148&quot; value=&quot;5&quot;/&gt;&lt;property id=&quot;20300&quot; value=&quot;Slide 12 - &amp;quot;Difference in treatment between lower and higher courts&amp;quot;&quot;/&gt;&lt;property id=&quot;20303&quot; value=&quot;Ryan Murphy&quot;/&gt;&lt;property id=&quot;20307&quot; value=&quot;272&quot;/&gt;&lt;property id=&quot;20309&quot; value=&quot;11265&quot;/&gt;&lt;/object&gt;&lt;object type=&quot;3&quot; unique_id=&quot;11100&quot;&gt;&lt;property id=&quot;20148&quot; value=&quot;5&quot;/&gt;&lt;property id=&quot;20300&quot; value=&quot;Slide 16 - &amp;quot;Learning objectives revisited&amp;quot;&quot;/&gt;&lt;property id=&quot;20303&quot; value=&quot;Ryan Murphy&quot;/&gt;&lt;property id=&quot;20307&quot; value=&quot;273&quot;/&gt;&lt;property id=&quot;20309&quot; value=&quot;11265&quot;/&gt;&lt;/object&gt;&lt;object type=&quot;3&quot; unique_id=&quot;11170&quot;&gt;&lt;property id=&quot;20148&quot; value=&quot;5&quot;/&gt;&lt;property id=&quot;20300&quot; value=&quot;Slide 8 - &amp;quot;Acte clair (2)&amp;quot;&quot;/&gt;&lt;property id=&quot;20303&quot; value=&quot;Ryan Murphy&quot;/&gt;&lt;property id=&quot;20307&quot; value=&quot;274&quot;/&gt;&lt;property id=&quot;20309&quot; value=&quot;11265&quot;/&gt;&lt;/object&gt;&lt;/object&gt;&lt;object type=&quot;8&quot; unique_id=&quot;10741&quot;&gt;&lt;/object&gt;&lt;object type=&quot;10&quot; unique_id=&quot;11262&quot;&gt;&lt;object type=&quot;11&quot; unique_id=&quot;11263&quot;&gt;&lt;/object&gt;&lt;/object&gt;&lt;object type=&quot;4&quot; unique_id=&quot;11264&quot;&gt;&lt;object type=&quot;5&quot; unique_id=&quot;11265&quot;&gt;&lt;property id=&quot;20149&quot; value=&quot;Ryan Murphy&quot;/&gt;&lt;property id=&quot;20150&quot; value=&quot;Lecturer in European Law&quot;/&gt;&lt;property id=&quot;20151&quot; value=&quot;Ryan_Murphy.jpg&quot;/&gt;&lt;property id=&quot;20153&quot; value=&quot;r.murphy1@aston.ac.uk&quot;/&gt;&lt;property id=&quot;20155&quot; value=&quot;Ryan Murphy is a Lecturer in European Law with Aston Law at Aston University.&amp;#x0D;&amp;#x0A;His primary research is concerned with the free movement of capital in the European Union and, more particularly, he explores the notion of 'justified restriction' on capital freedom. &amp;#x0D;&amp;#x0A;He also has research interests in the relationship between intellectual property and competition law and remedies in EU competition law more generally.&amp;#x0D;&amp;#x0A;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,2014951018,C:\Users\murphyr1\Documents\Teaching\EU law\Lectures\TP1\Lecture Powerpoints\EULecture2InstituitionsandlawmakingFINAL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57&quot;/&gt;&lt;lineCharCount val=&quot;21&quot;/&gt;&lt;lineCharCount val=&quot;59&quot;/&gt;&lt;lineCharCount val=&quot;10&quot;/&gt;&lt;lineCharCount val=&quot;48&quot;/&gt;&lt;lineCharCount val=&quot;60&quot;/&gt;&lt;lineCharCount val=&quot;29&quot;/&gt;&lt;lineCharCount val=&quot;57&quot;/&gt;&lt;lineCharCount val=&quot;9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220158066,C:\Users\murphyr1\Documents\Teaching\EU law\Lectures\TP1\Lecture Powerpoints\EULecture3SupremacyFINAL_pptx\Media.ppc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itch">
  <a:themeElements>
    <a:clrScheme name="Blue: 2011 New Pitch Template">
      <a:dk1>
        <a:srgbClr val="0C1C8C"/>
      </a:dk1>
      <a:lt1>
        <a:srgbClr val="FFFFFF"/>
      </a:lt1>
      <a:dk2>
        <a:srgbClr val="000000"/>
      </a:dk2>
      <a:lt2>
        <a:srgbClr val="1A75CF"/>
      </a:lt2>
      <a:accent1>
        <a:srgbClr val="00697A"/>
      </a:accent1>
      <a:accent2>
        <a:srgbClr val="F27D00"/>
      </a:accent2>
      <a:accent3>
        <a:srgbClr val="D9D9D9"/>
      </a:accent3>
      <a:accent4>
        <a:srgbClr val="E5322C"/>
      </a:accent4>
      <a:accent5>
        <a:srgbClr val="59178A"/>
      </a:accent5>
      <a:accent6>
        <a:srgbClr val="1A75CF"/>
      </a:accent6>
      <a:hlink>
        <a:srgbClr val="FFC000"/>
      </a:hlink>
      <a:folHlink>
        <a:srgbClr val="FFC000"/>
      </a:folHlink>
    </a:clrScheme>
    <a:fontScheme name="B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flip="none" rotWithShape="1">
          <a:gsLst>
            <a:gs pos="0">
              <a:schemeClr val="tx1"/>
            </a:gs>
            <a:gs pos="50000">
              <a:schemeClr val="bg2">
                <a:tint val="44500"/>
                <a:satMod val="160000"/>
              </a:schemeClr>
            </a:gs>
            <a:gs pos="100000">
              <a:schemeClr val="bg2">
                <a:tint val="23500"/>
                <a:satMod val="160000"/>
              </a:schemeClr>
            </a:gs>
          </a:gsLst>
          <a:lin ang="16200000" scaled="1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ABS</Template>
  <TotalTime>26230</TotalTime>
  <Words>659</Words>
  <Application>Microsoft Office PowerPoint</Application>
  <PresentationFormat>On-screen Show (4:3)</PresentationFormat>
  <Paragraphs>104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Office Theme</vt:lpstr>
      <vt:lpstr>Pitch</vt:lpstr>
      <vt:lpstr>Regulating Dark Patterns in the European Union  </vt:lpstr>
      <vt:lpstr>What are dark patterns?</vt:lpstr>
      <vt:lpstr>EU laws expressly addressing dark patterns</vt:lpstr>
      <vt:lpstr>EU laws expressly addressing dark patterns</vt:lpstr>
      <vt:lpstr>Meaning of autonomy</vt:lpstr>
      <vt:lpstr>Autonomy violation</vt:lpstr>
      <vt:lpstr>Categories of autonomy violations</vt:lpstr>
      <vt:lpstr>Categories of autonomy violations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Law: Lecture 8 Ryan Murphy (ABS)</dc:title>
  <dc:creator>Ryan Murphy</dc:creator>
  <cp:keywords>Updated August 2013</cp:keywords>
  <cp:lastModifiedBy>Martin Brenncke</cp:lastModifiedBy>
  <cp:revision>459</cp:revision>
  <cp:lastPrinted>2024-09-11T07:26:56Z</cp:lastPrinted>
  <dcterms:created xsi:type="dcterms:W3CDTF">2011-10-16T15:43:31Z</dcterms:created>
  <dcterms:modified xsi:type="dcterms:W3CDTF">2024-09-11T12:09:17Z</dcterms:modified>
</cp:coreProperties>
</file>