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83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20" roundtripDataSignature="AMtx7mi9K1QgKckfGtkdb9S504zBe0jZ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2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0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1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3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4:notes"/>
          <p:cNvSpPr/>
          <p:nvPr>
            <p:ph idx="2" type="sldImg"/>
          </p:nvPr>
        </p:nvSpPr>
        <p:spPr>
          <a:xfrm>
            <a:off x="379413" y="685800"/>
            <a:ext cx="60991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1842" y="4594421"/>
            <a:ext cx="3182840" cy="176824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6"/>
          <p:cNvSpPr txBox="1"/>
          <p:nvPr>
            <p:ph idx="1" type="body"/>
          </p:nvPr>
        </p:nvSpPr>
        <p:spPr>
          <a:xfrm>
            <a:off x="0" y="-1"/>
            <a:ext cx="12198349" cy="4521941"/>
          </a:xfrm>
          <a:prstGeom prst="rect">
            <a:avLst/>
          </a:prstGeom>
          <a:solidFill>
            <a:srgbClr val="8592BC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  <a:defRPr sz="1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2" type="body"/>
          </p:nvPr>
        </p:nvSpPr>
        <p:spPr>
          <a:xfrm>
            <a:off x="1" y="1"/>
            <a:ext cx="12198350" cy="37193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  <a:defRPr sz="1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type="title"/>
          </p:nvPr>
        </p:nvSpPr>
        <p:spPr>
          <a:xfrm>
            <a:off x="1490663" y="1052736"/>
            <a:ext cx="10225136" cy="1656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eorgia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3" type="body"/>
          </p:nvPr>
        </p:nvSpPr>
        <p:spPr>
          <a:xfrm>
            <a:off x="1490663" y="3934610"/>
            <a:ext cx="6918325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0" type="dt"/>
          </p:nvPr>
        </p:nvSpPr>
        <p:spPr>
          <a:xfrm>
            <a:off x="7467327" y="3934684"/>
            <a:ext cx="4326359" cy="394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21" name="Google Shape;21;p16"/>
          <p:cNvSpPr/>
          <p:nvPr/>
        </p:nvSpPr>
        <p:spPr>
          <a:xfrm>
            <a:off x="0" y="6453336"/>
            <a:ext cx="12198350" cy="4046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2313" y="6543376"/>
            <a:ext cx="3588750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6"/>
          <p:cNvSpPr/>
          <p:nvPr/>
        </p:nvSpPr>
        <p:spPr>
          <a:xfrm>
            <a:off x="6099174" y="6453336"/>
            <a:ext cx="6099175" cy="4046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100%">
  <p:cSld name="Text 100%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7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ex">
  <p:cSld name="Index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" type="body"/>
          </p:nvPr>
        </p:nvSpPr>
        <p:spPr>
          <a:xfrm>
            <a:off x="404663" y="1252836"/>
            <a:ext cx="6846640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AutoNum type="arabicPeriod"/>
              <a:defRPr sz="2400">
                <a:solidFill>
                  <a:schemeClr val="lt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>
                <a:solidFill>
                  <a:schemeClr val="l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solidFill>
                  <a:schemeClr val="l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solidFill>
                  <a:schemeClr val="l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5pPr>
            <a:lvl6pPr indent="-3810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AutoNum type="arabicPeriod"/>
              <a:defRPr sz="2400">
                <a:solidFill>
                  <a:schemeClr val="lt2"/>
                </a:solidFill>
              </a:defRPr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>
                <a:solidFill>
                  <a:schemeClr val="lt2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1" name="Google Shape;31;p18"/>
          <p:cNvSpPr/>
          <p:nvPr>
            <p:ph idx="2" type="pic"/>
          </p:nvPr>
        </p:nvSpPr>
        <p:spPr>
          <a:xfrm>
            <a:off x="7453634" y="1252538"/>
            <a:ext cx="4339905" cy="4795837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Image 50%/50%">
  <p:cSld name="Text &amp; Image 50%/50%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404662" y="1252836"/>
            <a:ext cx="559334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36" name="Google Shape;36;p19"/>
          <p:cNvSpPr/>
          <p:nvPr>
            <p:ph idx="2" type="pic"/>
          </p:nvPr>
        </p:nvSpPr>
        <p:spPr>
          <a:xfrm>
            <a:off x="6200775" y="1252538"/>
            <a:ext cx="5592763" cy="4795837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37" name="Google Shape;37;p19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Image 4x">
  <p:cSld name="Text &amp; Image 4x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" type="body"/>
          </p:nvPr>
        </p:nvSpPr>
        <p:spPr>
          <a:xfrm>
            <a:off x="404662" y="1252836"/>
            <a:ext cx="559334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41" name="Google Shape;41;p20"/>
          <p:cNvSpPr/>
          <p:nvPr>
            <p:ph idx="2" type="pic"/>
          </p:nvPr>
        </p:nvSpPr>
        <p:spPr>
          <a:xfrm>
            <a:off x="6200776" y="1252538"/>
            <a:ext cx="2695072" cy="2297049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42" name="Google Shape;42;p20"/>
          <p:cNvSpPr/>
          <p:nvPr>
            <p:ph idx="3" type="pic"/>
          </p:nvPr>
        </p:nvSpPr>
        <p:spPr>
          <a:xfrm>
            <a:off x="9098614" y="1252538"/>
            <a:ext cx="2695072" cy="2297049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43" name="Google Shape;43;p20"/>
          <p:cNvSpPr/>
          <p:nvPr>
            <p:ph idx="4" type="pic"/>
          </p:nvPr>
        </p:nvSpPr>
        <p:spPr>
          <a:xfrm>
            <a:off x="6200776" y="3751623"/>
            <a:ext cx="2695072" cy="2297049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44" name="Google Shape;44;p20"/>
          <p:cNvSpPr/>
          <p:nvPr>
            <p:ph idx="5" type="pic"/>
          </p:nvPr>
        </p:nvSpPr>
        <p:spPr>
          <a:xfrm>
            <a:off x="9098614" y="3751623"/>
            <a:ext cx="2695072" cy="2297049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45" name="Google Shape;45;p20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/>
          <p:nvPr>
            <p:ph idx="1" type="body"/>
          </p:nvPr>
        </p:nvSpPr>
        <p:spPr>
          <a:xfrm>
            <a:off x="1" y="1"/>
            <a:ext cx="12198350" cy="452193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  <a:defRPr sz="1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type="title"/>
          </p:nvPr>
        </p:nvSpPr>
        <p:spPr>
          <a:xfrm>
            <a:off x="1490663" y="1052736"/>
            <a:ext cx="10225136" cy="1656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eorgia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/>
          <p:nvPr/>
        </p:nvSpPr>
        <p:spPr>
          <a:xfrm>
            <a:off x="0" y="6453336"/>
            <a:ext cx="12198350" cy="4046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02313" y="6543376"/>
            <a:ext cx="3588750" cy="2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842" y="4594421"/>
            <a:ext cx="3182840" cy="1768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Image 75%/25%">
  <p:cSld name="Text &amp; Image 75%/25%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2"/>
          <p:cNvSpPr txBox="1"/>
          <p:nvPr>
            <p:ph idx="1" type="body"/>
          </p:nvPr>
        </p:nvSpPr>
        <p:spPr>
          <a:xfrm>
            <a:off x="404662" y="1252836"/>
            <a:ext cx="7926761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55" name="Google Shape;55;p22"/>
          <p:cNvSpPr/>
          <p:nvPr>
            <p:ph idx="2" type="pic"/>
          </p:nvPr>
        </p:nvSpPr>
        <p:spPr>
          <a:xfrm>
            <a:off x="8533755" y="1252538"/>
            <a:ext cx="3259784" cy="4795837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56" name="Google Shape;56;p22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Image 25%/75%">
  <p:cSld name="Text &amp; Image 25%/75%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3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" type="body"/>
          </p:nvPr>
        </p:nvSpPr>
        <p:spPr>
          <a:xfrm>
            <a:off x="404662" y="1252836"/>
            <a:ext cx="353427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60" name="Google Shape;60;p23"/>
          <p:cNvSpPr/>
          <p:nvPr>
            <p:ph idx="2" type="pic"/>
          </p:nvPr>
        </p:nvSpPr>
        <p:spPr>
          <a:xfrm>
            <a:off x="4141267" y="1252538"/>
            <a:ext cx="7652271" cy="4795837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61" name="Google Shape;61;p23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100%">
  <p:cSld name="Image 100%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4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/>
          <p:nvPr>
            <p:ph idx="2" type="pic"/>
          </p:nvPr>
        </p:nvSpPr>
        <p:spPr>
          <a:xfrm>
            <a:off x="404663" y="1252538"/>
            <a:ext cx="11388876" cy="4795837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65" name="Google Shape;65;p24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Image 2x">
  <p:cSld name="Text &amp; Image 2x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5"/>
          <p:cNvSpPr txBox="1"/>
          <p:nvPr>
            <p:ph idx="1" type="body"/>
          </p:nvPr>
        </p:nvSpPr>
        <p:spPr>
          <a:xfrm>
            <a:off x="404662" y="1252836"/>
            <a:ext cx="5593347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69" name="Google Shape;69;p25"/>
          <p:cNvSpPr/>
          <p:nvPr>
            <p:ph idx="2" type="pic"/>
          </p:nvPr>
        </p:nvSpPr>
        <p:spPr>
          <a:xfrm>
            <a:off x="6200341" y="1252538"/>
            <a:ext cx="2695072" cy="4796134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70" name="Google Shape;70;p25"/>
          <p:cNvSpPr/>
          <p:nvPr>
            <p:ph idx="3" type="pic"/>
          </p:nvPr>
        </p:nvSpPr>
        <p:spPr>
          <a:xfrm>
            <a:off x="9098179" y="1252538"/>
            <a:ext cx="2695072" cy="4796134"/>
          </a:xfrm>
          <a:prstGeom prst="rect">
            <a:avLst/>
          </a:prstGeom>
          <a:solidFill>
            <a:srgbClr val="E5E8F1"/>
          </a:solidFill>
          <a:ln>
            <a:noFill/>
          </a:ln>
        </p:spPr>
      </p:sp>
      <p:sp>
        <p:nvSpPr>
          <p:cNvPr id="71" name="Google Shape;71;p25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 100%">
  <p:cSld name="Graph 100%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/>
          <p:nvPr>
            <p:ph idx="2" type="chart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anchorCtr="0" anchor="ctr" bIns="180000" lIns="0" spcFirstLastPara="1" rIns="0" wrap="square" tIns="0">
            <a:normAutofit/>
          </a:bodyPr>
          <a:lstStyle>
            <a:lvl1pPr lvl="0" marR="0" rtl="0" algn="ctr">
              <a:lnSpc>
                <a:spcPct val="25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5" name="Google Shape;75;p26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 100%">
  <p:cSld name="Video 100%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7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/>
          <p:nvPr>
            <p:ph idx="2" type="media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solidFill>
            <a:srgbClr val="E5E8F1"/>
          </a:solidFill>
          <a:ln>
            <a:noFill/>
          </a:ln>
        </p:spPr>
        <p:txBody>
          <a:bodyPr anchorCtr="0" anchor="ctr" bIns="180000" lIns="0" spcFirstLastPara="1" rIns="0" wrap="square" tIns="0">
            <a:normAutofit/>
          </a:bodyPr>
          <a:lstStyle>
            <a:lvl1pPr lvl="0" marR="0" rtl="0" algn="ctr">
              <a:lnSpc>
                <a:spcPct val="25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  <a:defRPr b="1" i="0" sz="40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2" name="Google Shape;12;p15"/>
          <p:cNvSpPr/>
          <p:nvPr/>
        </p:nvSpPr>
        <p:spPr>
          <a:xfrm>
            <a:off x="0" y="6453336"/>
            <a:ext cx="12198350" cy="4046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04662" y="6543376"/>
            <a:ext cx="3588750" cy="270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worldbank.org/en/topic/competition-policy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>
            <p:ph idx="1" type="body"/>
          </p:nvPr>
        </p:nvSpPr>
        <p:spPr>
          <a:xfrm>
            <a:off x="0" y="-1"/>
            <a:ext cx="12198349" cy="4521941"/>
          </a:xfrm>
          <a:prstGeom prst="rect">
            <a:avLst/>
          </a:prstGeom>
          <a:solidFill>
            <a:srgbClr val="8592BC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86" name="Google Shape;86;p1"/>
          <p:cNvSpPr txBox="1"/>
          <p:nvPr>
            <p:ph idx="2" type="body"/>
          </p:nvPr>
        </p:nvSpPr>
        <p:spPr>
          <a:xfrm>
            <a:off x="1" y="1"/>
            <a:ext cx="12198350" cy="37193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 b="1"/>
          </a:p>
        </p:txBody>
      </p:sp>
      <p:sp>
        <p:nvSpPr>
          <p:cNvPr id="87" name="Google Shape;87;p1"/>
          <p:cNvSpPr txBox="1"/>
          <p:nvPr>
            <p:ph type="title"/>
          </p:nvPr>
        </p:nvSpPr>
        <p:spPr>
          <a:xfrm>
            <a:off x="122511" y="116632"/>
            <a:ext cx="11665296" cy="352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eorgia"/>
              <a:buNone/>
            </a:pPr>
            <a:r>
              <a:rPr lang="nl-NL" sz="4800"/>
              <a:t>Harnessing Competition to Regulate Personalised Credit Pricing </a:t>
            </a:r>
            <a:endParaRPr sz="4800"/>
          </a:p>
        </p:txBody>
      </p:sp>
      <p:sp>
        <p:nvSpPr>
          <p:cNvPr id="88" name="Google Shape;88;p1"/>
          <p:cNvSpPr txBox="1"/>
          <p:nvPr>
            <p:ph idx="3" type="body"/>
          </p:nvPr>
        </p:nvSpPr>
        <p:spPr>
          <a:xfrm>
            <a:off x="1490663" y="3934610"/>
            <a:ext cx="8856984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-NL"/>
              <a:t>Melvin Tjon Akon | University of Cambridge, 17 September 2024</a:t>
            </a:r>
            <a:endParaRPr/>
          </a:p>
        </p:txBody>
      </p:sp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Background</a:t>
            </a:r>
            <a:endParaRPr/>
          </a:p>
        </p:txBody>
      </p:sp>
      <p:sp>
        <p:nvSpPr>
          <p:cNvPr id="94" name="Google Shape;94;p2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180975" lvl="0" marL="1809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b="1" lang="nl-NL"/>
              <a:t>Affiliations</a:t>
            </a:r>
            <a:endParaRPr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/>
              <a:t>PhD candidate at Leiden University</a:t>
            </a:r>
            <a:endParaRPr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/>
              <a:t>Lawyer at DLA Piper International, specialised in European financial regulation</a:t>
            </a:r>
            <a:endParaRPr/>
          </a:p>
          <a:p>
            <a:pPr indent="0" lvl="1" marL="1809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l-NL" sz="1800"/>
              <a:t>(presentation in personal capacity)</a:t>
            </a:r>
            <a:endParaRPr/>
          </a:p>
          <a:p>
            <a:pPr indent="-180975" lvl="0" marL="1809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b="1" lang="nl-NL"/>
              <a:t>Dissertation topic</a:t>
            </a:r>
            <a:endParaRPr b="1"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/>
              <a:t>Regulation of personalised pricing of consumer credit products. </a:t>
            </a:r>
            <a:endParaRPr/>
          </a:p>
          <a:p>
            <a:pPr indent="-180975" lvl="0" marL="1809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b="1" lang="nl-NL"/>
              <a:t>Link to dissertation</a:t>
            </a:r>
            <a:endParaRPr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/>
              <a:t>Focus on different regulatory approaches</a:t>
            </a:r>
            <a:endParaRPr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/>
              <a:t>Harnessing competition to limit market power is one approach</a:t>
            </a:r>
            <a:endParaRPr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/>
              <a:t>Other approaches: fairness control, product governance, fundamental rights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nl-NL"/>
              <a:t>	</a:t>
            </a:r>
            <a:endParaRPr/>
          </a:p>
        </p:txBody>
      </p:sp>
      <p:sp>
        <p:nvSpPr>
          <p:cNvPr id="95" name="Google Shape;95;p2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Overview</a:t>
            </a:r>
            <a:endParaRPr/>
          </a:p>
        </p:txBody>
      </p:sp>
      <p:sp>
        <p:nvSpPr>
          <p:cNvPr id="101" name="Google Shape;101;p3"/>
          <p:cNvSpPr txBox="1"/>
          <p:nvPr>
            <p:ph idx="1" type="body"/>
          </p:nvPr>
        </p:nvSpPr>
        <p:spPr>
          <a:xfrm>
            <a:off x="404663" y="1252836"/>
            <a:ext cx="6990656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3619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AutoNum type="arabicPeriod"/>
            </a:pPr>
            <a:r>
              <a:rPr lang="nl-NL"/>
              <a:t>Problem statement and preliminary conclusion</a:t>
            </a:r>
            <a:endParaRPr/>
          </a:p>
          <a:p>
            <a:pPr indent="-361950" lvl="0" marL="36195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AutoNum type="arabicPeriod"/>
            </a:pPr>
            <a:r>
              <a:rPr lang="nl-NL"/>
              <a:t>Definitions</a:t>
            </a:r>
            <a:endParaRPr/>
          </a:p>
          <a:p>
            <a:pPr indent="-361950" lvl="0" marL="36195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AutoNum type="arabicPeriod"/>
            </a:pPr>
            <a:r>
              <a:rPr lang="nl-NL"/>
              <a:t>General characteristics</a:t>
            </a:r>
            <a:endParaRPr/>
          </a:p>
          <a:p>
            <a:pPr indent="-361950" lvl="0" marL="36195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AutoNum type="arabicPeriod"/>
            </a:pPr>
            <a:r>
              <a:rPr lang="nl-NL"/>
              <a:t>Implementation </a:t>
            </a:r>
            <a:endParaRPr/>
          </a:p>
          <a:p>
            <a:pPr indent="-361950" lvl="0" marL="36195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AutoNum type="arabicPeriod"/>
            </a:pPr>
            <a:r>
              <a:rPr lang="nl-NL"/>
              <a:t>Evaluation</a:t>
            </a:r>
            <a:endParaRPr/>
          </a:p>
        </p:txBody>
      </p:sp>
      <p:sp>
        <p:nvSpPr>
          <p:cNvPr id="102" name="Google Shape;102;p3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Problem and preliminary conclusions</a:t>
            </a:r>
            <a:endParaRPr/>
          </a:p>
        </p:txBody>
      </p:sp>
      <p:sp>
        <p:nvSpPr>
          <p:cNvPr id="108" name="Google Shape;108;p4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09" name="Google Shape;109;p4"/>
          <p:cNvSpPr txBox="1"/>
          <p:nvPr>
            <p:ph idx="1" type="body"/>
          </p:nvPr>
        </p:nvSpPr>
        <p:spPr>
          <a:xfrm>
            <a:off x="404662" y="1252836"/>
            <a:ext cx="11389023" cy="52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b="1" lang="nl-NL"/>
              <a:t>Problem</a:t>
            </a:r>
            <a:endParaRPr b="1"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Government policy regarding private consumer credit markets emphasises broad access to credit, while avoiding risks of social costs of default, usury and excessive profit from lending (</a:t>
            </a:r>
            <a:r>
              <a:rPr i="1" lang="nl-NL" sz="1800" u="sng"/>
              <a:t>economic surplus</a:t>
            </a:r>
            <a:r>
              <a:rPr lang="nl-NL" sz="1800"/>
              <a:t>)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PP can exacerbate these risks: it can be exploitative and potentially overburden vulnerable consumers through higher prices (or exclusion), but also be inclusive via cross-subsidisation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b="1" lang="nl-NL"/>
              <a:t>Question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Can CHA be used to limit the pricing power of lenders and if so, how and how effective is it?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b="1" lang="nl-NL"/>
              <a:t>Preliminary conclusions</a:t>
            </a:r>
            <a:endParaRPr b="1"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CHA is an effective method to protect consumer interests, as it can limit abuse of market power by individual lenders in the medium to long term, if implemented properly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However, a direct intervention or economic incentive method may be more effective to impact pricing behaviour in the short term - ideally CHA should be combined with these approaches</a:t>
            </a:r>
            <a:endParaRPr/>
          </a:p>
        </p:txBody>
      </p:sp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Definitions</a:t>
            </a:r>
            <a:endParaRPr/>
          </a:p>
        </p:txBody>
      </p:sp>
      <p:sp>
        <p:nvSpPr>
          <p:cNvPr id="115" name="Google Shape;115;p5"/>
          <p:cNvSpPr txBox="1"/>
          <p:nvPr>
            <p:ph idx="1" type="body"/>
          </p:nvPr>
        </p:nvSpPr>
        <p:spPr>
          <a:xfrm>
            <a:off x="404662" y="1252836"/>
            <a:ext cx="11389023" cy="52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3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Consumer credit product</a:t>
            </a:r>
            <a:endParaRPr/>
          </a:p>
          <a:p>
            <a:pPr indent="0" lvl="2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A contractual arrangement for the provision of credit (loan), entered into between a regulated private financial entity that extends loans on a professional and commercial basis (lender), and a consumer, with pre-drafted general price terms and price terms subject to variation, proposed by the lender on a take-it-or-leave it basis.</a:t>
            </a:r>
            <a:endParaRPr/>
          </a:p>
          <a:p>
            <a:pPr indent="0" lvl="3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Pricing</a:t>
            </a:r>
            <a:endParaRPr/>
          </a:p>
          <a:p>
            <a:pPr indent="0" lvl="2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Design of the general product price structure </a:t>
            </a:r>
            <a:r>
              <a:rPr i="1" lang="nl-NL"/>
              <a:t>and</a:t>
            </a:r>
            <a:r>
              <a:rPr lang="nl-NL"/>
              <a:t> pricing of a specific product sale to a consumer</a:t>
            </a:r>
            <a:endParaRPr/>
          </a:p>
          <a:p>
            <a:pPr indent="0" lvl="3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Price structure</a:t>
            </a:r>
            <a:endParaRPr/>
          </a:p>
          <a:p>
            <a:pPr indent="0" lvl="2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The set of interest rates, fees, charges and other prices charged by the lender in connection with the product</a:t>
            </a:r>
            <a:endParaRPr/>
          </a:p>
          <a:p>
            <a:pPr indent="0" lvl="3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Personalised pricing (PP)</a:t>
            </a:r>
            <a:endParaRPr/>
          </a:p>
          <a:p>
            <a:pPr indent="0" lvl="2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Charging different prices for the same product to different consumers, based on personal data</a:t>
            </a:r>
            <a:endParaRPr/>
          </a:p>
          <a:p>
            <a:pPr indent="0" lvl="2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b="1" lang="nl-NL"/>
              <a:t>Economic surplus</a:t>
            </a:r>
            <a:endParaRPr/>
          </a:p>
          <a:p>
            <a:pPr indent="0" lvl="2" marL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The difference between the price paid by the consumer and marginal costs to serve, over loan term (</a:t>
            </a:r>
            <a:r>
              <a:rPr lang="nl-NL" u="sng"/>
              <a:t>duration</a:t>
            </a:r>
            <a:r>
              <a:rPr lang="nl-NL"/>
              <a:t>)</a:t>
            </a:r>
            <a:endParaRPr/>
          </a:p>
        </p:txBody>
      </p:sp>
      <p:sp>
        <p:nvSpPr>
          <p:cNvPr id="116" name="Google Shape;116;p5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/>
          <p:nvPr/>
        </p:nvSpPr>
        <p:spPr>
          <a:xfrm>
            <a:off x="8203155" y="880436"/>
            <a:ext cx="3133758" cy="2633425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2" name="Google Shape;122;p6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Economic surplus</a:t>
            </a:r>
            <a:endParaRPr/>
          </a:p>
        </p:txBody>
      </p:sp>
      <p:sp>
        <p:nvSpPr>
          <p:cNvPr id="123" name="Google Shape;123;p6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cxnSp>
        <p:nvCxnSpPr>
          <p:cNvPr id="124" name="Google Shape;124;p6"/>
          <p:cNvCxnSpPr/>
          <p:nvPr/>
        </p:nvCxnSpPr>
        <p:spPr>
          <a:xfrm rot="10800000">
            <a:off x="554559" y="1124744"/>
            <a:ext cx="0" cy="4464496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25" name="Google Shape;125;p6"/>
          <p:cNvCxnSpPr/>
          <p:nvPr/>
        </p:nvCxnSpPr>
        <p:spPr>
          <a:xfrm>
            <a:off x="554559" y="5589240"/>
            <a:ext cx="7488832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26" name="Google Shape;126;p6"/>
          <p:cNvCxnSpPr/>
          <p:nvPr/>
        </p:nvCxnSpPr>
        <p:spPr>
          <a:xfrm>
            <a:off x="554559" y="4005064"/>
            <a:ext cx="7488832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7" name="Google Shape;127;p6"/>
          <p:cNvSpPr txBox="1"/>
          <p:nvPr/>
        </p:nvSpPr>
        <p:spPr>
          <a:xfrm>
            <a:off x="8152813" y="3614153"/>
            <a:ext cx="3744416" cy="432045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Costs to serve </a:t>
            </a:r>
            <a:b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(incl. competitive margin)</a:t>
            </a:r>
            <a:endParaRPr sz="1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28" name="Google Shape;128;p6"/>
          <p:cNvCxnSpPr/>
          <p:nvPr/>
        </p:nvCxnSpPr>
        <p:spPr>
          <a:xfrm>
            <a:off x="554559" y="1412776"/>
            <a:ext cx="6696744" cy="4176464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" name="Google Shape;129;p6"/>
          <p:cNvSpPr txBox="1"/>
          <p:nvPr/>
        </p:nvSpPr>
        <p:spPr>
          <a:xfrm>
            <a:off x="842591" y="1124744"/>
            <a:ext cx="2088231" cy="432045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Individual WTP</a:t>
            </a:r>
            <a:endParaRPr sz="1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698576" y="2745720"/>
            <a:ext cx="288030" cy="2880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1" name="Google Shape;131;p6"/>
          <p:cNvSpPr txBox="1"/>
          <p:nvPr/>
        </p:nvSpPr>
        <p:spPr>
          <a:xfrm>
            <a:off x="861437" y="3222469"/>
            <a:ext cx="1152128" cy="771503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Producer surplus</a:t>
            </a:r>
            <a:endParaRPr sz="14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32" name="Google Shape;132;p6"/>
          <p:cNvCxnSpPr>
            <a:stCxn id="130" idx="4"/>
          </p:cNvCxnSpPr>
          <p:nvPr/>
        </p:nvCxnSpPr>
        <p:spPr>
          <a:xfrm>
            <a:off x="842591" y="3033750"/>
            <a:ext cx="0" cy="96030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dashDot"/>
            <a:round/>
            <a:headEnd len="med" w="med" type="triangle"/>
            <a:tailEnd len="med" w="med" type="triangle"/>
          </a:ln>
        </p:spPr>
      </p:cxnSp>
      <p:cxnSp>
        <p:nvCxnSpPr>
          <p:cNvPr id="133" name="Google Shape;133;p6"/>
          <p:cNvCxnSpPr/>
          <p:nvPr/>
        </p:nvCxnSpPr>
        <p:spPr>
          <a:xfrm>
            <a:off x="842592" y="1628800"/>
            <a:ext cx="0" cy="1081359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dashDot"/>
            <a:round/>
            <a:headEnd len="med" w="med" type="triangle"/>
            <a:tailEnd len="med" w="med" type="triangle"/>
          </a:ln>
        </p:spPr>
      </p:cxnSp>
      <p:sp>
        <p:nvSpPr>
          <p:cNvPr id="134" name="Google Shape;134;p6"/>
          <p:cNvSpPr txBox="1"/>
          <p:nvPr/>
        </p:nvSpPr>
        <p:spPr>
          <a:xfrm>
            <a:off x="861437" y="2104481"/>
            <a:ext cx="1061274" cy="542413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Consumer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surplus</a:t>
            </a:r>
            <a:endParaRPr sz="14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35" name="Google Shape;135;p6"/>
          <p:cNvCxnSpPr>
            <a:stCxn id="130" idx="6"/>
            <a:endCxn id="121" idx="2"/>
          </p:cNvCxnSpPr>
          <p:nvPr/>
        </p:nvCxnSpPr>
        <p:spPr>
          <a:xfrm flipH="1" rot="10800000">
            <a:off x="986606" y="2197035"/>
            <a:ext cx="7216500" cy="69270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6" name="Google Shape;136;p6"/>
          <p:cNvSpPr txBox="1"/>
          <p:nvPr/>
        </p:nvSpPr>
        <p:spPr>
          <a:xfrm>
            <a:off x="8908897" y="1544610"/>
            <a:ext cx="2232248" cy="1584176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Interest rates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Fees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Charges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Commissions </a:t>
            </a:r>
            <a:endParaRPr sz="1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CHA: General characteristics</a:t>
            </a:r>
            <a:endParaRPr/>
          </a:p>
        </p:txBody>
      </p:sp>
      <p:sp>
        <p:nvSpPr>
          <p:cNvPr id="142" name="Google Shape;142;p7"/>
          <p:cNvSpPr txBox="1"/>
          <p:nvPr>
            <p:ph idx="1" type="body"/>
          </p:nvPr>
        </p:nvSpPr>
        <p:spPr>
          <a:xfrm>
            <a:off x="404662" y="1252836"/>
            <a:ext cx="11389023" cy="5056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b="1" lang="nl-NL"/>
              <a:t>Competition-harnessing approach (CHA): Definition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Interventions adopted by legislative and regulatory bodies 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Seeking to influence the behaviour of market participants 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By increasing competition, such that market power of individual lender to engaged in PP is limited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b="1" lang="nl-NL"/>
              <a:t>Related literature</a:t>
            </a:r>
            <a:endParaRPr b="1"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Understanding Regulation (Baldwin, Cave and Lodge 2012)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‘Consumer Law, Regulatory Capitalism and the 'New Learning' in Regulation’ (Ramsay 2006)</a:t>
            </a:r>
            <a:endParaRPr sz="1800"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b="1" lang="nl-NL"/>
              <a:t>Mechanism</a:t>
            </a:r>
            <a:endParaRPr b="1"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Requirements for PP: market power, ability to sort consumers, and non-arbitrage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/>
              <a:t>Neoclassical theory: in state of perfect competition, all lenders are price-takers (no power)</a:t>
            </a:r>
            <a:endParaRPr/>
          </a:p>
          <a:p>
            <a:pPr indent="-2286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None/>
            </a:pPr>
            <a:r>
              <a:t/>
            </a:r>
            <a:endParaRPr b="1"/>
          </a:p>
        </p:txBody>
      </p:sp>
      <p:sp>
        <p:nvSpPr>
          <p:cNvPr id="143" name="Google Shape;143;p7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CHA: Complication</a:t>
            </a:r>
            <a:endParaRPr/>
          </a:p>
        </p:txBody>
      </p:sp>
      <p:sp>
        <p:nvSpPr>
          <p:cNvPr id="149" name="Google Shape;149;p8"/>
          <p:cNvSpPr txBox="1"/>
          <p:nvPr>
            <p:ph idx="1" type="body"/>
          </p:nvPr>
        </p:nvSpPr>
        <p:spPr>
          <a:xfrm>
            <a:off x="404662" y="1252836"/>
            <a:ext cx="11389023" cy="5056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b="1" lang="nl-NL"/>
              <a:t>Particularities of consumer credit markets limiting naturally occuring price competition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 u="sng"/>
              <a:t>Product heterogeneity</a:t>
            </a:r>
            <a:r>
              <a:rPr lang="nl-NL" sz="1800"/>
              <a:t>: </a:t>
            </a:r>
            <a:br>
              <a:rPr lang="nl-NL" sz="1800"/>
            </a:br>
            <a:r>
              <a:rPr lang="nl-NL" sz="1800"/>
              <a:t>many types of products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 u="sng"/>
              <a:t>Barriers to entry and competition</a:t>
            </a:r>
            <a:r>
              <a:rPr lang="nl-NL" sz="1800"/>
              <a:t>: </a:t>
            </a:r>
            <a:br>
              <a:rPr lang="nl-NL" sz="1800"/>
            </a:br>
            <a:r>
              <a:rPr lang="nl-NL" sz="1800"/>
              <a:t>prior authorization, but also resources (e.g. consumer data)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 u="sng"/>
              <a:t>Consumer behaviour</a:t>
            </a:r>
            <a:r>
              <a:rPr lang="nl-NL" sz="1800"/>
              <a:t>: </a:t>
            </a:r>
            <a:br>
              <a:rPr lang="nl-NL" sz="1800"/>
            </a:br>
            <a:r>
              <a:rPr lang="nl-NL" sz="1800"/>
              <a:t>majority of consumers is relatively price-insensitive for a variety of reasons (inertia, brand loyalty, disengagement) and perceives search/switching costs as high, minority drives pricing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 u="sng"/>
              <a:t>Eligibility-stratified competition</a:t>
            </a:r>
            <a:r>
              <a:rPr lang="nl-NL" sz="1800"/>
              <a:t>: </a:t>
            </a:r>
            <a:br>
              <a:rPr lang="nl-NL" sz="1800"/>
            </a:br>
            <a:r>
              <a:rPr lang="nl-NL" sz="1800"/>
              <a:t>due to eligibility requirements, consumers with different socio-economic similarities (wealth, income) are clustered in different product segments, different dynamics 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 u="sng"/>
              <a:t>Lack of market transparency</a:t>
            </a:r>
            <a:r>
              <a:rPr lang="nl-NL" sz="1800"/>
              <a:t>: </a:t>
            </a:r>
            <a:br>
              <a:rPr lang="nl-NL" sz="1800"/>
            </a:br>
            <a:r>
              <a:rPr lang="nl-NL" sz="1800"/>
              <a:t>most consumers tend to lack sufficient knowledge of the products and prices of competing products, leading to price dispersion</a:t>
            </a:r>
            <a:endParaRPr/>
          </a:p>
          <a:p>
            <a:pPr indent="-2413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00"/>
              <a:buFont typeface="Georgia"/>
              <a:buNone/>
            </a:pPr>
            <a:r>
              <a:t/>
            </a:r>
            <a:endParaRPr/>
          </a:p>
          <a:p>
            <a:pPr indent="-2286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None/>
            </a:pPr>
            <a:r>
              <a:t/>
            </a:r>
            <a:endParaRPr b="1"/>
          </a:p>
        </p:txBody>
      </p:sp>
      <p:sp>
        <p:nvSpPr>
          <p:cNvPr id="150" name="Google Shape;150;p8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56" name="Google Shape;156;p9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CHA: Implementation</a:t>
            </a:r>
            <a:endParaRPr/>
          </a:p>
        </p:txBody>
      </p:sp>
      <p:sp>
        <p:nvSpPr>
          <p:cNvPr id="157" name="Google Shape;157;p9"/>
          <p:cNvSpPr txBox="1"/>
          <p:nvPr>
            <p:ph idx="1" type="body"/>
          </p:nvPr>
        </p:nvSpPr>
        <p:spPr>
          <a:xfrm>
            <a:off x="404662" y="1252836"/>
            <a:ext cx="11167121" cy="52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180975" lvl="0" marL="1809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b="1" lang="nl-NL" sz="2000"/>
              <a:t>Two types of competition-promoting rules</a:t>
            </a:r>
            <a:endParaRPr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 u="sng"/>
              <a:t>Competition/antitrust) law</a:t>
            </a:r>
            <a:r>
              <a:rPr lang="nl-NL" sz="1800"/>
              <a:t>: </a:t>
            </a:r>
            <a:br>
              <a:rPr lang="nl-NL" sz="1800"/>
            </a:br>
            <a:r>
              <a:rPr lang="nl-NL" sz="1800"/>
              <a:t>Negative obligations on dominant undertakings and groups to prevent distortions to competition </a:t>
            </a:r>
            <a:br>
              <a:rPr lang="nl-NL" sz="1800"/>
            </a:br>
            <a:r>
              <a:rPr lang="nl-NL" sz="1800"/>
              <a:t>(EU: TFEU)</a:t>
            </a:r>
            <a:endParaRPr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 u="sng"/>
              <a:t>Pro-competition market regulation</a:t>
            </a:r>
            <a:r>
              <a:rPr lang="nl-NL" sz="1800"/>
              <a:t>:</a:t>
            </a:r>
            <a:br>
              <a:rPr lang="nl-NL" sz="1800"/>
            </a:br>
            <a:r>
              <a:rPr lang="nl-NL" sz="1800"/>
              <a:t>Regulation that impact the competitive conditions of supply and demand by defining market access and conduct rules, rights and positive obligations of market actors, and institutions </a:t>
            </a:r>
            <a:r>
              <a:rPr lang="nl-NL" sz="1800">
                <a:solidFill>
                  <a:srgbClr val="FF0000"/>
                </a:solidFill>
              </a:rPr>
              <a:t>🡨 Focus of paper</a:t>
            </a:r>
            <a:endParaRPr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/>
              <a:t>NB: more granular than ‘more competition, lower prices’ mantra!</a:t>
            </a:r>
            <a:endParaRPr/>
          </a:p>
          <a:p>
            <a:pPr indent="-180975" lvl="0" marL="1809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b="1" lang="nl-NL" sz="2000"/>
              <a:t>Related literature</a:t>
            </a:r>
            <a:endParaRPr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/>
              <a:t>Baldwin, Cave and Logan, 2012</a:t>
            </a:r>
            <a:endParaRPr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/>
              <a:t>Niamh Dunne, </a:t>
            </a:r>
            <a:r>
              <a:rPr i="1" lang="nl-NL" sz="1800"/>
              <a:t>Competition law and economic regulation: making and managing markets</a:t>
            </a:r>
            <a:r>
              <a:rPr lang="nl-NL" sz="1800"/>
              <a:t>, 2015</a:t>
            </a:r>
            <a:endParaRPr sz="1800"/>
          </a:p>
          <a:p>
            <a:pPr indent="-180975" lvl="1" marL="3619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l-NL" sz="1800"/>
              <a:t>World Bank Group, ‘Markets and Competition Policy - Fostering growth and shared prosperity by opening and transforming markets’, </a:t>
            </a:r>
            <a:r>
              <a:rPr lang="nl-NL" sz="1800" u="sng">
                <a:solidFill>
                  <a:schemeClr val="hlink"/>
                </a:solidFill>
                <a:hlinkClick r:id="rId3"/>
              </a:rPr>
              <a:t>accessed </a:t>
            </a:r>
            <a:r>
              <a:rPr lang="nl-NL" sz="1800"/>
              <a:t>2024</a:t>
            </a:r>
            <a:endParaRPr/>
          </a:p>
          <a:p>
            <a:pPr indent="0" lvl="1" marL="1809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b="1" i="1" lang="nl-NL" sz="1800"/>
              <a:t>Underexplored strand of the literature!</a:t>
            </a:r>
            <a:endParaRPr sz="1800"/>
          </a:p>
        </p:txBody>
      </p:sp>
    </p:spTree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63" name="Google Shape;163;p10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CHA: Implementation (2)</a:t>
            </a:r>
            <a:endParaRPr/>
          </a:p>
        </p:txBody>
      </p:sp>
      <p:sp>
        <p:nvSpPr>
          <p:cNvPr id="164" name="Google Shape;164;p10"/>
          <p:cNvSpPr/>
          <p:nvPr/>
        </p:nvSpPr>
        <p:spPr>
          <a:xfrm>
            <a:off x="986607" y="2708920"/>
            <a:ext cx="2016224" cy="108012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Lender</a:t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9195519" y="2708920"/>
            <a:ext cx="2016224" cy="108012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Borrower</a:t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4947046" y="1340768"/>
            <a:ext cx="2304256" cy="1080120"/>
          </a:xfrm>
          <a:prstGeom prst="snip2SameRect">
            <a:avLst>
              <a:gd fmla="val 16667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Supervisory authority</a:t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7" name="Google Shape;167;p10"/>
          <p:cNvSpPr/>
          <p:nvPr/>
        </p:nvSpPr>
        <p:spPr>
          <a:xfrm>
            <a:off x="4947045" y="5085184"/>
            <a:ext cx="2304255" cy="1152128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Information third parties</a:t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68" name="Google Shape;168;p10"/>
          <p:cNvCxnSpPr>
            <a:stCxn id="164" idx="3"/>
            <a:endCxn id="165" idx="1"/>
          </p:cNvCxnSpPr>
          <p:nvPr/>
        </p:nvCxnSpPr>
        <p:spPr>
          <a:xfrm>
            <a:off x="3002831" y="3248980"/>
            <a:ext cx="6192600" cy="6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9" name="Google Shape;169;p10"/>
          <p:cNvSpPr txBox="1"/>
          <p:nvPr/>
        </p:nvSpPr>
        <p:spPr>
          <a:xfrm>
            <a:off x="4947045" y="3346605"/>
            <a:ext cx="2088232" cy="372740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Credit agreement</a:t>
            </a:r>
            <a:endParaRPr sz="1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0" name="Google Shape;170;p10"/>
          <p:cNvSpPr/>
          <p:nvPr/>
        </p:nvSpPr>
        <p:spPr>
          <a:xfrm>
            <a:off x="86508" y="3959640"/>
            <a:ext cx="2016224" cy="108012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Competitor</a:t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71" name="Google Shape;171;p10"/>
          <p:cNvCxnSpPr>
            <a:endCxn id="165" idx="2"/>
          </p:cNvCxnSpPr>
          <p:nvPr/>
        </p:nvCxnSpPr>
        <p:spPr>
          <a:xfrm flipH="1" rot="10800000">
            <a:off x="7251331" y="3789040"/>
            <a:ext cx="2952300" cy="18003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2" name="Google Shape;172;p10"/>
          <p:cNvSpPr txBox="1"/>
          <p:nvPr/>
        </p:nvSpPr>
        <p:spPr>
          <a:xfrm>
            <a:off x="8511439" y="4847802"/>
            <a:ext cx="2088232" cy="687363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Price comparison, credit information</a:t>
            </a:r>
            <a:endParaRPr sz="1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73" name="Google Shape;173;p10"/>
          <p:cNvCxnSpPr>
            <a:stCxn id="167" idx="2"/>
            <a:endCxn id="164" idx="2"/>
          </p:cNvCxnSpPr>
          <p:nvPr/>
        </p:nvCxnSpPr>
        <p:spPr>
          <a:xfrm rot="10800000">
            <a:off x="1994745" y="3788948"/>
            <a:ext cx="2952300" cy="18723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4" name="Google Shape;174;p10"/>
          <p:cNvSpPr txBox="1"/>
          <p:nvPr/>
        </p:nvSpPr>
        <p:spPr>
          <a:xfrm>
            <a:off x="2102732" y="4847803"/>
            <a:ext cx="2088232" cy="687363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Alternative data, credit information</a:t>
            </a:r>
            <a:endParaRPr sz="1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5" name="Google Shape;175;p10"/>
          <p:cNvSpPr/>
          <p:nvPr/>
        </p:nvSpPr>
        <p:spPr>
          <a:xfrm>
            <a:off x="10128965" y="1489546"/>
            <a:ext cx="2016224" cy="108012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Potential borrower</a:t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76" name="Google Shape;176;p10"/>
          <p:cNvCxnSpPr>
            <a:stCxn id="166" idx="2"/>
            <a:endCxn id="164" idx="0"/>
          </p:cNvCxnSpPr>
          <p:nvPr/>
        </p:nvCxnSpPr>
        <p:spPr>
          <a:xfrm flipH="1">
            <a:off x="1994746" y="1880828"/>
            <a:ext cx="2952300" cy="8280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7" name="Google Shape;177;p10"/>
          <p:cNvSpPr txBox="1"/>
          <p:nvPr/>
        </p:nvSpPr>
        <p:spPr>
          <a:xfrm>
            <a:off x="2844873" y="1586446"/>
            <a:ext cx="1598118" cy="372740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Supervision</a:t>
            </a:r>
            <a:endParaRPr sz="1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78" name="Google Shape;178;p10"/>
          <p:cNvCxnSpPr>
            <a:stCxn id="166" idx="0"/>
            <a:endCxn id="165" idx="0"/>
          </p:cNvCxnSpPr>
          <p:nvPr/>
        </p:nvCxnSpPr>
        <p:spPr>
          <a:xfrm>
            <a:off x="7251302" y="1880828"/>
            <a:ext cx="2952300" cy="8280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9" name="Google Shape;179;p10"/>
          <p:cNvSpPr txBox="1"/>
          <p:nvPr/>
        </p:nvSpPr>
        <p:spPr>
          <a:xfrm>
            <a:off x="7928406" y="1513203"/>
            <a:ext cx="1598118" cy="372740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Campaigns</a:t>
            </a:r>
            <a:endParaRPr sz="1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80" name="Google Shape;180;p10"/>
          <p:cNvCxnSpPr>
            <a:stCxn id="164" idx="1"/>
          </p:cNvCxnSpPr>
          <p:nvPr/>
        </p:nvCxnSpPr>
        <p:spPr>
          <a:xfrm flipH="1">
            <a:off x="404607" y="3248980"/>
            <a:ext cx="582000" cy="710700"/>
          </a:xfrm>
          <a:prstGeom prst="bentConnector2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10"/>
          <p:cNvSpPr txBox="1"/>
          <p:nvPr/>
        </p:nvSpPr>
        <p:spPr>
          <a:xfrm>
            <a:off x="0" y="2498147"/>
            <a:ext cx="1008111" cy="726582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108000" spcFirstLastPara="1" rIns="108000" wrap="square" tIns="10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Data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sharing</a:t>
            </a:r>
            <a:endParaRPr sz="1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87" name="Google Shape;187;p11"/>
          <p:cNvSpPr txBox="1"/>
          <p:nvPr>
            <p:ph idx="1" type="body"/>
          </p:nvPr>
        </p:nvSpPr>
        <p:spPr>
          <a:xfrm>
            <a:off x="404662" y="1252836"/>
            <a:ext cx="5334473" cy="3040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NL" sz="2000"/>
              <a:t>Supply-side rules</a:t>
            </a:r>
            <a:endParaRPr b="1" sz="2000"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 u="sng"/>
              <a:t>Market entry conditions</a:t>
            </a:r>
            <a:br>
              <a:rPr lang="nl-NL" sz="1800"/>
            </a:br>
            <a:r>
              <a:rPr lang="nl-NL" sz="1800"/>
              <a:t>EU: CRD/CRR, national provisions, US: CFPB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 u="sng"/>
              <a:t>Disclosure requirements</a:t>
            </a:r>
            <a:br>
              <a:rPr lang="nl-NL" sz="1800" u="sng"/>
            </a:br>
            <a:r>
              <a:rPr lang="nl-NL" sz="1800"/>
              <a:t>EU: CCD, US: TILA, FCA: Handbook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 u="sng"/>
              <a:t>Data-sharing obligations</a:t>
            </a:r>
            <a:br>
              <a:rPr lang="nl-NL" sz="1800"/>
            </a:br>
            <a:r>
              <a:rPr lang="nl-NL" sz="1800"/>
              <a:t>EU: FIDA, US: Data Rights Rule</a:t>
            </a:r>
            <a:endParaRPr/>
          </a:p>
          <a:p>
            <a:pPr indent="-3429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AutoNum type="arabicPeriod"/>
            </a:pPr>
            <a:r>
              <a:rPr lang="nl-NL" sz="1800" u="sng"/>
              <a:t>Promoting low-cost alternatives</a:t>
            </a:r>
            <a:br>
              <a:rPr lang="nl-NL" sz="1800"/>
            </a:br>
            <a:r>
              <a:rPr lang="nl-NL" sz="1800"/>
              <a:t>Exemptions (tax and rules) credit unions </a:t>
            </a:r>
            <a:endParaRPr sz="1800"/>
          </a:p>
          <a:p>
            <a:pPr indent="-228600" lvl="1" marL="5238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Georgia"/>
              <a:buNone/>
            </a:pPr>
            <a:r>
              <a:t/>
            </a:r>
            <a:endParaRPr sz="1800"/>
          </a:p>
        </p:txBody>
      </p:sp>
      <p:sp>
        <p:nvSpPr>
          <p:cNvPr id="188" name="Google Shape;188;p11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CHA: Implementation (3)</a:t>
            </a:r>
            <a:endParaRPr/>
          </a:p>
        </p:txBody>
      </p:sp>
      <p:sp>
        <p:nvSpPr>
          <p:cNvPr id="189" name="Google Shape;189;p11"/>
          <p:cNvSpPr txBox="1"/>
          <p:nvPr/>
        </p:nvSpPr>
        <p:spPr>
          <a:xfrm>
            <a:off x="6517183" y="1252836"/>
            <a:ext cx="5118449" cy="2392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</a:pPr>
            <a:r>
              <a:rPr b="1" lang="nl-NL"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Demand-side rules</a:t>
            </a:r>
            <a:endParaRPr b="1" sz="20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b="0" i="0" lang="nl-NL" sz="1800" u="sng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Switching and termination rights</a:t>
            </a:r>
            <a:b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EU: CCD (early termination), US: not used? </a:t>
            </a:r>
            <a:endParaRPr/>
          </a:p>
          <a:p>
            <a:pPr indent="-3429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b="0" i="0" lang="nl-NL" sz="1800" u="sng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Data portability rights</a:t>
            </a:r>
            <a:b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EU: GDPR + FIDA, US: Data Rights Rule</a:t>
            </a:r>
            <a:endParaRPr b="0" i="0" sz="1800" u="none" cap="none" strike="noStrike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b="0" i="0" lang="nl-NL" sz="1800" u="sng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Information rights</a:t>
            </a:r>
            <a:b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EU: CCD (adequate explanations)</a:t>
            </a:r>
            <a:endParaRPr/>
          </a:p>
          <a:p>
            <a:pPr indent="-2413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Georgia"/>
              <a:buNone/>
            </a:pPr>
            <a:r>
              <a:t/>
            </a:r>
            <a:endParaRPr b="0" i="0" sz="1600" u="none" cap="none" strike="noStrike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561305" y="4321273"/>
            <a:ext cx="5118449" cy="19160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</a:pPr>
            <a:r>
              <a:rPr b="1" lang="nl-NL"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Third-party interventions</a:t>
            </a:r>
            <a:endParaRPr b="1" sz="20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b="0" i="0" lang="nl-NL" sz="1800" u="sng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Access to credit information by lenders</a:t>
            </a:r>
            <a:b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UK: market study, US: anti-competitive conduct credit card companies</a:t>
            </a:r>
            <a:endParaRPr/>
          </a:p>
          <a:p>
            <a:pPr indent="-3429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b="0" i="0" lang="nl-NL" sz="1800" u="sng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Market transparency for borrowers</a:t>
            </a:r>
            <a:b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UK and US: price comparison sites</a:t>
            </a:r>
            <a:endParaRPr/>
          </a:p>
          <a:p>
            <a:pPr indent="-2286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1" name="Google Shape;191;p11"/>
          <p:cNvSpPr txBox="1"/>
          <p:nvPr/>
        </p:nvSpPr>
        <p:spPr>
          <a:xfrm>
            <a:off x="6518597" y="3922736"/>
            <a:ext cx="5118449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</a:pPr>
            <a:r>
              <a:rPr b="1" lang="nl-NL"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Supervisory powers</a:t>
            </a:r>
            <a:endParaRPr b="1" sz="20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b="0" i="0" lang="nl-NL" sz="1800" u="sng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Market studies</a:t>
            </a:r>
            <a:b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US and UK: credit card market studies</a:t>
            </a:r>
            <a:endParaRPr/>
          </a:p>
          <a:p>
            <a:pPr indent="-3429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b="0" i="0" lang="nl-NL" sz="1800" u="sng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Investigations</a:t>
            </a:r>
            <a:b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US: credit card margins, UK: Consumer Duty</a:t>
            </a:r>
            <a:endParaRPr b="0" i="0" sz="1800" u="none" cap="none" strike="noStrike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AutoNum type="arabicPeriod"/>
            </a:pPr>
            <a:r>
              <a:rPr b="0" i="0" lang="nl-NL" sz="1800" u="sng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Enforcement powers</a:t>
            </a:r>
            <a:br>
              <a:rPr b="0" i="0" lang="nl-NL" sz="1800" u="sng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0" i="0" lang="nl-NL" sz="18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All: fines, proceedings, naming-shaming</a:t>
            </a:r>
            <a:endParaRPr b="0" i="0" sz="1800" u="sng" cap="none" strike="noStrike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28600" lvl="1" marL="5238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Evaluating CHA: Principles  </a:t>
            </a:r>
            <a:endParaRPr/>
          </a:p>
        </p:txBody>
      </p:sp>
      <p:sp>
        <p:nvSpPr>
          <p:cNvPr id="197" name="Google Shape;197;p12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3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Preservation of party autonomy</a:t>
            </a:r>
            <a:endParaRPr/>
          </a:p>
          <a:p>
            <a:pPr indent="-285750" lvl="2" marL="2857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</a:pPr>
            <a:r>
              <a:rPr lang="nl-NL"/>
              <a:t>Cornerstone of social market economy</a:t>
            </a:r>
            <a:endParaRPr/>
          </a:p>
          <a:p>
            <a:pPr indent="-285750" lvl="2" marL="2857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</a:pPr>
            <a:r>
              <a:rPr lang="nl-NL"/>
              <a:t>Necessary for price mechanism to perform allocative function efficiently, private ordering</a:t>
            </a:r>
            <a:endParaRPr/>
          </a:p>
          <a:p>
            <a:pPr indent="0" lvl="3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Effective mitigation of exploitative pricing</a:t>
            </a:r>
            <a:endParaRPr/>
          </a:p>
          <a:p>
            <a:pPr indent="-180975" lvl="0" marL="1809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nl-NL"/>
              <a:t>Protection of consumer interests against surplus-absorbing pricing in transactions with procedural issues</a:t>
            </a:r>
            <a:endParaRPr/>
          </a:p>
          <a:p>
            <a:pPr indent="-180975" lvl="0" marL="1809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nl-NL"/>
              <a:t>Which consumers? PP balances surplus absorption and market expansion (via cross subsidisation)</a:t>
            </a:r>
            <a:endParaRPr/>
          </a:p>
          <a:p>
            <a:pPr indent="0" lvl="2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b="1" lang="nl-NL"/>
              <a:t>Costs of intervention</a:t>
            </a:r>
            <a:endParaRPr b="1"/>
          </a:p>
          <a:p>
            <a:pPr indent="-285750" lvl="2" marL="2857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</a:pPr>
            <a:r>
              <a:rPr lang="nl-NL"/>
              <a:t>Costs of impaired competition, compliance and supervision</a:t>
            </a:r>
            <a:endParaRPr/>
          </a:p>
          <a:p>
            <a:pPr indent="-171450" lvl="2" marL="2857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8" name="Google Shape;198;p12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eorgia"/>
              <a:buNone/>
            </a:pPr>
            <a:r>
              <a:rPr lang="nl-NL"/>
              <a:t>Evaluating CHA: Application  </a:t>
            </a:r>
            <a:endParaRPr/>
          </a:p>
        </p:txBody>
      </p:sp>
      <p:sp>
        <p:nvSpPr>
          <p:cNvPr id="204" name="Google Shape;204;p13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3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Preservation of party autonomy</a:t>
            </a:r>
            <a:endParaRPr/>
          </a:p>
          <a:p>
            <a:pPr indent="-285750" lvl="2" marL="2857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</a:pPr>
            <a:r>
              <a:rPr lang="nl-NL"/>
              <a:t>Yes, because it does not intervene directly in the price-setting process </a:t>
            </a:r>
            <a:endParaRPr/>
          </a:p>
          <a:p>
            <a:pPr indent="0" lvl="3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nl-NL"/>
              <a:t>Effective mitigation of exploitative pricing</a:t>
            </a:r>
            <a:endParaRPr/>
          </a:p>
          <a:p>
            <a:pPr indent="-180975" lvl="0" marL="1809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nl-NL"/>
              <a:t>Unlike direct interventions, CHA does not impede exploitative transactions</a:t>
            </a:r>
            <a:endParaRPr/>
          </a:p>
          <a:p>
            <a:pPr indent="-180975" lvl="0" marL="1809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nl-NL"/>
              <a:t>Power of CHA lies in threat of consumer choosing available competing alternative, limits market power, but depends on regulator’s ability to successfully implement the approach</a:t>
            </a:r>
            <a:endParaRPr/>
          </a:p>
          <a:p>
            <a:pPr indent="-180975" lvl="0" marL="18097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nl-NL"/>
              <a:t>Most CHA interventions effective on medium to long term (market response to incentives), while direct intervention can work in short term   </a:t>
            </a:r>
            <a:endParaRPr/>
          </a:p>
          <a:p>
            <a:pPr indent="0" lvl="2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b="1" lang="nl-NL"/>
              <a:t>Costs of intervention</a:t>
            </a:r>
            <a:endParaRPr b="1"/>
          </a:p>
          <a:p>
            <a:pPr indent="-285750" lvl="2" marL="2857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</a:pPr>
            <a:r>
              <a:rPr lang="nl-NL"/>
              <a:t>No costs of impaired competition</a:t>
            </a:r>
            <a:endParaRPr/>
          </a:p>
          <a:p>
            <a:pPr indent="-285750" lvl="2" marL="2857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</a:pPr>
            <a:r>
              <a:rPr lang="nl-NL"/>
              <a:t>Costs of compliance (by lenders) depend on chosen intervention, can be significant (e.g. data sharing)</a:t>
            </a:r>
            <a:endParaRPr/>
          </a:p>
          <a:p>
            <a:pPr indent="-285750" lvl="2" marL="2857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</a:pPr>
            <a:r>
              <a:rPr lang="nl-NL"/>
              <a:t>Costs of supervision depends on chosen degree of monitoring</a:t>
            </a:r>
            <a:endParaRPr/>
          </a:p>
        </p:txBody>
      </p:sp>
      <p:sp>
        <p:nvSpPr>
          <p:cNvPr id="205" name="Google Shape;205;p13"/>
          <p:cNvSpPr txBox="1"/>
          <p:nvPr>
            <p:ph idx="12" type="sldNum"/>
          </p:nvPr>
        </p:nvSpPr>
        <p:spPr>
          <a:xfrm>
            <a:off x="9132784" y="6473105"/>
            <a:ext cx="27447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"/>
          <p:cNvSpPr txBox="1"/>
          <p:nvPr>
            <p:ph idx="1" type="body"/>
          </p:nvPr>
        </p:nvSpPr>
        <p:spPr>
          <a:xfrm>
            <a:off x="1" y="1"/>
            <a:ext cx="12198350" cy="452193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211" name="Google Shape;211;p14"/>
          <p:cNvSpPr txBox="1"/>
          <p:nvPr>
            <p:ph type="title"/>
          </p:nvPr>
        </p:nvSpPr>
        <p:spPr>
          <a:xfrm>
            <a:off x="1490663" y="1052736"/>
            <a:ext cx="10225136" cy="1656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eorgia"/>
              <a:buNone/>
            </a:pPr>
            <a:r>
              <a:rPr lang="nl-NL"/>
              <a:t>Thank you</a:t>
            </a:r>
            <a:endParaRPr/>
          </a:p>
        </p:txBody>
      </p:sp>
    </p:spTree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2024-05-02T07:04:11Z</dcterms:created>
  <dc:creator>Melvin Tjon Akon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