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68" r:id="rId2"/>
    <p:sldId id="390" r:id="rId3"/>
    <p:sldId id="406" r:id="rId4"/>
    <p:sldId id="393" r:id="rId5"/>
    <p:sldId id="397" r:id="rId6"/>
    <p:sldId id="399" r:id="rId7"/>
    <p:sldId id="389" r:id="rId8"/>
    <p:sldId id="400" r:id="rId9"/>
    <p:sldId id="394" r:id="rId10"/>
    <p:sldId id="401" r:id="rId11"/>
    <p:sldId id="405" r:id="rId12"/>
    <p:sldId id="404" r:id="rId13"/>
    <p:sldId id="3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B9"/>
    <a:srgbClr val="000000"/>
    <a:srgbClr val="626A78"/>
    <a:srgbClr val="D87C1B"/>
    <a:srgbClr val="1D7CB8"/>
    <a:srgbClr val="5162E1"/>
    <a:srgbClr val="616A78"/>
    <a:srgbClr val="262626"/>
    <a:srgbClr val="B18A2C"/>
    <a:srgbClr val="B18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4820" autoAdjust="0"/>
  </p:normalViewPr>
  <p:slideViewPr>
    <p:cSldViewPr snapToGrid="0">
      <p:cViewPr varScale="1">
        <p:scale>
          <a:sx n="77" d="100"/>
          <a:sy n="77" d="100"/>
        </p:scale>
        <p:origin x="43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Howell" userId="92c2c040-4926-4c9e-9805-da88eae7eb19" providerId="ADAL" clId="{3933BC64-0228-4731-A98A-7123CA56857E}"/>
    <pc:docChg chg="custSel modSld">
      <pc:chgData name="Nicola Howell" userId="92c2c040-4926-4c9e-9805-da88eae7eb19" providerId="ADAL" clId="{3933BC64-0228-4731-A98A-7123CA56857E}" dt="2024-09-09T00:52:08.390" v="217" actId="6549"/>
      <pc:docMkLst>
        <pc:docMk/>
      </pc:docMkLst>
      <pc:sldChg chg="modSp mod modNotesTx">
        <pc:chgData name="Nicola Howell" userId="92c2c040-4926-4c9e-9805-da88eae7eb19" providerId="ADAL" clId="{3933BC64-0228-4731-A98A-7123CA56857E}" dt="2024-09-09T00:50:36.375" v="8" actId="14100"/>
        <pc:sldMkLst>
          <pc:docMk/>
          <pc:sldMk cId="2691753805" sldId="368"/>
        </pc:sldMkLst>
        <pc:spChg chg="mod">
          <ac:chgData name="Nicola Howell" userId="92c2c040-4926-4c9e-9805-da88eae7eb19" providerId="ADAL" clId="{3933BC64-0228-4731-A98A-7123CA56857E}" dt="2024-09-09T00:50:36.375" v="8" actId="14100"/>
          <ac:spMkLst>
            <pc:docMk/>
            <pc:sldMk cId="2691753805" sldId="368"/>
            <ac:spMk id="5" creationId="{3D561332-6AEF-7547-A674-2FF50137C390}"/>
          </ac:spMkLst>
        </pc:spChg>
      </pc:sldChg>
      <pc:sldChg chg="modSp mod modNotesTx">
        <pc:chgData name="Nicola Howell" userId="92c2c040-4926-4c9e-9805-da88eae7eb19" providerId="ADAL" clId="{3933BC64-0228-4731-A98A-7123CA56857E}" dt="2024-09-09T00:52:08.390" v="217" actId="6549"/>
        <pc:sldMkLst>
          <pc:docMk/>
          <pc:sldMk cId="780351301" sldId="382"/>
        </pc:sldMkLst>
        <pc:spChg chg="mod">
          <ac:chgData name="Nicola Howell" userId="92c2c040-4926-4c9e-9805-da88eae7eb19" providerId="ADAL" clId="{3933BC64-0228-4731-A98A-7123CA56857E}" dt="2024-09-09T00:52:08.390" v="217" actId="6549"/>
          <ac:spMkLst>
            <pc:docMk/>
            <pc:sldMk cId="780351301" sldId="382"/>
            <ac:spMk id="2" creationId="{7B25E1B7-DC3B-0BE6-40B3-B5BB81B158E4}"/>
          </ac:spMkLst>
        </pc:spChg>
      </pc:sldChg>
      <pc:sldChg chg="modNotesTx">
        <pc:chgData name="Nicola Howell" userId="92c2c040-4926-4c9e-9805-da88eae7eb19" providerId="ADAL" clId="{3933BC64-0228-4731-A98A-7123CA56857E}" dt="2024-09-09T00:50:02.098" v="1" actId="20577"/>
        <pc:sldMkLst>
          <pc:docMk/>
          <pc:sldMk cId="1916378452" sldId="389"/>
        </pc:sldMkLst>
      </pc:sldChg>
      <pc:sldChg chg="modNotesTx">
        <pc:chgData name="Nicola Howell" userId="92c2c040-4926-4c9e-9805-da88eae7eb19" providerId="ADAL" clId="{3933BC64-0228-4731-A98A-7123CA56857E}" dt="2024-09-09T00:49:55.341" v="0" actId="20577"/>
        <pc:sldMkLst>
          <pc:docMk/>
          <pc:sldMk cId="960881824" sldId="393"/>
        </pc:sldMkLst>
      </pc:sldChg>
      <pc:sldChg chg="modNotesTx">
        <pc:chgData name="Nicola Howell" userId="92c2c040-4926-4c9e-9805-da88eae7eb19" providerId="ADAL" clId="{3933BC64-0228-4731-A98A-7123CA56857E}" dt="2024-09-09T00:50:11.219" v="2" actId="20577"/>
        <pc:sldMkLst>
          <pc:docMk/>
          <pc:sldMk cId="3996163045" sldId="40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dirty="0">
                <a:solidFill>
                  <a:schemeClr val="tx1"/>
                </a:solidFill>
              </a:rPr>
              <a:t>The </a:t>
            </a:r>
            <a:r>
              <a:rPr lang="en-AU" b="1" dirty="0">
                <a:solidFill>
                  <a:schemeClr val="tx1"/>
                </a:solidFill>
              </a:rPr>
              <a:t>consumer experience</a:t>
            </a:r>
            <a:r>
              <a:rPr lang="en-AU" b="1" baseline="0" dirty="0">
                <a:solidFill>
                  <a:schemeClr val="tx1"/>
                </a:solidFill>
              </a:rPr>
              <a:t> </a:t>
            </a:r>
            <a:r>
              <a:rPr lang="en-AU" baseline="0" dirty="0">
                <a:solidFill>
                  <a:schemeClr val="tx1"/>
                </a:solidFill>
              </a:rPr>
              <a:t>(2022 survey, conducted with CHOICE)</a:t>
            </a:r>
            <a:endParaRPr lang="en-AU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999297480152714E-2"/>
          <c:y val="0.17876907492765687"/>
          <c:w val="0.88929830926607356"/>
          <c:h val="0.58525696084548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Agree/strongly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Firms treat customers fairly</c:v>
                </c:pt>
                <c:pt idx="1">
                  <c:v>My rights are well protected</c:v>
                </c:pt>
                <c:pt idx="2">
                  <c:v>My complaint will be dealt with fairly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39.799999999999997</c:v>
                </c:pt>
                <c:pt idx="1">
                  <c:v>44.4</c:v>
                </c:pt>
                <c:pt idx="2">
                  <c:v>50.8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C2-46F8-BB6E-A5F4AFF534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Disagree/strongly disagree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Firms treat customers fairly</c:v>
                </c:pt>
                <c:pt idx="1">
                  <c:v>My rights are well protected</c:v>
                </c:pt>
                <c:pt idx="2">
                  <c:v>My complaint will be dealt with fairly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9.9</c:v>
                </c:pt>
                <c:pt idx="2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C2-46F8-BB6E-A5F4AFF534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Undecided/don’t know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Firms treat customers fairly</c:v>
                </c:pt>
                <c:pt idx="1">
                  <c:v>My rights are well protected</c:v>
                </c:pt>
                <c:pt idx="2">
                  <c:v>My complaint will be dealt with fairly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40</c:v>
                </c:pt>
                <c:pt idx="1">
                  <c:v>45.7</c:v>
                </c:pt>
                <c:pt idx="2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C2-46F8-BB6E-A5F4AFF53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5808608"/>
        <c:axId val="1795807648"/>
      </c:barChart>
      <c:catAx>
        <c:axId val="17958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807648"/>
        <c:crosses val="autoZero"/>
        <c:auto val="1"/>
        <c:lblAlgn val="ctr"/>
        <c:lblOffset val="100"/>
        <c:noMultiLvlLbl val="0"/>
      </c:catAx>
      <c:valAx>
        <c:axId val="17958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8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23EFC-526B-4EF2-8A0A-F01C60CA2A67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72F06-F6ED-43C1-A86D-15B5F2AFDE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83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55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3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94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21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107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46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54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84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218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69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72F06-F6ED-43C1-A86D-15B5F2AFDEC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9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1192D4-3DEB-49BB-8F09-91031D57C7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6224" cy="6858000"/>
          </a:xfrm>
          <a:solidFill>
            <a:schemeClr val="accent1"/>
          </a:solidFill>
        </p:spPr>
        <p:txBody>
          <a:bodyPr tIns="1280160" anchor="ctr">
            <a:noAutofit/>
          </a:bodyPr>
          <a:lstStyle>
            <a:lvl1pPr algn="ctr">
              <a:defRPr sz="2000"/>
            </a:lvl1pPr>
          </a:lstStyle>
          <a:p>
            <a:r>
              <a:rPr lang="en-US" dirty="0"/>
              <a:t>Click to insert image here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94C4FA-8597-7449-A0F1-38E8A1C6B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1018" y="1526016"/>
            <a:ext cx="12188952" cy="2031324"/>
          </a:xfrm>
          <a:solidFill>
            <a:schemeClr val="tx1">
              <a:lumMod val="85000"/>
              <a:lumOff val="15000"/>
              <a:alpha val="60000"/>
            </a:schemeClr>
          </a:solidFill>
        </p:spPr>
        <p:txBody>
          <a:bodyPr lIns="868680" tIns="9144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7477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3">
            <a:extLst>
              <a:ext uri="{FF2B5EF4-FFF2-40B4-BE49-F238E27FC236}">
                <a16:creationId xmlns:a16="http://schemas.microsoft.com/office/drawing/2014/main" id="{63C9361F-F5AC-124A-A751-F276961C9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175" y="528629"/>
            <a:ext cx="10542707" cy="479900"/>
          </a:xfrm>
        </p:spPr>
        <p:txBody>
          <a:bodyPr lIns="0" tIns="0" rIns="0" bIns="0" anchor="t">
            <a:noAutofit/>
          </a:bodyPr>
          <a:lstStyle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text</a:t>
            </a:r>
            <a:br>
              <a:rPr lang="en-US" dirty="0"/>
            </a:br>
            <a:endParaRPr lang="en-US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E110C240-E84A-BB4D-911E-3069CAF91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3176" y="1018950"/>
            <a:ext cx="10542706" cy="4799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1B2370-69F6-454B-ACB1-3BCDAE4D8D5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3175" y="1963738"/>
            <a:ext cx="7320225" cy="421798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485AAEB-729B-0E45-AA2A-8821D226E7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0220" y="3888618"/>
            <a:ext cx="2389094" cy="4799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3BA4E48D-7640-4648-AD2A-35EB9295CC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0220" y="5322378"/>
            <a:ext cx="2389094" cy="8597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269461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full-bleed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3">
            <a:extLst>
              <a:ext uri="{FF2B5EF4-FFF2-40B4-BE49-F238E27FC236}">
                <a16:creationId xmlns:a16="http://schemas.microsoft.com/office/drawing/2014/main" id="{3265DD9D-6018-7248-B068-226B5087E3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175" y="528629"/>
            <a:ext cx="10540405" cy="479900"/>
          </a:xfrm>
        </p:spPr>
        <p:txBody>
          <a:bodyPr lIns="0" tIns="0" rIns="0" bIns="0" anchor="t">
            <a:noAutofit/>
          </a:bodyPr>
          <a:lstStyle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text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2BB5A709-E25A-CC47-AE58-EC9F42EF12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3176" y="1018950"/>
            <a:ext cx="10540404" cy="4799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BB3087-49AA-480C-A462-1133A6E7C6C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-1" y="2066536"/>
            <a:ext cx="12188951" cy="4800602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0AF7B98-3554-234B-A9A0-828B8E3E86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066537"/>
            <a:ext cx="6096000" cy="4800604"/>
          </a:xfrm>
          <a:solidFill>
            <a:srgbClr val="262626">
              <a:alpha val="61961"/>
            </a:srgbClr>
          </a:solidFill>
        </p:spPr>
        <p:txBody>
          <a:bodyPr lIns="1920240" tIns="274320" anchor="ctr" anchorCtr="0">
            <a:normAutofit/>
          </a:bodyPr>
          <a:lstStyle>
            <a:lvl1pPr marL="0" indent="0" algn="l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text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308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E667F-4D1E-EA4A-9BD5-F58C1A59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62621"/>
          </a:xfrm>
        </p:spPr>
        <p:txBody>
          <a:bodyPr lIns="0" tIns="0" anchor="t">
            <a:norm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A66A47-2551-47FC-AF11-56C9D8900AD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895600" y="2022680"/>
            <a:ext cx="3200400" cy="1225296"/>
          </a:xfrm>
          <a:solidFill>
            <a:schemeClr val="accent1"/>
          </a:solidFill>
          <a:ln w="127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6A8B312-3B12-4FB7-8207-99056B6249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07040" y="2022680"/>
            <a:ext cx="3200400" cy="1225296"/>
          </a:xfrm>
          <a:solidFill>
            <a:schemeClr val="accent5"/>
          </a:solidFill>
          <a:ln w="25400">
            <a:solidFill>
              <a:schemeClr val="accent5"/>
            </a:solidFill>
          </a:ln>
        </p:spPr>
        <p:txBody>
          <a:bodyPr lIns="438912" rIns="438912"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1889AF3F-A262-4DE7-9C9F-D0730B47D91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895600" y="3470340"/>
            <a:ext cx="3200400" cy="1225296"/>
          </a:xfrm>
          <a:solidFill>
            <a:schemeClr val="accent1"/>
          </a:solidFill>
          <a:ln w="127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43E97BC8-22E4-3141-9608-84A945A42A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6000" y="3470340"/>
            <a:ext cx="3200400" cy="1225296"/>
          </a:xfrm>
          <a:solidFill>
            <a:schemeClr val="accent5"/>
          </a:solidFill>
          <a:ln w="25400">
            <a:solidFill>
              <a:schemeClr val="accent5"/>
            </a:solidFill>
          </a:ln>
        </p:spPr>
        <p:txBody>
          <a:bodyPr lIns="438912" rIns="438912"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F4D375CF-42E3-43DD-814F-AC643A2908F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2895600" y="4922214"/>
            <a:ext cx="3200400" cy="1225296"/>
          </a:xfrm>
          <a:solidFill>
            <a:schemeClr val="accent1"/>
          </a:solidFill>
          <a:ln w="12700">
            <a:solidFill>
              <a:schemeClr val="accent5"/>
            </a:solidFill>
          </a:ln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1B752F2A-0251-4959-80B1-17743D2F9F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0" y="4922214"/>
            <a:ext cx="3200400" cy="1225296"/>
          </a:xfrm>
          <a:solidFill>
            <a:schemeClr val="accent5"/>
          </a:solidFill>
          <a:ln w="25400">
            <a:solidFill>
              <a:schemeClr val="accent5"/>
            </a:solidFill>
          </a:ln>
        </p:spPr>
        <p:txBody>
          <a:bodyPr lIns="438912" rIns="438912"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/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823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0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3">
            <a:extLst>
              <a:ext uri="{FF2B5EF4-FFF2-40B4-BE49-F238E27FC236}">
                <a16:creationId xmlns:a16="http://schemas.microsoft.com/office/drawing/2014/main" id="{40DEA294-B1C6-9E48-A990-C4FC91639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2A9031-5DBD-4AD9-9381-7F3F67DD857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8200" y="2540000"/>
            <a:ext cx="3043238" cy="271145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89751D94-3DF3-A241-B368-55DC9BEF38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8197" y="4634096"/>
            <a:ext cx="3042684" cy="617685"/>
          </a:xfrm>
          <a:solidFill>
            <a:schemeClr val="accent4">
              <a:alpha val="90000"/>
            </a:schemeClr>
          </a:solidFill>
        </p:spPr>
        <p:txBody>
          <a:bodyPr lIns="91440" tIns="91440" anchor="ctr" anchorCtr="0">
            <a:normAutofit/>
          </a:bodyPr>
          <a:lstStyle>
            <a:lvl1pPr marL="0" indent="0" algn="ctr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B5A1782-324D-4E6F-B70F-B4AAAF5BE28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600994" y="2540000"/>
            <a:ext cx="3043238" cy="271145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D02C2A04-A4DF-194D-9BF0-98BDCA834A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1548" y="4634097"/>
            <a:ext cx="3042684" cy="617685"/>
          </a:xfrm>
          <a:solidFill>
            <a:schemeClr val="accent2">
              <a:alpha val="90000"/>
            </a:schemeClr>
          </a:solidFill>
        </p:spPr>
        <p:txBody>
          <a:bodyPr lIns="91440" tIns="91440" anchor="ctr" anchorCtr="0">
            <a:normAutofit/>
          </a:bodyPr>
          <a:lstStyle>
            <a:lvl1pPr marL="0" indent="0" algn="ctr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948B0B4-59DD-4F57-BC4D-AD690F1F9A8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10557" y="2540000"/>
            <a:ext cx="3043238" cy="271145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10F1566-2F10-C94E-A440-3BE6863E4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1111" y="4636714"/>
            <a:ext cx="3042684" cy="617685"/>
          </a:xfrm>
          <a:solidFill>
            <a:schemeClr val="accent3">
              <a:alpha val="90000"/>
            </a:schemeClr>
          </a:solidFill>
        </p:spPr>
        <p:txBody>
          <a:bodyPr lIns="91440" tIns="91440" anchor="ctr" anchorCtr="0">
            <a:normAutofit/>
          </a:bodyPr>
          <a:lstStyle>
            <a:lvl1pPr marL="0" indent="0" algn="ctr">
              <a:lnSpc>
                <a:spcPct val="60000"/>
              </a:lnSpc>
              <a:buNone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/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78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3">
            <a:extLst>
              <a:ext uri="{FF2B5EF4-FFF2-40B4-BE49-F238E27FC236}">
                <a16:creationId xmlns:a16="http://schemas.microsoft.com/office/drawing/2014/main" id="{61830361-A194-9F4E-999F-05BDD53E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09F5E-ECB4-4608-BAD6-3C0B906FBC10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968500" y="1780031"/>
            <a:ext cx="3225800" cy="393020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31456E2-715C-4D0E-AEC1-EDCEF7EFE1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997700" y="1779475"/>
            <a:ext cx="3225800" cy="393020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/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44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3">
            <a:extLst>
              <a:ext uri="{FF2B5EF4-FFF2-40B4-BE49-F238E27FC236}">
                <a16:creationId xmlns:a16="http://schemas.microsoft.com/office/drawing/2014/main" id="{6BEBC398-0B32-5D4C-8F8E-8DA17BC07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52D11-D0BD-46AC-942A-A7F84C34C1C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38199" y="1780031"/>
            <a:ext cx="10537683" cy="457631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17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269070-4807-43E2-A9DF-90767C93C7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207239" cy="6858000"/>
          </a:xfrm>
          <a:solidFill>
            <a:schemeClr val="accent1"/>
          </a:solidFill>
        </p:spPr>
        <p:txBody>
          <a:bodyPr tIns="2560320" anchor="ctr">
            <a:no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 here</a:t>
            </a:r>
          </a:p>
          <a:p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95A5A22-1295-5A4C-BEED-CDAAB6B38D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1574" y="-11151"/>
            <a:ext cx="12207240" cy="3429000"/>
          </a:xfrm>
          <a:solidFill>
            <a:srgbClr val="262626">
              <a:alpha val="61961"/>
            </a:srgbClr>
          </a:solidFill>
          <a:ln>
            <a:noFill/>
          </a:ln>
        </p:spPr>
        <p:txBody>
          <a:bodyPr lIns="868680" tIns="2057400" bIns="9144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exit master text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EBD28-F38A-B644-853D-75CBD6A9F7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65847"/>
            <a:ext cx="10515600" cy="1062232"/>
          </a:xfrm>
        </p:spPr>
        <p:txBody>
          <a:bodyPr lIns="0" tIns="0" rIns="0" bIns="0"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B6C998-067D-F24C-8880-399DE7EC60CF}"/>
              </a:ext>
            </a:extLst>
          </p:cNvPr>
          <p:cNvSpPr txBox="1"/>
          <p:nvPr userDrawn="1"/>
        </p:nvSpPr>
        <p:spPr>
          <a:xfrm>
            <a:off x="3340444" y="5935091"/>
            <a:ext cx="5511112" cy="52322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  <a:latin typeface="+mn-lt"/>
                <a:cs typeface="Arial" panose="020B0604020202020204" pitchFamily="34" charset="0"/>
              </a:rPr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5470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13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EFD44-3E18-544B-BBAC-DCBF5F125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69494"/>
            <a:ext cx="10515600" cy="911595"/>
          </a:xfrm>
        </p:spPr>
        <p:txBody>
          <a:bodyPr lIns="0" tIns="0" rIns="0" bIns="0" anchor="t">
            <a:normAutofit/>
          </a:bodyPr>
          <a:lstStyle>
            <a:lvl1pPr>
              <a:defRPr sz="2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69AB53E-6566-42B1-A87A-589EE239D5A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3175" y="1963738"/>
            <a:ext cx="6759223" cy="421798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600"/>
            </a:lvl1pPr>
          </a:lstStyle>
          <a:p>
            <a:r>
              <a:rPr lang="en-US" dirty="0"/>
              <a:t>Click to insert image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D3509C8-7877-6946-8CE5-00F7B9552E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32800" y="3725227"/>
            <a:ext cx="2919113" cy="183531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6EC1DFF-6B7A-4C4C-9BDC-76D1FE8DD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32800" y="5692068"/>
            <a:ext cx="2919113" cy="532753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53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22E6D3-9558-45D3-9914-1F3B0A5BDC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2188952" cy="6858000"/>
          </a:xfr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r>
              <a:rPr lang="en-US" dirty="0"/>
              <a:t>Click to insert image or graphic here</a:t>
            </a:r>
          </a:p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F58130-BFA9-C64B-9400-27CEC7444F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966" y="2338086"/>
            <a:ext cx="10541219" cy="2164466"/>
          </a:xfrm>
        </p:spPr>
        <p:txBody>
          <a:bodyPr lIns="0">
            <a:no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edit master text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9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4DDE9C-955A-40E0-AEDB-57EE5B377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92AA-470A-438D-B06A-389D4965D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C0FCC-269D-49E4-B1A8-2F5D9EEA5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2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78" r:id="rId4"/>
    <p:sldLayoutId id="2147483679" r:id="rId5"/>
    <p:sldLayoutId id="2147483680" r:id="rId6"/>
    <p:sldLayoutId id="2147483682" r:id="rId7"/>
    <p:sldLayoutId id="2147483687" r:id="rId8"/>
    <p:sldLayoutId id="2147483686" r:id="rId9"/>
    <p:sldLayoutId id="2147483681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EFD92-C4A8-C04F-AA2D-B10B3973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services misconduct in Australia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7152F7-008A-CA47-A370-88F6372026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3176" y="1092813"/>
            <a:ext cx="10542706" cy="747097"/>
          </a:xfrm>
        </p:spPr>
        <p:txBody>
          <a:bodyPr/>
          <a:lstStyle/>
          <a:p>
            <a:r>
              <a:rPr lang="en-US" dirty="0"/>
              <a:t>Providing an expanded role for fairness through a ‘Treating Customers Fairly’ model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038C7-F913-CC43-B811-9406234F0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1708" y="3429000"/>
            <a:ext cx="2389094" cy="479900"/>
          </a:xfrm>
        </p:spPr>
        <p:txBody>
          <a:bodyPr/>
          <a:lstStyle/>
          <a:p>
            <a:pPr lvl="0"/>
            <a:r>
              <a:rPr lang="en-US" sz="1800" dirty="0"/>
              <a:t>Dr Nicola Howell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561332-6AEF-7547-A674-2FF50137C3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41708" y="3908900"/>
            <a:ext cx="2705832" cy="2554530"/>
          </a:xfrm>
        </p:spPr>
        <p:txBody>
          <a:bodyPr/>
          <a:lstStyle/>
          <a:p>
            <a:r>
              <a:rPr lang="en-US" dirty="0"/>
              <a:t>School of Law, Queensland University of Technology, Australia</a:t>
            </a:r>
          </a:p>
          <a:p>
            <a:endParaRPr lang="en-US" dirty="0"/>
          </a:p>
          <a:p>
            <a:r>
              <a:rPr lang="en-US" dirty="0"/>
              <a:t>Presentation to First European Conference of the IACL, September 2024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Picture Placeholder 15" descr="Person using credit card">
            <a:extLst>
              <a:ext uri="{FF2B5EF4-FFF2-40B4-BE49-F238E27FC236}">
                <a16:creationId xmlns:a16="http://schemas.microsoft.com/office/drawing/2014/main" id="{B60DB3CA-E04F-0094-7428-B6DCCC34544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" b="6396"/>
          <a:stretch/>
        </p:blipFill>
        <p:spPr>
          <a:xfrm>
            <a:off x="833175" y="2299855"/>
            <a:ext cx="6675989" cy="3881870"/>
          </a:xfrm>
        </p:spPr>
      </p:pic>
    </p:spTree>
    <p:extLst>
      <p:ext uri="{BB962C8B-B14F-4D97-AF65-F5344CB8AC3E}">
        <p14:creationId xmlns:p14="http://schemas.microsoft.com/office/powerpoint/2010/main" val="269175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Misconduct by consumer financial services firms exposed in the Financial Services Royal Commission (FSRC) (2017-2019)</a:t>
            </a:r>
          </a:p>
        </p:txBody>
      </p:sp>
      <p:sp>
        <p:nvSpPr>
          <p:cNvPr id="9" name="Content Placeholder 8" descr="Picture placeholder">
            <a:extLst>
              <a:ext uri="{FF2B5EF4-FFF2-40B4-BE49-F238E27FC236}">
                <a16:creationId xmlns:a16="http://schemas.microsoft.com/office/drawing/2014/main" id="{DD7E9BFF-173E-4459-9E11-AFEB7EF1AE99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>
                <a:ea typeface="+mn-lt"/>
                <a:cs typeface="+mn-lt"/>
              </a:rPr>
              <a:t>Royal Commission identified:</a:t>
            </a:r>
          </a:p>
          <a:p>
            <a:pPr lvl="1"/>
            <a:endParaRPr lang="en-US" sz="2800" dirty="0">
              <a:ea typeface="+mn-lt"/>
              <a:cs typeface="+mn-lt"/>
            </a:endParaRPr>
          </a:p>
          <a:p>
            <a:pPr lvl="1"/>
            <a:r>
              <a:rPr lang="en-US" sz="2800" dirty="0">
                <a:ea typeface="+mn-lt"/>
                <a:cs typeface="+mn-lt"/>
              </a:rPr>
              <a:t>“… conduct by many entities that has taken place over </a:t>
            </a:r>
            <a:r>
              <a:rPr lang="en-US" sz="2800" b="1" dirty="0">
                <a:ea typeface="+mn-lt"/>
                <a:cs typeface="+mn-lt"/>
              </a:rPr>
              <a:t>many years</a:t>
            </a:r>
            <a:r>
              <a:rPr lang="en-US" sz="2800" dirty="0">
                <a:ea typeface="+mn-lt"/>
                <a:cs typeface="+mn-lt"/>
              </a:rPr>
              <a:t> causing </a:t>
            </a:r>
            <a:r>
              <a:rPr lang="en-US" sz="2800" b="1" dirty="0">
                <a:ea typeface="+mn-lt"/>
                <a:cs typeface="+mn-lt"/>
              </a:rPr>
              <a:t>substantial loss </a:t>
            </a:r>
            <a:r>
              <a:rPr lang="en-US" sz="2800" dirty="0">
                <a:ea typeface="+mn-lt"/>
                <a:cs typeface="+mn-lt"/>
              </a:rPr>
              <a:t>to many customers but yielding substantial profit to the entities concerned. Very often, the conduct has </a:t>
            </a:r>
            <a:r>
              <a:rPr lang="en-US" sz="2800" b="1" dirty="0">
                <a:ea typeface="+mn-lt"/>
                <a:cs typeface="+mn-lt"/>
              </a:rPr>
              <a:t>broken the law</a:t>
            </a:r>
            <a:r>
              <a:rPr lang="en-US" sz="2800" dirty="0">
                <a:ea typeface="+mn-lt"/>
                <a:cs typeface="+mn-lt"/>
              </a:rPr>
              <a:t>. And if it has not broken the law, the </a:t>
            </a:r>
            <a:r>
              <a:rPr lang="en-US" sz="2800" b="1" dirty="0">
                <a:ea typeface="+mn-lt"/>
                <a:cs typeface="+mn-lt"/>
              </a:rPr>
              <a:t>conduct has fallen short </a:t>
            </a:r>
            <a:r>
              <a:rPr lang="en-US" sz="2800" dirty="0">
                <a:ea typeface="+mn-lt"/>
                <a:cs typeface="+mn-lt"/>
              </a:rPr>
              <a:t>of the kind of </a:t>
            </a:r>
            <a:r>
              <a:rPr lang="en-US" sz="2800" dirty="0" err="1">
                <a:ea typeface="+mn-lt"/>
                <a:cs typeface="+mn-lt"/>
              </a:rPr>
              <a:t>behaviour</a:t>
            </a:r>
            <a:r>
              <a:rPr lang="en-US" sz="2800" dirty="0">
                <a:ea typeface="+mn-lt"/>
                <a:cs typeface="+mn-lt"/>
              </a:rPr>
              <a:t> the community not only expects of financial services entities but is also entitled to expect from them.”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C374D-3DB1-6649-B8BA-A021D02E51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3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252A67-8C32-C845-AB69-95AEACCE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observations from the FSRC Final Report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DD1993-624D-5847-9BAB-615CCA382CB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5E6FAD-81F0-6BCF-78AA-B4EBF57888D2}"/>
              </a:ext>
            </a:extLst>
          </p:cNvPr>
          <p:cNvSpPr/>
          <p:nvPr/>
        </p:nvSpPr>
        <p:spPr>
          <a:xfrm>
            <a:off x="1077236" y="1680069"/>
            <a:ext cx="4409161" cy="18663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AU" sz="2800" dirty="0">
                <a:solidFill>
                  <a:schemeClr val="bg1"/>
                </a:solidFill>
              </a:rPr>
              <a:t>Drivers of conduct – the pursuit of profits and individual gains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E93976-F19A-DBE5-CA39-0102C8C0EB4A}"/>
              </a:ext>
            </a:extLst>
          </p:cNvPr>
          <p:cNvSpPr/>
          <p:nvPr/>
        </p:nvSpPr>
        <p:spPr>
          <a:xfrm>
            <a:off x="6263016" y="4012737"/>
            <a:ext cx="4409161" cy="18663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Firms that broke the law were not properly held to account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F716D5-8FE8-4C0D-815B-909DA1BE0DB7}"/>
              </a:ext>
            </a:extLst>
          </p:cNvPr>
          <p:cNvSpPr/>
          <p:nvPr/>
        </p:nvSpPr>
        <p:spPr>
          <a:xfrm>
            <a:off x="1077237" y="4060520"/>
            <a:ext cx="4409161" cy="186637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Intermediaries were not acting in the interests of clients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89F800-ED3F-4B06-58BF-19160D698F46}"/>
              </a:ext>
            </a:extLst>
          </p:cNvPr>
          <p:cNvSpPr/>
          <p:nvPr/>
        </p:nvSpPr>
        <p:spPr>
          <a:xfrm>
            <a:off x="6263016" y="1669125"/>
            <a:ext cx="4409161" cy="186637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ea typeface="+mn-lt"/>
                <a:cs typeface="+mn-lt"/>
              </a:rPr>
              <a:t>Entities acted the way they did because they could</a:t>
            </a:r>
          </a:p>
        </p:txBody>
      </p:sp>
    </p:spTree>
    <p:extLst>
      <p:ext uri="{BB962C8B-B14F-4D97-AF65-F5344CB8AC3E}">
        <p14:creationId xmlns:p14="http://schemas.microsoft.com/office/powerpoint/2010/main" val="164990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0F6CEF-0F2C-4544-B7AB-E34F6C75F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564" y="462948"/>
            <a:ext cx="10537683" cy="873436"/>
          </a:xfrm>
        </p:spPr>
        <p:txBody>
          <a:bodyPr/>
          <a:lstStyle/>
          <a:p>
            <a:r>
              <a:rPr lang="en-US" dirty="0"/>
              <a:t>No shortage of regulatory responses to misconduct and other concerns</a:t>
            </a:r>
          </a:p>
        </p:txBody>
      </p:sp>
      <p:sp>
        <p:nvSpPr>
          <p:cNvPr id="16" name="Content Placeholder 15" descr="Picture placeholder">
            <a:extLst>
              <a:ext uri="{FF2B5EF4-FFF2-40B4-BE49-F238E27FC236}">
                <a16:creationId xmlns:a16="http://schemas.microsoft.com/office/drawing/2014/main" id="{CD4F643A-3E34-4EB1-867D-EEA80C3CE4CF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323372" y="1773382"/>
            <a:ext cx="4047280" cy="4582412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Pre-FSRC included: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Unfair contract terms regulation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Product design and distribution obligation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Product intervention orders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Best interest duty (for financial advice)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Banking Executive Accountability Regime (BEAR)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Improving industry codes of conduct </a:t>
            </a:r>
          </a:p>
        </p:txBody>
      </p:sp>
      <p:sp>
        <p:nvSpPr>
          <p:cNvPr id="17" name="Content Placeholder 16" descr="Picture placeholder">
            <a:extLst>
              <a:ext uri="{FF2B5EF4-FFF2-40B4-BE49-F238E27FC236}">
                <a16:creationId xmlns:a16="http://schemas.microsoft.com/office/drawing/2014/main" id="{64970804-2365-4D15-B71F-08EA465E80DE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696757" y="1773380"/>
            <a:ext cx="4171871" cy="4582413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FSRC recommendations included: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Eliminate (as far as possible) exceptions to generally applicable norms of conduct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Introduce best interests duty for mortgage brokers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Phase out mortgage broker commissions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Expand BEAR to other financial firms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Disclose lack of independence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DFDA43-12E2-E144-9F6A-6AD49947520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881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0F6CEF-0F2C-4544-B7AB-E34F6C75F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Despite these efforts, there are still problems …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E6D6BB7-863A-E88B-4E9D-2AD40DCEC0DD}"/>
              </a:ext>
            </a:extLst>
          </p:cNvPr>
          <p:cNvGraphicFramePr>
            <a:graphicFrameLocks noGrp="1"/>
          </p:cNvGraphicFramePr>
          <p:nvPr>
            <p:ph sz="quarter" idx="26"/>
            <p:extLst>
              <p:ext uri="{D42A27DB-BD31-4B8C-83A1-F6EECF244321}">
                <p14:modId xmlns:p14="http://schemas.microsoft.com/office/powerpoint/2010/main" val="3715827705"/>
              </p:ext>
            </p:extLst>
          </p:nvPr>
        </p:nvGraphicFramePr>
        <p:xfrm>
          <a:off x="6847228" y="1779587"/>
          <a:ext cx="4715881" cy="4511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DFDA43-12E2-E144-9F6A-6AD49947520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1C1C34-D44E-35FD-53DA-DC642ADE0C6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38199" y="1779586"/>
            <a:ext cx="4506574" cy="4511485"/>
          </a:xfrm>
        </p:spPr>
        <p:txBody>
          <a:bodyPr/>
          <a:lstStyle/>
          <a:p>
            <a:pPr algn="l"/>
            <a:r>
              <a:rPr lang="en-AU" sz="2000" dirty="0"/>
              <a:t>The </a:t>
            </a:r>
            <a:r>
              <a:rPr lang="en-AU" sz="2000" b="1" dirty="0"/>
              <a:t>regulatory framework</a:t>
            </a:r>
            <a:r>
              <a:rPr lang="en-AU" sz="2000" dirty="0"/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000" dirty="0"/>
              <a:t>“unnecessarily complex legislative framework”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000" dirty="0"/>
              <a:t>“poorly structured legislation”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000" dirty="0"/>
              <a:t>“incoherent legislative hierarchy”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000" dirty="0"/>
              <a:t>“fundamental norms obscured by excessive prescription”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U" sz="2000" dirty="0"/>
              <a:t>“unnecessary costs”</a:t>
            </a:r>
          </a:p>
          <a:p>
            <a:pPr algn="l"/>
            <a:endParaRPr lang="en-AU" dirty="0"/>
          </a:p>
          <a:p>
            <a:pPr algn="l"/>
            <a:r>
              <a:rPr lang="en-AU" dirty="0"/>
              <a:t>(ALRC Final Report, 2023)</a:t>
            </a:r>
          </a:p>
        </p:txBody>
      </p:sp>
    </p:spTree>
    <p:extLst>
      <p:ext uri="{BB962C8B-B14F-4D97-AF65-F5344CB8AC3E}">
        <p14:creationId xmlns:p14="http://schemas.microsoft.com/office/powerpoint/2010/main" val="168677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252A67-8C32-C845-AB69-95AEACCE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Implementing one of the FSRC recommendations through an  ALRC Inquiry into the Financial Services Regulatory Framework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71F4B4-43CC-8443-88D1-B8816C96942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18612" y="1797700"/>
            <a:ext cx="5603024" cy="1225296"/>
          </a:xfrm>
        </p:spPr>
        <p:txBody>
          <a:bodyPr>
            <a:normAutofit/>
          </a:bodyPr>
          <a:lstStyle/>
          <a:p>
            <a:r>
              <a:rPr lang="en-US" sz="2000" dirty="0"/>
              <a:t>Restructure and reframe conduct provisions (including by grouping and consolidating)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7487B-8F5E-2B40-B56E-EE991D1501C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18612" y="3311058"/>
            <a:ext cx="5603024" cy="1225296"/>
          </a:xfrm>
        </p:spPr>
        <p:txBody>
          <a:bodyPr>
            <a:normAutofit/>
          </a:bodyPr>
          <a:lstStyle/>
          <a:p>
            <a:r>
              <a:rPr lang="en-US" sz="2000" dirty="0"/>
              <a:t>Create new Financial Services Law (‘FSL’) (as </a:t>
            </a:r>
            <a:r>
              <a:rPr lang="en-US" sz="2000" i="1" dirty="0"/>
              <a:t>Corporations Act, </a:t>
            </a:r>
            <a:r>
              <a:rPr lang="en-US" sz="2000" dirty="0"/>
              <a:t>schedule 1)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7EF115-4125-8045-B598-3FB1CA5BC65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718612" y="4822127"/>
            <a:ext cx="5603024" cy="166079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Objects clause identifying fundamental norms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Licensing obligations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Advising obligations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Disclosure obligations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conduct obligations​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DD1993-624D-5847-9BAB-615CCA382CB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4CB5632-D294-93A5-E053-5EF7DBAF907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18212" y="1788915"/>
            <a:ext cx="3200400" cy="1225296"/>
          </a:xfrm>
        </p:spPr>
        <p:txBody>
          <a:bodyPr>
            <a:normAutofit/>
          </a:bodyPr>
          <a:lstStyle/>
          <a:p>
            <a:r>
              <a:rPr lang="en-US" sz="2000" dirty="0"/>
              <a:t>Amending existing provisions</a:t>
            </a:r>
            <a:endParaRPr lang="en-AU" sz="200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EE915BE-074D-8694-C2FD-4F4EF501913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18212" y="3299984"/>
            <a:ext cx="3200400" cy="1225296"/>
          </a:xfrm>
        </p:spPr>
        <p:txBody>
          <a:bodyPr>
            <a:normAutofit/>
          </a:bodyPr>
          <a:lstStyle/>
          <a:p>
            <a:r>
              <a:rPr lang="en-US" sz="2000" dirty="0"/>
              <a:t>Creating new structure</a:t>
            </a:r>
            <a:endParaRPr lang="en-AU" sz="20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4718040-65C2-1736-6EFE-B37141FE876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518212" y="4811053"/>
            <a:ext cx="3200400" cy="1660792"/>
          </a:xfrm>
        </p:spPr>
        <p:txBody>
          <a:bodyPr>
            <a:normAutofit/>
          </a:bodyPr>
          <a:lstStyle/>
          <a:p>
            <a:r>
              <a:rPr lang="en-US" sz="2000" dirty="0"/>
              <a:t>FSL content, includes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19155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3" grpId="0" build="p" animBg="1"/>
      <p:bldP spid="9" grpId="0" build="p" animBg="1"/>
      <p:bldP spid="5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positives, but ALRC recommendations unlikely to completely solve the problem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C374D-3DB1-6649-B8BA-A021D02E51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442D1-B822-4F1F-4A0B-AC049B2BB8C0}"/>
              </a:ext>
            </a:extLst>
          </p:cNvPr>
          <p:cNvSpPr txBox="1"/>
          <p:nvPr/>
        </p:nvSpPr>
        <p:spPr>
          <a:xfrm>
            <a:off x="1071959" y="1776355"/>
            <a:ext cx="962219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Positives: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Explicit identification of objects and norms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Consolidation and restructuring of provisions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Clear separation between key principles and obligations and prescriptive detail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A separate Financial Services Law</a:t>
            </a:r>
          </a:p>
          <a:p>
            <a:pPr marL="342900" indent="-342900">
              <a:buAutoNum type="arabicPeriod"/>
            </a:pPr>
            <a:endParaRPr lang="en-AU" sz="2400" b="1" dirty="0"/>
          </a:p>
          <a:p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DF275-DD98-C5F9-FD61-26AFB42A38CD}"/>
              </a:ext>
            </a:extLst>
          </p:cNvPr>
          <p:cNvSpPr txBox="1"/>
          <p:nvPr/>
        </p:nvSpPr>
        <p:spPr>
          <a:xfrm>
            <a:off x="1071959" y="4435685"/>
            <a:ext cx="10138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However: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Inquiry scope limited – more a technical exercise, conducted “within existing policy settings”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Not specifically outcomes-focused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A high level of prescription would still remain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637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138C5A-D559-6F4C-9389-1150ADB9F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 ‘Treating Customers Fairly’ regulatory model the next step?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DDD152E-341E-BE41-866F-57426B3BF8B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88510" y="2189017"/>
            <a:ext cx="3042684" cy="31329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/>
              <a:t>An expectation of fair treatment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40FE4F-1A1D-E345-B6F3-0DF938D32E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1116" y="2189017"/>
            <a:ext cx="3042684" cy="31449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Firm self-evaluation &amp; reporting, regulator enforcement, private remedies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DE37E5-5F6C-0C4C-AA85-EF844CD9A0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3933CB2-C668-8248-8E77-8C3FF47A3B5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8199" y="2189018"/>
            <a:ext cx="3042684" cy="3132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Principles based, outcomes-focused</a:t>
            </a:r>
          </a:p>
        </p:txBody>
      </p:sp>
    </p:spTree>
    <p:extLst>
      <p:ext uri="{BB962C8B-B14F-4D97-AF65-F5344CB8AC3E}">
        <p14:creationId xmlns:p14="http://schemas.microsoft.com/office/powerpoint/2010/main" val="129514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  <p:bldP spid="6" grpId="0" build="p" animBg="1"/>
      <p:bldP spid="1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Fairness is already a key regulatory standard and expectation for Australian financial services firms</a:t>
            </a:r>
          </a:p>
        </p:txBody>
      </p:sp>
      <p:sp>
        <p:nvSpPr>
          <p:cNvPr id="9" name="Content Placeholder 8" descr="Picture placeholder">
            <a:extLst>
              <a:ext uri="{FF2B5EF4-FFF2-40B4-BE49-F238E27FC236}">
                <a16:creationId xmlns:a16="http://schemas.microsoft.com/office/drawing/2014/main" id="{DD7E9BFF-173E-4459-9E11-AFEB7EF1AE9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8199" y="1828799"/>
            <a:ext cx="10537683" cy="4791919"/>
          </a:xfrm>
        </p:spPr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en-US" sz="2000" dirty="0"/>
              <a:t>Productivity Commission (2008): overarching objective of consumer law – “consumers and suppliers </a:t>
            </a:r>
            <a:r>
              <a:rPr lang="en-US" sz="2000" b="1" dirty="0"/>
              <a:t>trade fairly </a:t>
            </a:r>
            <a:r>
              <a:rPr lang="en-US" sz="2000" dirty="0"/>
              <a:t>and in good faith”</a:t>
            </a:r>
          </a:p>
          <a:p>
            <a:pPr marL="342900" indent="-342900" algn="l">
              <a:buAutoNum type="arabicPeriod"/>
            </a:pPr>
            <a:r>
              <a:rPr lang="en-US" sz="2000" dirty="0"/>
              <a:t>Financial System Inquiry (2014): </a:t>
            </a:r>
            <a:r>
              <a:rPr lang="en-AU" sz="2000" dirty="0">
                <a:cs typeface="Times New Roman" panose="02020603050405020304" pitchFamily="18" charset="0"/>
              </a:rPr>
              <a:t>“</a:t>
            </a:r>
            <a:r>
              <a:rPr lang="en-AU" sz="2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the financial system should be characterised by </a:t>
            </a:r>
            <a:r>
              <a:rPr lang="en-AU" sz="20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fair treatment</a:t>
            </a:r>
            <a:r>
              <a:rPr lang="en-AU" sz="2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</a:p>
          <a:p>
            <a:pPr marL="342900" indent="-342900" algn="l">
              <a:buFontTx/>
              <a:buAutoNum type="arabicPeriod"/>
            </a:pPr>
            <a:r>
              <a:rPr lang="en-US" sz="2000" dirty="0"/>
              <a:t>Financial Services Royal Commission: the second norm – “</a:t>
            </a:r>
            <a:r>
              <a:rPr lang="en-US" sz="2000" b="1" dirty="0"/>
              <a:t>act fairly</a:t>
            </a:r>
            <a:r>
              <a:rPr lang="en-US" sz="2000" dirty="0"/>
              <a:t>”</a:t>
            </a:r>
          </a:p>
          <a:p>
            <a:pPr marL="342900" indent="-342900" algn="l">
              <a:buAutoNum type="arabicPeriod"/>
            </a:pPr>
            <a:r>
              <a:rPr lang="en-AU" sz="2000" dirty="0">
                <a:cs typeface="Times New Roman" panose="02020603050405020304" pitchFamily="18" charset="0"/>
              </a:rPr>
              <a:t>Existing regulations: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License obligation to provide financial services and credit services “efficiently, honestly and </a:t>
            </a:r>
            <a:r>
              <a:rPr lang="en-US" sz="2000" b="1" dirty="0"/>
              <a:t>fairly</a:t>
            </a:r>
            <a:r>
              <a:rPr lang="en-US" sz="2000" dirty="0"/>
              <a:t>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Prohibition against </a:t>
            </a:r>
            <a:r>
              <a:rPr lang="en-US" sz="2000" b="1" dirty="0"/>
              <a:t>unfair contract terms </a:t>
            </a:r>
            <a:r>
              <a:rPr lang="en-US" sz="2000" dirty="0"/>
              <a:t>in consumer and small business contracts </a:t>
            </a:r>
          </a:p>
          <a:p>
            <a:pPr marL="342900" indent="-342900" algn="l">
              <a:buAutoNum type="arabicPeriod"/>
            </a:pPr>
            <a:r>
              <a:rPr lang="en-US" sz="2000" dirty="0"/>
              <a:t>AFCA determinations: what is </a:t>
            </a:r>
            <a:r>
              <a:rPr lang="en-US" sz="2000" b="1" dirty="0"/>
              <a:t>fair in all the circumstances</a:t>
            </a:r>
          </a:p>
          <a:p>
            <a:pPr marL="342900" indent="-342900" algn="l">
              <a:buAutoNum type="arabicPeriod"/>
            </a:pPr>
            <a:r>
              <a:rPr lang="en-US" sz="2000" dirty="0"/>
              <a:t>Current law reform discussions: prohibition of </a:t>
            </a:r>
            <a:r>
              <a:rPr lang="en-US" sz="2000" b="1" dirty="0"/>
              <a:t>unfair trading </a:t>
            </a:r>
            <a:r>
              <a:rPr lang="en-US" sz="2000" dirty="0"/>
              <a:t>practices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C374D-3DB1-6649-B8BA-A021D02E51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9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Australian laws can help achieve TCF outcomes: some examples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C374D-3DB1-6649-B8BA-A021D02E51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D5B099-96C0-5DEE-08D3-F1F7DBE67B90}"/>
              </a:ext>
            </a:extLst>
          </p:cNvPr>
          <p:cNvSpPr/>
          <p:nvPr/>
        </p:nvSpPr>
        <p:spPr>
          <a:xfrm>
            <a:off x="1905000" y="2830010"/>
            <a:ext cx="2639028" cy="1388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Consumers provided with clear information and kept appropriately informed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59F4D5-7525-9A2B-571C-2E00A61623F1}"/>
              </a:ext>
            </a:extLst>
          </p:cNvPr>
          <p:cNvSpPr/>
          <p:nvPr/>
        </p:nvSpPr>
        <p:spPr>
          <a:xfrm>
            <a:off x="4944861" y="2818903"/>
            <a:ext cx="4691605" cy="1400069"/>
          </a:xfrm>
          <a:prstGeom prst="rect">
            <a:avLst/>
          </a:prstGeom>
          <a:solidFill>
            <a:srgbClr val="626A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300"/>
              </a:spcAft>
            </a:pPr>
            <a:r>
              <a:rPr lang="en-US" dirty="0"/>
              <a:t>Prohibitions against misleading or deceptive conduct </a:t>
            </a:r>
          </a:p>
          <a:p>
            <a:pPr>
              <a:spcAft>
                <a:spcPts val="200"/>
              </a:spcAft>
            </a:pPr>
            <a:r>
              <a:rPr lang="en-US" dirty="0"/>
              <a:t>Disclosure obligations – standard of “clear, concise and effective” </a:t>
            </a:r>
            <a:endParaRPr lang="en-AU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494989-0E4D-CCB5-2154-5E3DDE938DC7}"/>
              </a:ext>
            </a:extLst>
          </p:cNvPr>
          <p:cNvSpPr/>
          <p:nvPr/>
        </p:nvSpPr>
        <p:spPr>
          <a:xfrm>
            <a:off x="1905001" y="4615968"/>
            <a:ext cx="2639028" cy="14838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Advice is suitable and takes account of consumer’s circumstances</a:t>
            </a:r>
            <a:endParaRPr lang="en-A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96FC86-3EE8-F117-0647-78F9A00BE657}"/>
              </a:ext>
            </a:extLst>
          </p:cNvPr>
          <p:cNvSpPr/>
          <p:nvPr/>
        </p:nvSpPr>
        <p:spPr>
          <a:xfrm>
            <a:off x="1905001" y="1518614"/>
            <a:ext cx="2639028" cy="914400"/>
          </a:xfrm>
          <a:prstGeom prst="rect">
            <a:avLst/>
          </a:prstGeom>
          <a:solidFill>
            <a:srgbClr val="D87C1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TCF outcome (UK model)</a:t>
            </a:r>
            <a:endParaRPr lang="en-A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7B9DF-1F73-70B9-452B-5BB73B11D5EA}"/>
              </a:ext>
            </a:extLst>
          </p:cNvPr>
          <p:cNvSpPr/>
          <p:nvPr/>
        </p:nvSpPr>
        <p:spPr>
          <a:xfrm>
            <a:off x="4944861" y="1518614"/>
            <a:ext cx="4691605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Current obligations in Australian law</a:t>
            </a:r>
            <a:endParaRPr lang="en-A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C32BD7-4850-6E00-D5A8-75AC9BEFD709}"/>
              </a:ext>
            </a:extLst>
          </p:cNvPr>
          <p:cNvSpPr/>
          <p:nvPr/>
        </p:nvSpPr>
        <p:spPr>
          <a:xfrm>
            <a:off x="4944860" y="4615968"/>
            <a:ext cx="4691605" cy="148389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300"/>
              </a:spcAft>
            </a:pPr>
            <a:r>
              <a:rPr lang="en-US" dirty="0"/>
              <a:t>Implied contract term that services will be provided with due care and skill</a:t>
            </a:r>
          </a:p>
          <a:p>
            <a:pPr>
              <a:spcAft>
                <a:spcPts val="300"/>
              </a:spcAft>
            </a:pPr>
            <a:r>
              <a:rPr lang="en-US" dirty="0"/>
              <a:t>Obligation to act in best interests of client</a:t>
            </a:r>
          </a:p>
          <a:p>
            <a:r>
              <a:rPr lang="en-US" dirty="0"/>
              <a:t>Obligation to provide Statement of Advice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729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Norms identified in FSRC map to TCF outcomes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C374D-3DB1-6649-B8BA-A021D02E51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6D5AC59-3BD0-D59C-2715-92EEDA160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840612"/>
              </p:ext>
            </p:extLst>
          </p:nvPr>
        </p:nvGraphicFramePr>
        <p:xfrm>
          <a:off x="946244" y="1128241"/>
          <a:ext cx="10407556" cy="49954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12447">
                  <a:extLst>
                    <a:ext uri="{9D8B030D-6E8A-4147-A177-3AD203B41FA5}">
                      <a16:colId xmlns:a16="http://schemas.microsoft.com/office/drawing/2014/main" val="706118932"/>
                    </a:ext>
                  </a:extLst>
                </a:gridCol>
                <a:gridCol w="5895109">
                  <a:extLst>
                    <a:ext uri="{9D8B030D-6E8A-4147-A177-3AD203B41FA5}">
                      <a16:colId xmlns:a16="http://schemas.microsoft.com/office/drawing/2014/main" val="2149064689"/>
                    </a:ext>
                  </a:extLst>
                </a:gridCol>
              </a:tblGrid>
              <a:tr h="5644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Hayne Royal Commission Norms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TCF Outcomes (UK example)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52957"/>
                  </a:ext>
                </a:extLst>
              </a:tr>
              <a:tr h="5644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Obey the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TCF enforceable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035544"/>
                  </a:ext>
                </a:extLst>
              </a:tr>
              <a:tr h="701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Do not mislead or deceive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Consumers provided with clear information &amp; kept appropriately informed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798074"/>
                  </a:ext>
                </a:extLst>
              </a:tr>
              <a:tr h="1058564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Act fairly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Consumers can be confident that fair treatment of customers central to corporate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Consumers don’t experience post-sale barriers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21744"/>
                  </a:ext>
                </a:extLst>
              </a:tr>
              <a:tr h="701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Provide goods or services that are fit for 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Products are designed to meet needs of consumers &amp; are targeted accordingly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885093"/>
                  </a:ext>
                </a:extLst>
              </a:tr>
              <a:tr h="701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Deliver goods or services with reasonable care and 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Products perform as consumers have been led to expect &amp; service is of acceptable standard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18355"/>
                  </a:ext>
                </a:extLst>
              </a:tr>
              <a:tr h="701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AU" dirty="0"/>
                        <a:t>When acting for another, act in the best interests of that other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Advice is suitable &amp; takes account of consumers’ circumstances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94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11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C2A7-62E6-1947-9B60-7F0A62B9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benefits, challenges and opportunities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C374D-3DB1-6649-B8BA-A021D02E51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77E9A6-BDFB-DB1F-E52E-612F21C3839F}"/>
              </a:ext>
            </a:extLst>
          </p:cNvPr>
          <p:cNvSpPr/>
          <p:nvPr/>
        </p:nvSpPr>
        <p:spPr>
          <a:xfrm>
            <a:off x="694481" y="1631648"/>
            <a:ext cx="3078866" cy="43983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Benefits: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>
                <a:solidFill>
                  <a:schemeClr val="bg1"/>
                </a:solidFill>
              </a:rPr>
              <a:t>Principes-based, avoid prescriptiveness</a:t>
            </a:r>
          </a:p>
          <a:p>
            <a:endParaRPr lang="en-AU" sz="2200" dirty="0">
              <a:solidFill>
                <a:schemeClr val="bg1"/>
              </a:solidFill>
            </a:endParaRPr>
          </a:p>
          <a:p>
            <a:r>
              <a:rPr lang="en-AU" sz="2200" dirty="0">
                <a:solidFill>
                  <a:schemeClr val="bg1"/>
                </a:solidFill>
              </a:rPr>
              <a:t>Firm responsibility</a:t>
            </a:r>
          </a:p>
          <a:p>
            <a:endParaRPr lang="en-AU" sz="2200" dirty="0">
              <a:solidFill>
                <a:schemeClr val="bg1"/>
              </a:solidFill>
            </a:endParaRPr>
          </a:p>
          <a:p>
            <a:r>
              <a:rPr lang="en-AU" sz="2200" dirty="0">
                <a:solidFill>
                  <a:schemeClr val="bg1"/>
                </a:solidFill>
              </a:rPr>
              <a:t>Can fit within ALRC’s recommended structure </a:t>
            </a:r>
          </a:p>
          <a:p>
            <a:pPr algn="ctr"/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C2CD2-0670-D789-82C0-C6232C3C0990}"/>
              </a:ext>
            </a:extLst>
          </p:cNvPr>
          <p:cNvSpPr/>
          <p:nvPr/>
        </p:nvSpPr>
        <p:spPr>
          <a:xfrm>
            <a:off x="4620227" y="1631648"/>
            <a:ext cx="3078866" cy="439838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Challenges:</a:t>
            </a:r>
          </a:p>
          <a:p>
            <a:endParaRPr lang="en-US" sz="2000" dirty="0"/>
          </a:p>
          <a:p>
            <a:r>
              <a:rPr lang="en-US" sz="2000" dirty="0"/>
              <a:t>Guidance to provide certainty &amp; predictability </a:t>
            </a:r>
          </a:p>
          <a:p>
            <a:endParaRPr lang="en-US" sz="2000" dirty="0"/>
          </a:p>
          <a:p>
            <a:r>
              <a:rPr lang="en-US" sz="2000" dirty="0"/>
              <a:t>Firms embracing the opportunity </a:t>
            </a:r>
          </a:p>
          <a:p>
            <a:endParaRPr lang="en-US" sz="2000" dirty="0"/>
          </a:p>
          <a:p>
            <a:r>
              <a:rPr lang="en-US" sz="2000" dirty="0"/>
              <a:t>Measuring success </a:t>
            </a:r>
          </a:p>
          <a:p>
            <a:endParaRPr lang="en-US" sz="2000" dirty="0"/>
          </a:p>
          <a:p>
            <a:r>
              <a:rPr lang="en-US" sz="2000" dirty="0"/>
              <a:t>Getting enforcement right</a:t>
            </a:r>
            <a:endParaRPr lang="en-AU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D47AA8-1EA5-4C46-BEEB-6D40B6E98055}"/>
              </a:ext>
            </a:extLst>
          </p:cNvPr>
          <p:cNvSpPr/>
          <p:nvPr/>
        </p:nvSpPr>
        <p:spPr>
          <a:xfrm>
            <a:off x="8418653" y="1631648"/>
            <a:ext cx="3078866" cy="439838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Opportunities: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Learning from existing models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UK – supplementing with consumer duty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South Africa -  Enforcement success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New Zealand – different wording</a:t>
            </a:r>
            <a:endParaRPr lang="en-AU" sz="2000" dirty="0">
              <a:solidFill>
                <a:schemeClr val="bg1"/>
              </a:solidFill>
            </a:endParaRPr>
          </a:p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616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5A33FA-4587-7846-9ED9-3E46F50B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focus on financial services reform in Australia provides an opportunity to explore the TCF model</a:t>
            </a:r>
          </a:p>
        </p:txBody>
      </p:sp>
      <p:pic>
        <p:nvPicPr>
          <p:cNvPr id="8" name="Picture Placeholder 7" descr="White Jigsaw puzzle on yellow color background">
            <a:extLst>
              <a:ext uri="{FF2B5EF4-FFF2-40B4-BE49-F238E27FC236}">
                <a16:creationId xmlns:a16="http://schemas.microsoft.com/office/drawing/2014/main" id="{6F4AF0CD-A8E7-D02F-46B4-648DA3B0E56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" b="2065"/>
          <a:stretch/>
        </p:blipFill>
        <p:spPr>
          <a:xfrm>
            <a:off x="1185440" y="1911032"/>
            <a:ext cx="6886033" cy="4377474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ADADC-AD45-0C44-BF13-D1390692AF0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95764" y="2102280"/>
            <a:ext cx="3464091" cy="1835313"/>
          </a:xfrm>
        </p:spPr>
        <p:txBody>
          <a:bodyPr/>
          <a:lstStyle/>
          <a:p>
            <a:r>
              <a:rPr lang="en-US" dirty="0"/>
              <a:t>TCF is potentially a good fit with existing policy settings</a:t>
            </a:r>
          </a:p>
          <a:p>
            <a:endParaRPr lang="en-US" dirty="0"/>
          </a:p>
          <a:p>
            <a:r>
              <a:rPr lang="en-US" dirty="0"/>
              <a:t>Experiences of other jurisdictions can help in designing a TCF model for the Australian market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A611A-C9F9-0E49-9EE7-F336A4C79C4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10600" y="4348546"/>
            <a:ext cx="2919113" cy="532753"/>
          </a:xfrm>
        </p:spPr>
        <p:txBody>
          <a:bodyPr/>
          <a:lstStyle/>
          <a:p>
            <a:r>
              <a:rPr lang="en-US" sz="2400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F42A6-06AF-7B44-87E3-7B83E44F56C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52BEA90-E6BE-45F4-8D5D-C2E01FE3DBC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B25E1B7-DC3B-0BE6-40B3-B5BB81B158E4}"/>
              </a:ext>
            </a:extLst>
          </p:cNvPr>
          <p:cNvSpPr txBox="1">
            <a:spLocks/>
          </p:cNvSpPr>
          <p:nvPr/>
        </p:nvSpPr>
        <p:spPr>
          <a:xfrm>
            <a:off x="8595763" y="5248575"/>
            <a:ext cx="3464091" cy="12152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Acknowledgments: </a:t>
            </a:r>
            <a:r>
              <a:rPr lang="en-US" sz="1200" b="0" dirty="0"/>
              <a:t>This presentation is part of current research with colleagues including Associate Professor Andy Schmulow, Professor Therese Wilson, Professor Jason Harris, Professor Nina Reynolds, and Dr Paul Mazzola. </a:t>
            </a:r>
          </a:p>
          <a:p>
            <a:r>
              <a:rPr lang="en-US" sz="1200" b="0" dirty="0"/>
              <a:t>The consumer survey was facilitated by CHOICE and funded by the Australian Law Reform Commission.</a:t>
            </a:r>
          </a:p>
        </p:txBody>
      </p:sp>
    </p:spTree>
    <p:extLst>
      <p:ext uri="{BB962C8B-B14F-4D97-AF65-F5344CB8AC3E}">
        <p14:creationId xmlns:p14="http://schemas.microsoft.com/office/powerpoint/2010/main" val="78035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6">
      <a:dk1>
        <a:srgbClr val="000000"/>
      </a:dk1>
      <a:lt1>
        <a:srgbClr val="FFFFFF"/>
      </a:lt1>
      <a:dk2>
        <a:srgbClr val="574512"/>
      </a:dk2>
      <a:lt2>
        <a:srgbClr val="6C3C0D"/>
      </a:lt2>
      <a:accent1>
        <a:srgbClr val="DDDDDD"/>
      </a:accent1>
      <a:accent2>
        <a:srgbClr val="616A78"/>
      </a:accent2>
      <a:accent3>
        <a:srgbClr val="B18A2C"/>
      </a:accent3>
      <a:accent4>
        <a:srgbClr val="D87C1B"/>
      </a:accent4>
      <a:accent5>
        <a:srgbClr val="2E515E"/>
      </a:accent5>
      <a:accent6>
        <a:srgbClr val="1D7CB8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sertion-Evidence-Template_Win32_CP_v19.potx" id="{F7F7AC7C-B7AB-44FD-AC83-76356AEA967F}" vid="{C271DA4D-3F28-4C4F-A66E-BDB8F32B9A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Assertion evidence presentation</Template>
  <TotalTime>2170</TotalTime>
  <Words>1002</Words>
  <Application>Microsoft Office PowerPoint</Application>
  <PresentationFormat>Widescreen</PresentationFormat>
  <Paragraphs>159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Times New Roman</vt:lpstr>
      <vt:lpstr>Office Theme</vt:lpstr>
      <vt:lpstr>Financial services misconduct in Australia </vt:lpstr>
      <vt:lpstr>Misconduct by consumer financial services firms exposed in the Financial Services Royal Commission (FSRC) (2017-2019)</vt:lpstr>
      <vt:lpstr>Four observations from the FSRC Final Report</vt:lpstr>
      <vt:lpstr>No shortage of regulatory responses to misconduct and other concerns</vt:lpstr>
      <vt:lpstr>Despite these efforts, there are still problems …</vt:lpstr>
      <vt:lpstr>Implementing one of the FSRC recommendations through an  ALRC Inquiry into the Financial Services Regulatory Framework</vt:lpstr>
      <vt:lpstr>Some positives, but ALRC recommendations unlikely to completely solve the problem</vt:lpstr>
      <vt:lpstr>Is a ‘Treating Customers Fairly’ regulatory model the next step?</vt:lpstr>
      <vt:lpstr>Fairness is already a key regulatory standard and expectation for Australian financial services firms</vt:lpstr>
      <vt:lpstr>Current Australian laws can help achieve TCF outcomes: some examples</vt:lpstr>
      <vt:lpstr>Norms identified in FSRC map to TCF outcomes</vt:lpstr>
      <vt:lpstr>Potential benefits, challenges and opportunities</vt:lpstr>
      <vt:lpstr>Continued focus on financial services reform in Australia provides an opportunity to explore the TCF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Howell</dc:creator>
  <cp:lastModifiedBy>Nicola Howell</cp:lastModifiedBy>
  <cp:revision>6</cp:revision>
  <dcterms:created xsi:type="dcterms:W3CDTF">2024-08-29T10:55:15Z</dcterms:created>
  <dcterms:modified xsi:type="dcterms:W3CDTF">2024-09-09T00:52:13Z</dcterms:modified>
</cp:coreProperties>
</file>