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16"/>
  </p:notesMasterIdLst>
  <p:sldIdLst>
    <p:sldId id="267" r:id="rId2"/>
    <p:sldId id="286" r:id="rId3"/>
    <p:sldId id="480" r:id="rId4"/>
    <p:sldId id="494" r:id="rId5"/>
    <p:sldId id="496" r:id="rId6"/>
    <p:sldId id="491" r:id="rId7"/>
    <p:sldId id="482" r:id="rId8"/>
    <p:sldId id="462" r:id="rId9"/>
    <p:sldId id="470" r:id="rId10"/>
    <p:sldId id="481" r:id="rId11"/>
    <p:sldId id="497" r:id="rId12"/>
    <p:sldId id="478" r:id="rId13"/>
    <p:sldId id="484" r:id="rId14"/>
    <p:sldId id="277" r:id="rId15"/>
  </p:sldIdLst>
  <p:sldSz cx="10691813" cy="7559675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4717" autoAdjust="0"/>
  </p:normalViewPr>
  <p:slideViewPr>
    <p:cSldViewPr snapToGrid="0">
      <p:cViewPr varScale="1">
        <p:scale>
          <a:sx n="75" d="100"/>
          <a:sy n="75" d="100"/>
        </p:scale>
        <p:origin x="1214" y="43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>
        <p:scale>
          <a:sx n="100" d="100"/>
          <a:sy n="100" d="100"/>
        </p:scale>
        <p:origin x="2833" y="-196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BDBB8-F46C-496B-AC14-25BB90CA4148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C6ED0866-6A59-46D4-BC12-C8EFFB9977B9}">
      <dgm:prSet phldrT="[Text]"/>
      <dgm:spPr/>
      <dgm:t>
        <a:bodyPr/>
        <a:lstStyle/>
        <a:p>
          <a:r>
            <a:rPr lang="de-DE" dirty="0">
              <a:solidFill>
                <a:schemeClr val="bg1"/>
              </a:solidFill>
            </a:rPr>
            <a:t>10% </a:t>
          </a:r>
          <a:r>
            <a:rPr lang="de-DE" dirty="0" err="1">
              <a:solidFill>
                <a:schemeClr val="bg1"/>
              </a:solidFill>
            </a:rPr>
            <a:t>consumers</a:t>
          </a:r>
          <a:r>
            <a:rPr lang="de-DE" dirty="0">
              <a:solidFill>
                <a:schemeClr val="bg1"/>
              </a:solidFill>
            </a:rPr>
            <a:t> 49% CO2 footprint</a:t>
          </a:r>
          <a:r>
            <a:rPr lang="de-DE" dirty="0"/>
            <a:t>0</a:t>
          </a:r>
          <a:endParaRPr lang="cs-CZ" dirty="0"/>
        </a:p>
      </dgm:t>
    </dgm:pt>
    <dgm:pt modelId="{B5EA30F7-94F3-4079-8ABE-470CBF946C16}" type="parTrans" cxnId="{8D29354F-A7E0-4AF4-9573-3B8C74370EC7}">
      <dgm:prSet/>
      <dgm:spPr/>
      <dgm:t>
        <a:bodyPr/>
        <a:lstStyle/>
        <a:p>
          <a:endParaRPr lang="cs-CZ"/>
        </a:p>
      </dgm:t>
    </dgm:pt>
    <dgm:pt modelId="{3039AC99-1964-4CF1-9EAB-CF8B82B007DB}" type="sibTrans" cxnId="{8D29354F-A7E0-4AF4-9573-3B8C74370EC7}">
      <dgm:prSet/>
      <dgm:spPr/>
      <dgm:t>
        <a:bodyPr/>
        <a:lstStyle/>
        <a:p>
          <a:endParaRPr lang="cs-CZ"/>
        </a:p>
      </dgm:t>
    </dgm:pt>
    <dgm:pt modelId="{7E5E2B67-8398-4ADA-9846-724DBA7B8139}">
      <dgm:prSet phldrT="[Text]" custT="1"/>
      <dgm:spPr/>
      <dgm:t>
        <a:bodyPr/>
        <a:lstStyle/>
        <a:p>
          <a:r>
            <a:rPr lang="de-DE" sz="1600" dirty="0">
              <a:solidFill>
                <a:schemeClr val="bg1"/>
              </a:solidFill>
            </a:rPr>
            <a:t>40% - 44% CO2</a:t>
          </a:r>
          <a:endParaRPr lang="cs-CZ" sz="1600" dirty="0">
            <a:solidFill>
              <a:schemeClr val="bg1"/>
            </a:solidFill>
          </a:endParaRPr>
        </a:p>
      </dgm:t>
    </dgm:pt>
    <dgm:pt modelId="{B4443A9A-4B10-4017-AA0C-BE173A382460}" type="parTrans" cxnId="{DF0FEE45-4D18-4EA4-81D6-3D180C0E9C4E}">
      <dgm:prSet/>
      <dgm:spPr/>
      <dgm:t>
        <a:bodyPr/>
        <a:lstStyle/>
        <a:p>
          <a:endParaRPr lang="cs-CZ"/>
        </a:p>
      </dgm:t>
    </dgm:pt>
    <dgm:pt modelId="{672865A7-7E0E-4F83-BB93-FFAF10165354}" type="sibTrans" cxnId="{DF0FEE45-4D18-4EA4-81D6-3D180C0E9C4E}">
      <dgm:prSet/>
      <dgm:spPr/>
      <dgm:t>
        <a:bodyPr/>
        <a:lstStyle/>
        <a:p>
          <a:endParaRPr lang="cs-CZ"/>
        </a:p>
      </dgm:t>
    </dgm:pt>
    <dgm:pt modelId="{F444F459-4CDA-44B4-98B8-8D52E29D6336}">
      <dgm:prSet phldrT="[Text]" custT="1"/>
      <dgm:spPr/>
      <dgm:t>
        <a:bodyPr/>
        <a:lstStyle/>
        <a:p>
          <a:r>
            <a:rPr lang="de-DE" sz="1200" dirty="0">
              <a:solidFill>
                <a:schemeClr val="bg1"/>
              </a:solidFill>
            </a:rPr>
            <a:t>50%-7</a:t>
          </a:r>
          <a:endParaRPr lang="cs-CZ" sz="1200" dirty="0">
            <a:solidFill>
              <a:schemeClr val="bg1"/>
            </a:solidFill>
          </a:endParaRPr>
        </a:p>
      </dgm:t>
    </dgm:pt>
    <dgm:pt modelId="{B19E7AF0-4E1A-4129-B603-71688581657C}" type="parTrans" cxnId="{7B90930B-4C32-4B9F-8D1B-3E851F50BDFA}">
      <dgm:prSet/>
      <dgm:spPr/>
      <dgm:t>
        <a:bodyPr/>
        <a:lstStyle/>
        <a:p>
          <a:endParaRPr lang="cs-CZ"/>
        </a:p>
      </dgm:t>
    </dgm:pt>
    <dgm:pt modelId="{7634BDF8-8795-4145-98BF-F889723BBD6A}" type="sibTrans" cxnId="{7B90930B-4C32-4B9F-8D1B-3E851F50BDFA}">
      <dgm:prSet/>
      <dgm:spPr/>
      <dgm:t>
        <a:bodyPr/>
        <a:lstStyle/>
        <a:p>
          <a:endParaRPr lang="cs-CZ"/>
        </a:p>
      </dgm:t>
    </dgm:pt>
    <dgm:pt modelId="{53F0ECC3-48E6-472E-AC69-1BA1B2DB434B}" type="pres">
      <dgm:prSet presAssocID="{1B6BDBB8-F46C-496B-AC14-25BB90CA4148}" presName="Name0" presStyleCnt="0">
        <dgm:presLayoutVars>
          <dgm:dir/>
          <dgm:animLvl val="lvl"/>
          <dgm:resizeHandles val="exact"/>
        </dgm:presLayoutVars>
      </dgm:prSet>
      <dgm:spPr/>
    </dgm:pt>
    <dgm:pt modelId="{53D6237A-982A-4F60-95EF-851ED6907B58}" type="pres">
      <dgm:prSet presAssocID="{C6ED0866-6A59-46D4-BC12-C8EFFB9977B9}" presName="Name8" presStyleCnt="0"/>
      <dgm:spPr/>
    </dgm:pt>
    <dgm:pt modelId="{09C5158C-4E6C-46AD-BF37-C1DCDF969D6D}" type="pres">
      <dgm:prSet presAssocID="{C6ED0866-6A59-46D4-BC12-C8EFFB9977B9}" presName="level" presStyleLbl="node1" presStyleIdx="0" presStyleCnt="3" custLinFactNeighborX="-961" custLinFactNeighborY="-7152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357C2D2-D147-45E4-BAD7-56CA521048D7}" type="pres">
      <dgm:prSet presAssocID="{C6ED0866-6A59-46D4-BC12-C8EFFB9977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16C441C-F851-451E-82E3-5AF6AA769080}" type="pres">
      <dgm:prSet presAssocID="{7E5E2B67-8398-4ADA-9846-724DBA7B8139}" presName="Name8" presStyleCnt="0"/>
      <dgm:spPr/>
    </dgm:pt>
    <dgm:pt modelId="{1ABAA8AF-B77D-4F5E-9590-AD538700F3BB}" type="pres">
      <dgm:prSet presAssocID="{7E5E2B67-8398-4ADA-9846-724DBA7B8139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AD39FBD-3CE8-44B0-B367-308F7E553893}" type="pres">
      <dgm:prSet presAssocID="{7E5E2B67-8398-4ADA-9846-724DBA7B813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0CEAA0A-B7DB-4F0A-919C-A58E98AD276D}" type="pres">
      <dgm:prSet presAssocID="{F444F459-4CDA-44B4-98B8-8D52E29D6336}" presName="Name8" presStyleCnt="0"/>
      <dgm:spPr/>
    </dgm:pt>
    <dgm:pt modelId="{44C4E005-DCA4-46D3-915E-9BA9FD803167}" type="pres">
      <dgm:prSet presAssocID="{F444F459-4CDA-44B4-98B8-8D52E29D6336}" presName="level" presStyleLbl="node1" presStyleIdx="2" presStyleCnt="3" custScaleY="76249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B0D022F-9A00-4584-BF32-58605C1E632B}" type="pres">
      <dgm:prSet presAssocID="{F444F459-4CDA-44B4-98B8-8D52E29D633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7B90930B-4C32-4B9F-8D1B-3E851F50BDFA}" srcId="{1B6BDBB8-F46C-496B-AC14-25BB90CA4148}" destId="{F444F459-4CDA-44B4-98B8-8D52E29D6336}" srcOrd="2" destOrd="0" parTransId="{B19E7AF0-4E1A-4129-B603-71688581657C}" sibTransId="{7634BDF8-8795-4145-98BF-F889723BBD6A}"/>
    <dgm:cxn modelId="{A68DDBA6-35D4-4E0F-B5A6-1915D28A280B}" type="presOf" srcId="{7E5E2B67-8398-4ADA-9846-724DBA7B8139}" destId="{1ABAA8AF-B77D-4F5E-9590-AD538700F3BB}" srcOrd="0" destOrd="0" presId="urn:microsoft.com/office/officeart/2005/8/layout/pyramid3"/>
    <dgm:cxn modelId="{DF0FEE45-4D18-4EA4-81D6-3D180C0E9C4E}" srcId="{1B6BDBB8-F46C-496B-AC14-25BB90CA4148}" destId="{7E5E2B67-8398-4ADA-9846-724DBA7B8139}" srcOrd="1" destOrd="0" parTransId="{B4443A9A-4B10-4017-AA0C-BE173A382460}" sibTransId="{672865A7-7E0E-4F83-BB93-FFAF10165354}"/>
    <dgm:cxn modelId="{D7FBF9F3-7F20-4BC0-A66A-A265239A8C93}" type="presOf" srcId="{C6ED0866-6A59-46D4-BC12-C8EFFB9977B9}" destId="{B357C2D2-D147-45E4-BAD7-56CA521048D7}" srcOrd="1" destOrd="0" presId="urn:microsoft.com/office/officeart/2005/8/layout/pyramid3"/>
    <dgm:cxn modelId="{8D29354F-A7E0-4AF4-9573-3B8C74370EC7}" srcId="{1B6BDBB8-F46C-496B-AC14-25BB90CA4148}" destId="{C6ED0866-6A59-46D4-BC12-C8EFFB9977B9}" srcOrd="0" destOrd="0" parTransId="{B5EA30F7-94F3-4079-8ABE-470CBF946C16}" sibTransId="{3039AC99-1964-4CF1-9EAB-CF8B82B007DB}"/>
    <dgm:cxn modelId="{68017725-D3A4-493F-9E2E-4FC18067F93C}" type="presOf" srcId="{F444F459-4CDA-44B4-98B8-8D52E29D6336}" destId="{44C4E005-DCA4-46D3-915E-9BA9FD803167}" srcOrd="0" destOrd="0" presId="urn:microsoft.com/office/officeart/2005/8/layout/pyramid3"/>
    <dgm:cxn modelId="{2000C31C-47EF-409A-B4A3-027FDF4481E5}" type="presOf" srcId="{F444F459-4CDA-44B4-98B8-8D52E29D6336}" destId="{6B0D022F-9A00-4584-BF32-58605C1E632B}" srcOrd="1" destOrd="0" presId="urn:microsoft.com/office/officeart/2005/8/layout/pyramid3"/>
    <dgm:cxn modelId="{E3C56277-FAC5-4929-B8F3-E0CF0AD41B0B}" type="presOf" srcId="{7E5E2B67-8398-4ADA-9846-724DBA7B8139}" destId="{1AD39FBD-3CE8-44B0-B367-308F7E553893}" srcOrd="1" destOrd="0" presId="urn:microsoft.com/office/officeart/2005/8/layout/pyramid3"/>
    <dgm:cxn modelId="{0D1DEDA2-76E8-4F4C-A68B-2348FE52C065}" type="presOf" srcId="{C6ED0866-6A59-46D4-BC12-C8EFFB9977B9}" destId="{09C5158C-4E6C-46AD-BF37-C1DCDF969D6D}" srcOrd="0" destOrd="0" presId="urn:microsoft.com/office/officeart/2005/8/layout/pyramid3"/>
    <dgm:cxn modelId="{E1D41CFA-AFE7-4BC6-9DEB-220AE178875F}" type="presOf" srcId="{1B6BDBB8-F46C-496B-AC14-25BB90CA4148}" destId="{53F0ECC3-48E6-472E-AC69-1BA1B2DB434B}" srcOrd="0" destOrd="0" presId="urn:microsoft.com/office/officeart/2005/8/layout/pyramid3"/>
    <dgm:cxn modelId="{98E682D5-C17F-4D0D-BEFE-AAB6E4A82BCB}" type="presParOf" srcId="{53F0ECC3-48E6-472E-AC69-1BA1B2DB434B}" destId="{53D6237A-982A-4F60-95EF-851ED6907B58}" srcOrd="0" destOrd="0" presId="urn:microsoft.com/office/officeart/2005/8/layout/pyramid3"/>
    <dgm:cxn modelId="{3B9BC699-EF58-4E22-8DFC-DD0A8C13F722}" type="presParOf" srcId="{53D6237A-982A-4F60-95EF-851ED6907B58}" destId="{09C5158C-4E6C-46AD-BF37-C1DCDF969D6D}" srcOrd="0" destOrd="0" presId="urn:microsoft.com/office/officeart/2005/8/layout/pyramid3"/>
    <dgm:cxn modelId="{D64D0430-390B-476C-A908-0FF646686E0F}" type="presParOf" srcId="{53D6237A-982A-4F60-95EF-851ED6907B58}" destId="{B357C2D2-D147-45E4-BAD7-56CA521048D7}" srcOrd="1" destOrd="0" presId="urn:microsoft.com/office/officeart/2005/8/layout/pyramid3"/>
    <dgm:cxn modelId="{59291D21-9503-452D-8C6C-A31828204196}" type="presParOf" srcId="{53F0ECC3-48E6-472E-AC69-1BA1B2DB434B}" destId="{116C441C-F851-451E-82E3-5AF6AA769080}" srcOrd="1" destOrd="0" presId="urn:microsoft.com/office/officeart/2005/8/layout/pyramid3"/>
    <dgm:cxn modelId="{831069E1-169B-47E1-968B-D3BADFE7C992}" type="presParOf" srcId="{116C441C-F851-451E-82E3-5AF6AA769080}" destId="{1ABAA8AF-B77D-4F5E-9590-AD538700F3BB}" srcOrd="0" destOrd="0" presId="urn:microsoft.com/office/officeart/2005/8/layout/pyramid3"/>
    <dgm:cxn modelId="{E804E8B8-A37B-4C2B-82BF-D284EDC39B9E}" type="presParOf" srcId="{116C441C-F851-451E-82E3-5AF6AA769080}" destId="{1AD39FBD-3CE8-44B0-B367-308F7E553893}" srcOrd="1" destOrd="0" presId="urn:microsoft.com/office/officeart/2005/8/layout/pyramid3"/>
    <dgm:cxn modelId="{ED4EAE7C-6AFC-4DFE-BC2B-72FE4DA70C17}" type="presParOf" srcId="{53F0ECC3-48E6-472E-AC69-1BA1B2DB434B}" destId="{D0CEAA0A-B7DB-4F0A-919C-A58E98AD276D}" srcOrd="2" destOrd="0" presId="urn:microsoft.com/office/officeart/2005/8/layout/pyramid3"/>
    <dgm:cxn modelId="{91DC38BF-7248-40E9-81A9-C0DA5B96A991}" type="presParOf" srcId="{D0CEAA0A-B7DB-4F0A-919C-A58E98AD276D}" destId="{44C4E005-DCA4-46D3-915E-9BA9FD803167}" srcOrd="0" destOrd="0" presId="urn:microsoft.com/office/officeart/2005/8/layout/pyramid3"/>
    <dgm:cxn modelId="{5B431761-98A7-4A8F-8D5B-52E5713B049B}" type="presParOf" srcId="{D0CEAA0A-B7DB-4F0A-919C-A58E98AD276D}" destId="{6B0D022F-9A00-4584-BF32-58605C1E632B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CEF9AE-CF19-433D-9032-B5E340D5C9C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3A34953-1A86-462B-9DB7-0235EA1492AD}">
      <dgm:prSet phldrT="[Text]" phldr="1"/>
      <dgm:spPr/>
      <dgm:t>
        <a:bodyPr/>
        <a:lstStyle/>
        <a:p>
          <a:endParaRPr lang="cs-CZ" dirty="0"/>
        </a:p>
      </dgm:t>
    </dgm:pt>
    <dgm:pt modelId="{446263BD-20C1-4B5E-BA60-F7396578D397}" type="parTrans" cxnId="{A2212D0C-24D4-459E-97BD-49E2B1471AD0}">
      <dgm:prSet/>
      <dgm:spPr/>
      <dgm:t>
        <a:bodyPr/>
        <a:lstStyle/>
        <a:p>
          <a:endParaRPr lang="cs-CZ"/>
        </a:p>
      </dgm:t>
    </dgm:pt>
    <dgm:pt modelId="{30A87376-F039-4AF7-960C-8415207A01FE}" type="sibTrans" cxnId="{A2212D0C-24D4-459E-97BD-49E2B1471AD0}">
      <dgm:prSet/>
      <dgm:spPr/>
      <dgm:t>
        <a:bodyPr/>
        <a:lstStyle/>
        <a:p>
          <a:endParaRPr lang="cs-CZ"/>
        </a:p>
      </dgm:t>
    </dgm:pt>
    <dgm:pt modelId="{673AD118-50EF-42DB-BFAC-4F62E43463D0}">
      <dgm:prSet phldrT="[Text]" custT="1"/>
      <dgm:spPr/>
      <dgm:t>
        <a:bodyPr/>
        <a:lstStyle/>
        <a:p>
          <a:r>
            <a:rPr lang="en-US" sz="2400" noProof="0" dirty="0" smtClean="0"/>
            <a:t>Consumer´s Sales law</a:t>
          </a:r>
          <a:endParaRPr lang="en-US" sz="2400" noProof="0" dirty="0"/>
        </a:p>
      </dgm:t>
    </dgm:pt>
    <dgm:pt modelId="{849D592D-E825-4682-8FCD-4BDD9A2B3F9F}" type="parTrans" cxnId="{65498567-D114-43D4-A1E4-7F4EEB5BD6AC}">
      <dgm:prSet/>
      <dgm:spPr/>
      <dgm:t>
        <a:bodyPr/>
        <a:lstStyle/>
        <a:p>
          <a:endParaRPr lang="cs-CZ"/>
        </a:p>
      </dgm:t>
    </dgm:pt>
    <dgm:pt modelId="{5B1F5E10-180B-4A73-9EBB-773107D7CA54}" type="sibTrans" cxnId="{65498567-D114-43D4-A1E4-7F4EEB5BD6AC}">
      <dgm:prSet/>
      <dgm:spPr/>
      <dgm:t>
        <a:bodyPr/>
        <a:lstStyle/>
        <a:p>
          <a:endParaRPr lang="cs-CZ"/>
        </a:p>
      </dgm:t>
    </dgm:pt>
    <dgm:pt modelId="{54B39B7D-F739-4646-A4C3-7F658FAFE042}">
      <dgm:prSet phldrT="[Text]" phldr="1"/>
      <dgm:spPr/>
      <dgm:t>
        <a:bodyPr/>
        <a:lstStyle/>
        <a:p>
          <a:endParaRPr lang="cs-CZ"/>
        </a:p>
      </dgm:t>
    </dgm:pt>
    <dgm:pt modelId="{23706028-CD91-4E8E-B745-A9D84D0C8DE8}" type="parTrans" cxnId="{FC045A6F-D2E0-46B1-AEC1-6E4ECD95132F}">
      <dgm:prSet/>
      <dgm:spPr/>
      <dgm:t>
        <a:bodyPr/>
        <a:lstStyle/>
        <a:p>
          <a:endParaRPr lang="cs-CZ"/>
        </a:p>
      </dgm:t>
    </dgm:pt>
    <dgm:pt modelId="{7B82D61B-F356-453C-81BC-AF5CD9045EAA}" type="sibTrans" cxnId="{FC045A6F-D2E0-46B1-AEC1-6E4ECD95132F}">
      <dgm:prSet/>
      <dgm:spPr/>
      <dgm:t>
        <a:bodyPr/>
        <a:lstStyle/>
        <a:p>
          <a:endParaRPr lang="cs-CZ"/>
        </a:p>
      </dgm:t>
    </dgm:pt>
    <dgm:pt modelId="{E8298D1B-29BF-468C-B7CB-6656BB235C25}">
      <dgm:prSet phldrT="[Text]" custT="1"/>
      <dgm:spPr/>
      <dgm:t>
        <a:bodyPr/>
        <a:lstStyle/>
        <a:p>
          <a:r>
            <a:rPr lang="en-US" sz="2400" noProof="0" dirty="0" smtClean="0"/>
            <a:t>Directive on greenwashing – amending the Unfair Commercial Practices Directive</a:t>
          </a:r>
          <a:endParaRPr lang="en-US" sz="2400" noProof="0" dirty="0"/>
        </a:p>
      </dgm:t>
    </dgm:pt>
    <dgm:pt modelId="{4FA2E125-EE20-4BCE-9EEA-D13296E9CE61}" type="sibTrans" cxnId="{8D2F6DAD-9C18-4155-A3FC-E630CEF68FB9}">
      <dgm:prSet/>
      <dgm:spPr/>
      <dgm:t>
        <a:bodyPr/>
        <a:lstStyle/>
        <a:p>
          <a:endParaRPr lang="cs-CZ"/>
        </a:p>
      </dgm:t>
    </dgm:pt>
    <dgm:pt modelId="{011DF946-CFFE-4270-893E-A55C566ADEC8}" type="parTrans" cxnId="{8D2F6DAD-9C18-4155-A3FC-E630CEF68FB9}">
      <dgm:prSet/>
      <dgm:spPr/>
      <dgm:t>
        <a:bodyPr/>
        <a:lstStyle/>
        <a:p>
          <a:endParaRPr lang="cs-CZ"/>
        </a:p>
      </dgm:t>
    </dgm:pt>
    <dgm:pt modelId="{69636303-678A-4371-BAB5-7EE7F75F10BA}">
      <dgm:prSet custT="1"/>
      <dgm:spPr/>
      <dgm:t>
        <a:bodyPr/>
        <a:lstStyle/>
        <a:p>
          <a:r>
            <a:rPr lang="en-US" sz="2400" noProof="0" dirty="0" smtClean="0"/>
            <a:t>Proposal on Environmental claim Directive</a:t>
          </a:r>
          <a:endParaRPr lang="en-US" sz="2400" noProof="0" dirty="0"/>
        </a:p>
      </dgm:t>
    </dgm:pt>
    <dgm:pt modelId="{F3CC8D50-0F39-493A-BE18-87B47A6E1BD5}" type="parTrans" cxnId="{89F060FA-3FF4-4841-839A-4209138ABC82}">
      <dgm:prSet/>
      <dgm:spPr/>
      <dgm:t>
        <a:bodyPr/>
        <a:lstStyle/>
        <a:p>
          <a:endParaRPr lang="cs-CZ"/>
        </a:p>
      </dgm:t>
    </dgm:pt>
    <dgm:pt modelId="{0F276419-FF02-4D2E-8C9A-24EC598193D3}" type="sibTrans" cxnId="{89F060FA-3FF4-4841-839A-4209138ABC82}">
      <dgm:prSet/>
      <dgm:spPr/>
      <dgm:t>
        <a:bodyPr/>
        <a:lstStyle/>
        <a:p>
          <a:endParaRPr lang="cs-CZ"/>
        </a:p>
      </dgm:t>
    </dgm:pt>
    <dgm:pt modelId="{8F65EDC1-5F52-4595-84FC-93B0DCC7EE17}">
      <dgm:prSet phldrT="[Text]" custT="1"/>
      <dgm:spPr/>
      <dgm:t>
        <a:bodyPr/>
        <a:lstStyle/>
        <a:p>
          <a:r>
            <a:rPr lang="en-US" sz="2400" noProof="0" dirty="0" smtClean="0"/>
            <a:t>Proposal on right to repair Directive</a:t>
          </a:r>
        </a:p>
        <a:p>
          <a:endParaRPr lang="en-US" sz="2400" noProof="0" dirty="0"/>
        </a:p>
      </dgm:t>
    </dgm:pt>
    <dgm:pt modelId="{6A166823-5BF3-410F-AA4A-46C49DEF331E}" type="parTrans" cxnId="{E1581FFF-4C66-46D3-A1BB-3B9AFCE60C39}">
      <dgm:prSet/>
      <dgm:spPr/>
    </dgm:pt>
    <dgm:pt modelId="{F8D6F83A-FDB3-4D24-BCA5-BB3CFEBAD00C}" type="sibTrans" cxnId="{E1581FFF-4C66-46D3-A1BB-3B9AFCE60C39}">
      <dgm:prSet/>
      <dgm:spPr/>
    </dgm:pt>
    <dgm:pt modelId="{7349CE3D-5413-4150-B2B5-BB77EE9194F2}" type="pres">
      <dgm:prSet presAssocID="{91CEF9AE-CF19-433D-9032-B5E340D5C9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B9F0A1E-C461-4D05-BA89-18F761058101}" type="pres">
      <dgm:prSet presAssocID="{F3A34953-1A86-462B-9DB7-0235EA1492AD}" presName="composite" presStyleCnt="0"/>
      <dgm:spPr/>
    </dgm:pt>
    <dgm:pt modelId="{9F1F1C20-AE5A-47A6-9AA3-9B2E0CD19567}" type="pres">
      <dgm:prSet presAssocID="{F3A34953-1A86-462B-9DB7-0235EA1492AD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E9F971D-0FC1-48C6-AFF2-617CAB3DD257}" type="pres">
      <dgm:prSet presAssocID="{F3A34953-1A86-462B-9DB7-0235EA1492AD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E78D907-7BA5-4267-BE8C-9685565BD22C}" type="pres">
      <dgm:prSet presAssocID="{30A87376-F039-4AF7-960C-8415207A01FE}" presName="sp" presStyleCnt="0"/>
      <dgm:spPr/>
    </dgm:pt>
    <dgm:pt modelId="{39FE4D61-AE92-4871-8FA6-0D07D77797B2}" type="pres">
      <dgm:prSet presAssocID="{54B39B7D-F739-4646-A4C3-7F658FAFE042}" presName="composite" presStyleCnt="0"/>
      <dgm:spPr/>
    </dgm:pt>
    <dgm:pt modelId="{B03C1AE1-F3D2-48F2-8C5A-8EC055A1D711}" type="pres">
      <dgm:prSet presAssocID="{54B39B7D-F739-4646-A4C3-7F658FAFE042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3DC8D97-B00C-47FD-99AB-82863C9D4309}" type="pres">
      <dgm:prSet presAssocID="{54B39B7D-F739-4646-A4C3-7F658FAFE042}" presName="descendantText" presStyleLbl="alignAcc1" presStyleIdx="1" presStyleCnt="2" custScaleY="11836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73D27BD-CD3A-433A-9566-AAA560B1299F}" type="presOf" srcId="{673AD118-50EF-42DB-BFAC-4F62E43463D0}" destId="{1E9F971D-0FC1-48C6-AFF2-617CAB3DD257}" srcOrd="0" destOrd="0" presId="urn:microsoft.com/office/officeart/2005/8/layout/chevron2"/>
    <dgm:cxn modelId="{8D2F6DAD-9C18-4155-A3FC-E630CEF68FB9}" srcId="{54B39B7D-F739-4646-A4C3-7F658FAFE042}" destId="{E8298D1B-29BF-468C-B7CB-6656BB235C25}" srcOrd="0" destOrd="0" parTransId="{011DF946-CFFE-4270-893E-A55C566ADEC8}" sibTransId="{4FA2E125-EE20-4BCE-9EEA-D13296E9CE61}"/>
    <dgm:cxn modelId="{A2212D0C-24D4-459E-97BD-49E2B1471AD0}" srcId="{91CEF9AE-CF19-433D-9032-B5E340D5C9CC}" destId="{F3A34953-1A86-462B-9DB7-0235EA1492AD}" srcOrd="0" destOrd="0" parTransId="{446263BD-20C1-4B5E-BA60-F7396578D397}" sibTransId="{30A87376-F039-4AF7-960C-8415207A01FE}"/>
    <dgm:cxn modelId="{89F060FA-3FF4-4841-839A-4209138ABC82}" srcId="{54B39B7D-F739-4646-A4C3-7F658FAFE042}" destId="{69636303-678A-4371-BAB5-7EE7F75F10BA}" srcOrd="1" destOrd="0" parTransId="{F3CC8D50-0F39-493A-BE18-87B47A6E1BD5}" sibTransId="{0F276419-FF02-4D2E-8C9A-24EC598193D3}"/>
    <dgm:cxn modelId="{65498567-D114-43D4-A1E4-7F4EEB5BD6AC}" srcId="{F3A34953-1A86-462B-9DB7-0235EA1492AD}" destId="{673AD118-50EF-42DB-BFAC-4F62E43463D0}" srcOrd="0" destOrd="0" parTransId="{849D592D-E825-4682-8FCD-4BDD9A2B3F9F}" sibTransId="{5B1F5E10-180B-4A73-9EBB-773107D7CA54}"/>
    <dgm:cxn modelId="{41B0FF4E-5B22-4B6B-B119-2AA45308C3A3}" type="presOf" srcId="{54B39B7D-F739-4646-A4C3-7F658FAFE042}" destId="{B03C1AE1-F3D2-48F2-8C5A-8EC055A1D711}" srcOrd="0" destOrd="0" presId="urn:microsoft.com/office/officeart/2005/8/layout/chevron2"/>
    <dgm:cxn modelId="{87507D21-FEB5-40E1-81B0-4A217DAA909F}" type="presOf" srcId="{69636303-678A-4371-BAB5-7EE7F75F10BA}" destId="{03DC8D97-B00C-47FD-99AB-82863C9D4309}" srcOrd="0" destOrd="1" presId="urn:microsoft.com/office/officeart/2005/8/layout/chevron2"/>
    <dgm:cxn modelId="{3AD07407-ED2C-4B7E-9DCF-2D520D91AB91}" type="presOf" srcId="{8F65EDC1-5F52-4595-84FC-93B0DCC7EE17}" destId="{1E9F971D-0FC1-48C6-AFF2-617CAB3DD257}" srcOrd="0" destOrd="1" presId="urn:microsoft.com/office/officeart/2005/8/layout/chevron2"/>
    <dgm:cxn modelId="{1FBF0C06-4682-442C-A772-92D916B02C0A}" type="presOf" srcId="{91CEF9AE-CF19-433D-9032-B5E340D5C9CC}" destId="{7349CE3D-5413-4150-B2B5-BB77EE9194F2}" srcOrd="0" destOrd="0" presId="urn:microsoft.com/office/officeart/2005/8/layout/chevron2"/>
    <dgm:cxn modelId="{F17818C2-85AB-47E4-B53C-1A494D929439}" type="presOf" srcId="{E8298D1B-29BF-468C-B7CB-6656BB235C25}" destId="{03DC8D97-B00C-47FD-99AB-82863C9D4309}" srcOrd="0" destOrd="0" presId="urn:microsoft.com/office/officeart/2005/8/layout/chevron2"/>
    <dgm:cxn modelId="{E1581FFF-4C66-46D3-A1BB-3B9AFCE60C39}" srcId="{F3A34953-1A86-462B-9DB7-0235EA1492AD}" destId="{8F65EDC1-5F52-4595-84FC-93B0DCC7EE17}" srcOrd="1" destOrd="0" parTransId="{6A166823-5BF3-410F-AA4A-46C49DEF331E}" sibTransId="{F8D6F83A-FDB3-4D24-BCA5-BB3CFEBAD00C}"/>
    <dgm:cxn modelId="{AB1DD8D9-122A-4C98-A28C-FA908A1D5915}" type="presOf" srcId="{F3A34953-1A86-462B-9DB7-0235EA1492AD}" destId="{9F1F1C20-AE5A-47A6-9AA3-9B2E0CD19567}" srcOrd="0" destOrd="0" presId="urn:microsoft.com/office/officeart/2005/8/layout/chevron2"/>
    <dgm:cxn modelId="{FC045A6F-D2E0-46B1-AEC1-6E4ECD95132F}" srcId="{91CEF9AE-CF19-433D-9032-B5E340D5C9CC}" destId="{54B39B7D-F739-4646-A4C3-7F658FAFE042}" srcOrd="1" destOrd="0" parTransId="{23706028-CD91-4E8E-B745-A9D84D0C8DE8}" sibTransId="{7B82D61B-F356-453C-81BC-AF5CD9045EAA}"/>
    <dgm:cxn modelId="{27AAC362-307C-4F33-AD43-3C0ABF367312}" type="presParOf" srcId="{7349CE3D-5413-4150-B2B5-BB77EE9194F2}" destId="{BB9F0A1E-C461-4D05-BA89-18F761058101}" srcOrd="0" destOrd="0" presId="urn:microsoft.com/office/officeart/2005/8/layout/chevron2"/>
    <dgm:cxn modelId="{AA1FD918-E089-4ED5-8FC1-1B0E5F528904}" type="presParOf" srcId="{BB9F0A1E-C461-4D05-BA89-18F761058101}" destId="{9F1F1C20-AE5A-47A6-9AA3-9B2E0CD19567}" srcOrd="0" destOrd="0" presId="urn:microsoft.com/office/officeart/2005/8/layout/chevron2"/>
    <dgm:cxn modelId="{5471A148-0B01-46D2-BBB1-A47FEA06E1D2}" type="presParOf" srcId="{BB9F0A1E-C461-4D05-BA89-18F761058101}" destId="{1E9F971D-0FC1-48C6-AFF2-617CAB3DD257}" srcOrd="1" destOrd="0" presId="urn:microsoft.com/office/officeart/2005/8/layout/chevron2"/>
    <dgm:cxn modelId="{DD83E749-1712-4345-986E-B12CB451093A}" type="presParOf" srcId="{7349CE3D-5413-4150-B2B5-BB77EE9194F2}" destId="{FE78D907-7BA5-4267-BE8C-9685565BD22C}" srcOrd="1" destOrd="0" presId="urn:microsoft.com/office/officeart/2005/8/layout/chevron2"/>
    <dgm:cxn modelId="{6DAD01A8-A121-48FD-8939-DF07EDCB96F6}" type="presParOf" srcId="{7349CE3D-5413-4150-B2B5-BB77EE9194F2}" destId="{39FE4D61-AE92-4871-8FA6-0D07D77797B2}" srcOrd="2" destOrd="0" presId="urn:microsoft.com/office/officeart/2005/8/layout/chevron2"/>
    <dgm:cxn modelId="{95E0151C-0DFA-4279-BC8D-7F76151147C8}" type="presParOf" srcId="{39FE4D61-AE92-4871-8FA6-0D07D77797B2}" destId="{B03C1AE1-F3D2-48F2-8C5A-8EC055A1D711}" srcOrd="0" destOrd="0" presId="urn:microsoft.com/office/officeart/2005/8/layout/chevron2"/>
    <dgm:cxn modelId="{AE239078-1ECA-485C-B316-6FE839EED0D0}" type="presParOf" srcId="{39FE4D61-AE92-4871-8FA6-0D07D77797B2}" destId="{03DC8D97-B00C-47FD-99AB-82863C9D43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F7045D-F68C-4D5C-8DF1-590E9E5A0BE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C80457D-7511-41F8-8084-8161B6E4E028}">
      <dgm:prSet phldrT="[Text]"/>
      <dgm:spPr>
        <a:blipFill rotWithShape="0">
          <a:blip xmlns:r="http://schemas.openxmlformats.org/officeDocument/2006/relationships" r:embed="rId1"/>
          <a:srcRect/>
          <a:stretch>
            <a:fillRect t="-10000" b="-10000"/>
          </a:stretch>
        </a:blipFill>
      </dgm:spPr>
      <dgm:t>
        <a:bodyPr/>
        <a:lstStyle/>
        <a:p>
          <a:r>
            <a:rPr lang="cs-CZ" dirty="0" smtClean="0"/>
            <a:t/>
          </a:r>
          <a:br>
            <a:rPr lang="cs-CZ" dirty="0" smtClean="0"/>
          </a:br>
          <a:endParaRPr lang="cs-CZ" dirty="0"/>
        </a:p>
      </dgm:t>
    </dgm:pt>
    <dgm:pt modelId="{376C7092-96E9-4A16-B3E9-939A5E8254D2}" type="parTrans" cxnId="{14AECE87-84DC-4790-87C7-3E598BAB295B}">
      <dgm:prSet/>
      <dgm:spPr/>
      <dgm:t>
        <a:bodyPr/>
        <a:lstStyle/>
        <a:p>
          <a:endParaRPr lang="cs-CZ"/>
        </a:p>
      </dgm:t>
    </dgm:pt>
    <dgm:pt modelId="{474A65D9-023E-4C55-B66E-0464115F45CF}" type="sibTrans" cxnId="{14AECE87-84DC-4790-87C7-3E598BAB295B}">
      <dgm:prSet/>
      <dgm:spPr/>
      <dgm:t>
        <a:bodyPr/>
        <a:lstStyle/>
        <a:p>
          <a:endParaRPr lang="cs-CZ"/>
        </a:p>
      </dgm:t>
    </dgm:pt>
    <dgm:pt modelId="{03BC1897-05C3-4BE6-BD6C-C0CDA369BF04}">
      <dgm:prSet phldrT="[Text]"/>
      <dgm:spPr/>
      <dgm:t>
        <a:bodyPr/>
        <a:lstStyle/>
        <a:p>
          <a:r>
            <a:rPr lang="en-US" b="1" noProof="0" dirty="0" smtClean="0"/>
            <a:t>Eco-Design Directive </a:t>
          </a:r>
          <a:r>
            <a:rPr lang="en-US" noProof="0" dirty="0" smtClean="0"/>
            <a:t>(Directive 2009/125/EG on energy-related products and Regulation (EU) 2019/2021) on the specification of requirements for the eco-design of electronic displays (in force since March 1st, 2021) Delegated Regulation (EU) 2019/2013 on energy labeling for electronic displays </a:t>
          </a:r>
          <a:r>
            <a:rPr lang="en-US" noProof="0" dirty="0" smtClean="0">
              <a:solidFill>
                <a:schemeClr val="tx1"/>
              </a:solidFill>
            </a:rPr>
            <a:t>(</a:t>
          </a:r>
          <a:r>
            <a:rPr lang="en-US" noProof="0" dirty="0" smtClean="0">
              <a:solidFill>
                <a:srgbClr val="FF0000"/>
              </a:solidFill>
            </a:rPr>
            <a:t>smartphones</a:t>
          </a:r>
          <a:r>
            <a:rPr lang="cs-CZ" noProof="0" dirty="0" smtClean="0">
              <a:solidFill>
                <a:srgbClr val="FF0000"/>
              </a:solidFill>
            </a:rPr>
            <a:t> </a:t>
          </a:r>
          <a:r>
            <a:rPr lang="cs-CZ" noProof="0" dirty="0" err="1" smtClean="0">
              <a:solidFill>
                <a:srgbClr val="FF0000"/>
              </a:solidFill>
            </a:rPr>
            <a:t>from</a:t>
          </a:r>
          <a:r>
            <a:rPr lang="cs-CZ" noProof="0" dirty="0" smtClean="0">
              <a:solidFill>
                <a:srgbClr val="FF0000"/>
              </a:solidFill>
            </a:rPr>
            <a:t> 2025</a:t>
          </a:r>
          <a:r>
            <a:rPr lang="en-US" noProof="0" dirty="0" smtClean="0"/>
            <a:t>)</a:t>
          </a:r>
          <a:endParaRPr lang="en-US" noProof="0" dirty="0"/>
        </a:p>
      </dgm:t>
    </dgm:pt>
    <dgm:pt modelId="{71128DE4-36AE-4600-B692-A859566CFB5B}" type="parTrans" cxnId="{2051556B-32F0-4E9F-8EB3-23B64070FA58}">
      <dgm:prSet/>
      <dgm:spPr/>
      <dgm:t>
        <a:bodyPr/>
        <a:lstStyle/>
        <a:p>
          <a:endParaRPr lang="cs-CZ"/>
        </a:p>
      </dgm:t>
    </dgm:pt>
    <dgm:pt modelId="{84FD71DA-C270-48E2-9410-1AFA1F0E7035}" type="sibTrans" cxnId="{2051556B-32F0-4E9F-8EB3-23B64070FA58}">
      <dgm:prSet/>
      <dgm:spPr/>
      <dgm:t>
        <a:bodyPr/>
        <a:lstStyle/>
        <a:p>
          <a:endParaRPr lang="cs-CZ"/>
        </a:p>
      </dgm:t>
    </dgm:pt>
    <dgm:pt modelId="{3421BE24-49E0-465B-A6C2-B509C68E65CC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cs-CZ" dirty="0"/>
        </a:p>
      </dgm:t>
    </dgm:pt>
    <dgm:pt modelId="{9CC4BB6D-6B6F-4B0D-AA1C-2FE5576BC7FA}" type="parTrans" cxnId="{201DFC87-B55C-4490-85AB-A8DCC8BBC801}">
      <dgm:prSet/>
      <dgm:spPr/>
      <dgm:t>
        <a:bodyPr/>
        <a:lstStyle/>
        <a:p>
          <a:endParaRPr lang="cs-CZ"/>
        </a:p>
      </dgm:t>
    </dgm:pt>
    <dgm:pt modelId="{40263BC3-AAA2-4CE2-9B8C-3B427B40FD5F}" type="sibTrans" cxnId="{201DFC87-B55C-4490-85AB-A8DCC8BBC801}">
      <dgm:prSet/>
      <dgm:spPr/>
      <dgm:t>
        <a:bodyPr/>
        <a:lstStyle/>
        <a:p>
          <a:endParaRPr lang="cs-CZ"/>
        </a:p>
      </dgm:t>
    </dgm:pt>
    <dgm:pt modelId="{6B108645-9ABD-48F9-97CE-49F382260F76}">
      <dgm:prSet phldrT="[Text]"/>
      <dgm:spPr/>
      <dgm:t>
        <a:bodyPr/>
        <a:lstStyle/>
        <a:p>
          <a:r>
            <a:rPr lang="en-US" b="1" noProof="0" dirty="0" smtClean="0"/>
            <a:t>Energy labeling of household appliances (</a:t>
          </a:r>
          <a:r>
            <a:rPr lang="en-US" noProof="0" dirty="0" smtClean="0"/>
            <a:t>Directive 92/75/EEC, Directive 2010/30/EU, Regulation (EU) 2017/1369, Regulation (EU) 2019/2013 </a:t>
          </a:r>
          <a:r>
            <a:rPr lang="en-US" noProof="0" dirty="0" err="1" smtClean="0"/>
            <a:t>etc</a:t>
          </a:r>
          <a:r>
            <a:rPr lang="de-DE" dirty="0" smtClean="0"/>
            <a:t>.)</a:t>
          </a:r>
          <a:endParaRPr lang="cs-CZ" dirty="0"/>
        </a:p>
      </dgm:t>
    </dgm:pt>
    <dgm:pt modelId="{DAD6AC67-6B87-402F-8F64-4F863FF9DDEB}" type="parTrans" cxnId="{D80ABBEA-24D8-4665-8231-268055424D17}">
      <dgm:prSet/>
      <dgm:spPr/>
      <dgm:t>
        <a:bodyPr/>
        <a:lstStyle/>
        <a:p>
          <a:endParaRPr lang="cs-CZ"/>
        </a:p>
      </dgm:t>
    </dgm:pt>
    <dgm:pt modelId="{A4C55C53-76EB-4BE1-997D-83E61AE67FF0}" type="sibTrans" cxnId="{D80ABBEA-24D8-4665-8231-268055424D17}">
      <dgm:prSet/>
      <dgm:spPr/>
      <dgm:t>
        <a:bodyPr/>
        <a:lstStyle/>
        <a:p>
          <a:endParaRPr lang="cs-CZ"/>
        </a:p>
      </dgm:t>
    </dgm:pt>
    <dgm:pt modelId="{388163DE-6DD0-4366-A703-18CBB30472F5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C3881293-CDB4-4FD4-B21E-EB01197891C2}" type="parTrans" cxnId="{33ECD68D-673B-4E87-8105-0153906A8B95}">
      <dgm:prSet/>
      <dgm:spPr/>
      <dgm:t>
        <a:bodyPr/>
        <a:lstStyle/>
        <a:p>
          <a:endParaRPr lang="cs-CZ"/>
        </a:p>
      </dgm:t>
    </dgm:pt>
    <dgm:pt modelId="{13086008-C58F-42FA-AE5D-E6241CE31537}" type="sibTrans" cxnId="{33ECD68D-673B-4E87-8105-0153906A8B95}">
      <dgm:prSet/>
      <dgm:spPr/>
      <dgm:t>
        <a:bodyPr/>
        <a:lstStyle/>
        <a:p>
          <a:endParaRPr lang="cs-CZ"/>
        </a:p>
      </dgm:t>
    </dgm:pt>
    <dgm:pt modelId="{8F27EBA4-CE92-43AB-95AF-BF37A766D471}">
      <dgm:prSet phldrT="[Text]"/>
      <dgm:spPr/>
      <dgm:t>
        <a:bodyPr/>
        <a:lstStyle/>
        <a:p>
          <a:r>
            <a:rPr lang="en-US" b="1" dirty="0"/>
            <a:t>Eco-Label</a:t>
          </a:r>
          <a:r>
            <a:rPr lang="en-US" dirty="0"/>
            <a:t> - </a:t>
          </a:r>
          <a:r>
            <a:rPr lang="en-US" dirty="0">
              <a:solidFill>
                <a:srgbClr val="FF0000"/>
              </a:solidFill>
            </a:rPr>
            <a:t>voluntary</a:t>
          </a:r>
          <a:r>
            <a:rPr lang="en-US" dirty="0"/>
            <a:t> (Regulation (EC) No. 66/2010 on the EU Ecolabel) ISO 14024 on environmental labels and declarations</a:t>
          </a:r>
          <a:endParaRPr lang="cs-CZ" dirty="0"/>
        </a:p>
      </dgm:t>
    </dgm:pt>
    <dgm:pt modelId="{6E0D7DAC-813E-4364-B7BD-1932E250D728}" type="parTrans" cxnId="{F5F6227C-E981-4D4E-B6A1-7A2A6E5998AA}">
      <dgm:prSet/>
      <dgm:spPr/>
      <dgm:t>
        <a:bodyPr/>
        <a:lstStyle/>
        <a:p>
          <a:endParaRPr lang="cs-CZ"/>
        </a:p>
      </dgm:t>
    </dgm:pt>
    <dgm:pt modelId="{3691B9B1-BC0C-42D5-A4E8-ABB7F28BAD37}" type="sibTrans" cxnId="{F5F6227C-E981-4D4E-B6A1-7A2A6E5998AA}">
      <dgm:prSet/>
      <dgm:spPr/>
      <dgm:t>
        <a:bodyPr/>
        <a:lstStyle/>
        <a:p>
          <a:endParaRPr lang="cs-CZ"/>
        </a:p>
      </dgm:t>
    </dgm:pt>
    <dgm:pt modelId="{5808CCC2-9563-4185-982E-3FEFBBA421A8}" type="pres">
      <dgm:prSet presAssocID="{A0F7045D-F68C-4D5C-8DF1-590E9E5A0BE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79B9225-0B41-45FA-817F-638F8D619670}" type="pres">
      <dgm:prSet presAssocID="{2C80457D-7511-41F8-8084-8161B6E4E028}" presName="composite" presStyleCnt="0"/>
      <dgm:spPr/>
    </dgm:pt>
    <dgm:pt modelId="{1767F5D0-1798-477D-82E4-99EF610AFF6B}" type="pres">
      <dgm:prSet presAssocID="{2C80457D-7511-41F8-8084-8161B6E4E028}" presName="parentText" presStyleLbl="alignNode1" presStyleIdx="0" presStyleCnt="3" custLinFactNeighborY="1061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EC8A5A3-7CE0-441A-AEA3-4F9ACFAF8873}" type="pres">
      <dgm:prSet presAssocID="{2C80457D-7511-41F8-8084-8161B6E4E02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3989CDD-59C4-46F7-9581-5C03494D4B09}" type="pres">
      <dgm:prSet presAssocID="{474A65D9-023E-4C55-B66E-0464115F45CF}" presName="sp" presStyleCnt="0"/>
      <dgm:spPr/>
    </dgm:pt>
    <dgm:pt modelId="{F2027D30-CB7E-4238-B681-A4DB3AA6882F}" type="pres">
      <dgm:prSet presAssocID="{3421BE24-49E0-465B-A6C2-B509C68E65CC}" presName="composite" presStyleCnt="0"/>
      <dgm:spPr/>
    </dgm:pt>
    <dgm:pt modelId="{AD433BB4-7764-4C23-84D9-0545FC892DC2}" type="pres">
      <dgm:prSet presAssocID="{3421BE24-49E0-465B-A6C2-B509C68E65C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057F068-817E-4E92-8C89-915776AA5511}" type="pres">
      <dgm:prSet presAssocID="{3421BE24-49E0-465B-A6C2-B509C68E65C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82D4E33-4C46-45BC-A64D-4BA7792C2F4B}" type="pres">
      <dgm:prSet presAssocID="{40263BC3-AAA2-4CE2-9B8C-3B427B40FD5F}" presName="sp" presStyleCnt="0"/>
      <dgm:spPr/>
    </dgm:pt>
    <dgm:pt modelId="{0F0C2180-1881-4B6B-8753-F19AE246F066}" type="pres">
      <dgm:prSet presAssocID="{388163DE-6DD0-4366-A703-18CBB30472F5}" presName="composite" presStyleCnt="0"/>
      <dgm:spPr/>
    </dgm:pt>
    <dgm:pt modelId="{1B6EDEE8-691C-49C4-83B1-CA4A6CA25EAD}" type="pres">
      <dgm:prSet presAssocID="{388163DE-6DD0-4366-A703-18CBB30472F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D72A532-A94A-4FD1-920A-1296F0569982}" type="pres">
      <dgm:prSet presAssocID="{388163DE-6DD0-4366-A703-18CBB30472F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4AECE87-84DC-4790-87C7-3E598BAB295B}" srcId="{A0F7045D-F68C-4D5C-8DF1-590E9E5A0BE4}" destId="{2C80457D-7511-41F8-8084-8161B6E4E028}" srcOrd="0" destOrd="0" parTransId="{376C7092-96E9-4A16-B3E9-939A5E8254D2}" sibTransId="{474A65D9-023E-4C55-B66E-0464115F45CF}"/>
    <dgm:cxn modelId="{2051556B-32F0-4E9F-8EB3-23B64070FA58}" srcId="{2C80457D-7511-41F8-8084-8161B6E4E028}" destId="{03BC1897-05C3-4BE6-BD6C-C0CDA369BF04}" srcOrd="0" destOrd="0" parTransId="{71128DE4-36AE-4600-B692-A859566CFB5B}" sibTransId="{84FD71DA-C270-48E2-9410-1AFA1F0E7035}"/>
    <dgm:cxn modelId="{201DFC87-B55C-4490-85AB-A8DCC8BBC801}" srcId="{A0F7045D-F68C-4D5C-8DF1-590E9E5A0BE4}" destId="{3421BE24-49E0-465B-A6C2-B509C68E65CC}" srcOrd="1" destOrd="0" parTransId="{9CC4BB6D-6B6F-4B0D-AA1C-2FE5576BC7FA}" sibTransId="{40263BC3-AAA2-4CE2-9B8C-3B427B40FD5F}"/>
    <dgm:cxn modelId="{70A6B58D-9485-443B-9EDF-BB90653061C0}" type="presOf" srcId="{A0F7045D-F68C-4D5C-8DF1-590E9E5A0BE4}" destId="{5808CCC2-9563-4185-982E-3FEFBBA421A8}" srcOrd="0" destOrd="0" presId="urn:microsoft.com/office/officeart/2005/8/layout/chevron2"/>
    <dgm:cxn modelId="{4638364D-6B75-44A3-8276-AD9D952B666C}" type="presOf" srcId="{388163DE-6DD0-4366-A703-18CBB30472F5}" destId="{1B6EDEE8-691C-49C4-83B1-CA4A6CA25EAD}" srcOrd="0" destOrd="0" presId="urn:microsoft.com/office/officeart/2005/8/layout/chevron2"/>
    <dgm:cxn modelId="{7342E0DD-B47C-4AA6-9288-690F1BD1146A}" type="presOf" srcId="{3421BE24-49E0-465B-A6C2-B509C68E65CC}" destId="{AD433BB4-7764-4C23-84D9-0545FC892DC2}" srcOrd="0" destOrd="0" presId="urn:microsoft.com/office/officeart/2005/8/layout/chevron2"/>
    <dgm:cxn modelId="{D80ABBEA-24D8-4665-8231-268055424D17}" srcId="{3421BE24-49E0-465B-A6C2-B509C68E65CC}" destId="{6B108645-9ABD-48F9-97CE-49F382260F76}" srcOrd="0" destOrd="0" parTransId="{DAD6AC67-6B87-402F-8F64-4F863FF9DDEB}" sibTransId="{A4C55C53-76EB-4BE1-997D-83E61AE67FF0}"/>
    <dgm:cxn modelId="{BD77205C-19D4-4C2D-9E51-7134316053EE}" type="presOf" srcId="{6B108645-9ABD-48F9-97CE-49F382260F76}" destId="{B057F068-817E-4E92-8C89-915776AA5511}" srcOrd="0" destOrd="0" presId="urn:microsoft.com/office/officeart/2005/8/layout/chevron2"/>
    <dgm:cxn modelId="{78FB7AB6-0957-4BC0-A3B0-650219F4946F}" type="presOf" srcId="{2C80457D-7511-41F8-8084-8161B6E4E028}" destId="{1767F5D0-1798-477D-82E4-99EF610AFF6B}" srcOrd="0" destOrd="0" presId="urn:microsoft.com/office/officeart/2005/8/layout/chevron2"/>
    <dgm:cxn modelId="{B4E80724-DD8A-413D-AAB4-69EF8C605A67}" type="presOf" srcId="{03BC1897-05C3-4BE6-BD6C-C0CDA369BF04}" destId="{EEC8A5A3-7CE0-441A-AEA3-4F9ACFAF8873}" srcOrd="0" destOrd="0" presId="urn:microsoft.com/office/officeart/2005/8/layout/chevron2"/>
    <dgm:cxn modelId="{F5F6227C-E981-4D4E-B6A1-7A2A6E5998AA}" srcId="{388163DE-6DD0-4366-A703-18CBB30472F5}" destId="{8F27EBA4-CE92-43AB-95AF-BF37A766D471}" srcOrd="0" destOrd="0" parTransId="{6E0D7DAC-813E-4364-B7BD-1932E250D728}" sibTransId="{3691B9B1-BC0C-42D5-A4E8-ABB7F28BAD37}"/>
    <dgm:cxn modelId="{33ECD68D-673B-4E87-8105-0153906A8B95}" srcId="{A0F7045D-F68C-4D5C-8DF1-590E9E5A0BE4}" destId="{388163DE-6DD0-4366-A703-18CBB30472F5}" srcOrd="2" destOrd="0" parTransId="{C3881293-CDB4-4FD4-B21E-EB01197891C2}" sibTransId="{13086008-C58F-42FA-AE5D-E6241CE31537}"/>
    <dgm:cxn modelId="{B3BFC674-C7AE-49D7-9C99-D381A2983314}" type="presOf" srcId="{8F27EBA4-CE92-43AB-95AF-BF37A766D471}" destId="{7D72A532-A94A-4FD1-920A-1296F0569982}" srcOrd="0" destOrd="0" presId="urn:microsoft.com/office/officeart/2005/8/layout/chevron2"/>
    <dgm:cxn modelId="{A5E81A86-8296-42B1-BFB3-56B12C42F3AB}" type="presParOf" srcId="{5808CCC2-9563-4185-982E-3FEFBBA421A8}" destId="{679B9225-0B41-45FA-817F-638F8D619670}" srcOrd="0" destOrd="0" presId="urn:microsoft.com/office/officeart/2005/8/layout/chevron2"/>
    <dgm:cxn modelId="{20771BE8-E106-4484-93F7-C821B1884401}" type="presParOf" srcId="{679B9225-0B41-45FA-817F-638F8D619670}" destId="{1767F5D0-1798-477D-82E4-99EF610AFF6B}" srcOrd="0" destOrd="0" presId="urn:microsoft.com/office/officeart/2005/8/layout/chevron2"/>
    <dgm:cxn modelId="{D1456697-A511-41E8-9361-28C6B86BD8CF}" type="presParOf" srcId="{679B9225-0B41-45FA-817F-638F8D619670}" destId="{EEC8A5A3-7CE0-441A-AEA3-4F9ACFAF8873}" srcOrd="1" destOrd="0" presId="urn:microsoft.com/office/officeart/2005/8/layout/chevron2"/>
    <dgm:cxn modelId="{AB3B7FD6-9729-48E4-9C6E-5EEAF8612FC2}" type="presParOf" srcId="{5808CCC2-9563-4185-982E-3FEFBBA421A8}" destId="{63989CDD-59C4-46F7-9581-5C03494D4B09}" srcOrd="1" destOrd="0" presId="urn:microsoft.com/office/officeart/2005/8/layout/chevron2"/>
    <dgm:cxn modelId="{CA907F24-ED69-4CDB-936F-4B7512C06F9E}" type="presParOf" srcId="{5808CCC2-9563-4185-982E-3FEFBBA421A8}" destId="{F2027D30-CB7E-4238-B681-A4DB3AA6882F}" srcOrd="2" destOrd="0" presId="urn:microsoft.com/office/officeart/2005/8/layout/chevron2"/>
    <dgm:cxn modelId="{DF18F8F1-1F84-4029-9ED5-55031282766D}" type="presParOf" srcId="{F2027D30-CB7E-4238-B681-A4DB3AA6882F}" destId="{AD433BB4-7764-4C23-84D9-0545FC892DC2}" srcOrd="0" destOrd="0" presId="urn:microsoft.com/office/officeart/2005/8/layout/chevron2"/>
    <dgm:cxn modelId="{674E9D68-7BC5-43B8-9F8A-EB18E7E89825}" type="presParOf" srcId="{F2027D30-CB7E-4238-B681-A4DB3AA6882F}" destId="{B057F068-817E-4E92-8C89-915776AA5511}" srcOrd="1" destOrd="0" presId="urn:microsoft.com/office/officeart/2005/8/layout/chevron2"/>
    <dgm:cxn modelId="{398CFA94-9769-41E5-A974-D77CE3B12B5D}" type="presParOf" srcId="{5808CCC2-9563-4185-982E-3FEFBBA421A8}" destId="{782D4E33-4C46-45BC-A64D-4BA7792C2F4B}" srcOrd="3" destOrd="0" presId="urn:microsoft.com/office/officeart/2005/8/layout/chevron2"/>
    <dgm:cxn modelId="{226C74B0-8D58-4C02-B54D-06E391C1DAD5}" type="presParOf" srcId="{5808CCC2-9563-4185-982E-3FEFBBA421A8}" destId="{0F0C2180-1881-4B6B-8753-F19AE246F066}" srcOrd="4" destOrd="0" presId="urn:microsoft.com/office/officeart/2005/8/layout/chevron2"/>
    <dgm:cxn modelId="{97FCF584-7CEC-4E2C-9563-D176C13ABDF3}" type="presParOf" srcId="{0F0C2180-1881-4B6B-8753-F19AE246F066}" destId="{1B6EDEE8-691C-49C4-83B1-CA4A6CA25EAD}" srcOrd="0" destOrd="0" presId="urn:microsoft.com/office/officeart/2005/8/layout/chevron2"/>
    <dgm:cxn modelId="{52C355D0-76E8-41DD-A6EF-E36159E67D6D}" type="presParOf" srcId="{0F0C2180-1881-4B6B-8753-F19AE246F066}" destId="{7D72A532-A94A-4FD1-920A-1296F05699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D4CE1E-35ED-4F23-B03F-8BDCF96A1D3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BC682F3-4476-4FFD-A7F3-AE4580CF672A}">
      <dgm:prSet phldrT="[Text]" custT="1"/>
      <dgm:spPr/>
      <dgm:t>
        <a:bodyPr/>
        <a:lstStyle/>
        <a:p>
          <a:r>
            <a:rPr lang="de-DE" sz="2400" dirty="0" err="1"/>
            <a:t>Reduce</a:t>
          </a:r>
          <a:r>
            <a:rPr lang="de-DE" sz="2400" dirty="0"/>
            <a:t> </a:t>
          </a:r>
          <a:r>
            <a:rPr lang="de-DE" sz="2400" dirty="0" err="1" smtClean="0"/>
            <a:t>consumption</a:t>
          </a:r>
          <a:endParaRPr lang="cs-CZ" sz="2400" dirty="0" smtClean="0"/>
        </a:p>
        <a:p>
          <a:r>
            <a:rPr lang="cs-CZ" sz="1400" dirty="0" smtClean="0"/>
            <a:t>(+++)</a:t>
          </a:r>
          <a:endParaRPr lang="de-DE" sz="1400" dirty="0"/>
        </a:p>
      </dgm:t>
    </dgm:pt>
    <dgm:pt modelId="{4C513C09-CE0F-4B8D-9134-7DBD907F9AB0}" type="parTrans" cxnId="{A693DC7C-0A58-43D4-93F0-94E3588C166F}">
      <dgm:prSet/>
      <dgm:spPr/>
      <dgm:t>
        <a:bodyPr/>
        <a:lstStyle/>
        <a:p>
          <a:endParaRPr lang="de-DE"/>
        </a:p>
      </dgm:t>
    </dgm:pt>
    <dgm:pt modelId="{BD90AEE4-0C3C-451E-BC5E-9A67B68F8964}" type="sibTrans" cxnId="{A693DC7C-0A58-43D4-93F0-94E3588C166F}">
      <dgm:prSet/>
      <dgm:spPr/>
      <dgm:t>
        <a:bodyPr/>
        <a:lstStyle/>
        <a:p>
          <a:endParaRPr lang="de-DE"/>
        </a:p>
      </dgm:t>
    </dgm:pt>
    <dgm:pt modelId="{1F35556A-D44E-4DD9-A286-1F899D6CFEA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in general</a:t>
          </a:r>
          <a:r>
            <a:rPr lang="en-US" sz="1400" dirty="0"/>
            <a:t>, but </a:t>
          </a:r>
          <a:r>
            <a:rPr lang="en-US" sz="1400" b="1" dirty="0">
              <a:solidFill>
                <a:srgbClr val="C00000"/>
              </a:solidFill>
            </a:rPr>
            <a:t>especially concerning products with high energy content </a:t>
          </a:r>
          <a:r>
            <a:rPr lang="en-US" sz="1400" dirty="0"/>
            <a:t>from “dirty” energy sources </a:t>
          </a:r>
          <a:endParaRPr lang="de-DE" sz="1400" dirty="0"/>
        </a:p>
      </dgm:t>
    </dgm:pt>
    <dgm:pt modelId="{12B67A85-B25B-46C8-AAEB-1000F9706243}" type="parTrans" cxnId="{0C2509EA-B37D-4B2A-85FA-C6DDD1E17C43}">
      <dgm:prSet/>
      <dgm:spPr/>
      <dgm:t>
        <a:bodyPr/>
        <a:lstStyle/>
        <a:p>
          <a:endParaRPr lang="de-DE"/>
        </a:p>
      </dgm:t>
    </dgm:pt>
    <dgm:pt modelId="{997AB556-73A9-4287-9652-6F2C207F90B0}" type="sibTrans" cxnId="{0C2509EA-B37D-4B2A-85FA-C6DDD1E17C43}">
      <dgm:prSet/>
      <dgm:spPr/>
      <dgm:t>
        <a:bodyPr/>
        <a:lstStyle/>
        <a:p>
          <a:endParaRPr lang="de-DE"/>
        </a:p>
      </dgm:t>
    </dgm:pt>
    <dgm:pt modelId="{70C214DD-F78C-4BE6-B342-6162CF5FFFD7}">
      <dgm:prSet phldrT="[Text]" custT="1"/>
      <dgm:spPr/>
      <dgm:t>
        <a:bodyPr/>
        <a:lstStyle/>
        <a:p>
          <a:r>
            <a:rPr lang="de-DE" sz="2400" dirty="0"/>
            <a:t>Shift </a:t>
          </a:r>
          <a:r>
            <a:rPr lang="de-DE" sz="2400" dirty="0" err="1"/>
            <a:t>consumption</a:t>
          </a:r>
          <a:r>
            <a:rPr lang="de-DE" sz="2400" dirty="0"/>
            <a:t> </a:t>
          </a:r>
          <a:r>
            <a:rPr lang="de-DE" sz="2400" dirty="0" err="1" smtClean="0"/>
            <a:t>patterns</a:t>
          </a:r>
          <a:endParaRPr lang="cs-CZ" sz="2400" dirty="0" smtClean="0"/>
        </a:p>
        <a:p>
          <a:r>
            <a:rPr lang="cs-CZ" sz="1400" dirty="0" smtClean="0"/>
            <a:t>(++)</a:t>
          </a:r>
          <a:endParaRPr lang="de-DE" sz="1400" dirty="0"/>
        </a:p>
      </dgm:t>
    </dgm:pt>
    <dgm:pt modelId="{8FF6C097-DB52-4759-BC97-C13675A46A23}" type="parTrans" cxnId="{1A4D3302-CEA1-4359-93B3-56699238CDE6}">
      <dgm:prSet/>
      <dgm:spPr/>
      <dgm:t>
        <a:bodyPr/>
        <a:lstStyle/>
        <a:p>
          <a:endParaRPr lang="de-DE"/>
        </a:p>
      </dgm:t>
    </dgm:pt>
    <dgm:pt modelId="{BFBFEF38-0E33-4D39-B501-BBFC19DB187C}" type="sibTrans" cxnId="{1A4D3302-CEA1-4359-93B3-56699238CDE6}">
      <dgm:prSet/>
      <dgm:spPr/>
      <dgm:t>
        <a:bodyPr/>
        <a:lstStyle/>
        <a:p>
          <a:endParaRPr lang="de-DE"/>
        </a:p>
      </dgm:t>
    </dgm:pt>
    <dgm:pt modelId="{397F9D32-F69E-47DD-8C6B-02773F3A671F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to promote services </a:t>
          </a:r>
          <a:r>
            <a:rPr lang="en-US" sz="1400" dirty="0"/>
            <a:t>rather than selling products, switch to less burdensome</a:t>
          </a:r>
          <a:endParaRPr lang="de-DE" sz="1400" dirty="0"/>
        </a:p>
      </dgm:t>
    </dgm:pt>
    <dgm:pt modelId="{1D964602-796D-4DB5-9BBB-203AE208867E}" type="parTrans" cxnId="{EEE1D092-31AA-429C-8F1B-5AA2A0AB2B49}">
      <dgm:prSet/>
      <dgm:spPr/>
      <dgm:t>
        <a:bodyPr/>
        <a:lstStyle/>
        <a:p>
          <a:endParaRPr lang="de-DE"/>
        </a:p>
      </dgm:t>
    </dgm:pt>
    <dgm:pt modelId="{7CEC1113-0477-4B53-B27D-DEB97943BDAE}" type="sibTrans" cxnId="{EEE1D092-31AA-429C-8F1B-5AA2A0AB2B49}">
      <dgm:prSet/>
      <dgm:spPr/>
      <dgm:t>
        <a:bodyPr/>
        <a:lstStyle/>
        <a:p>
          <a:endParaRPr lang="de-DE"/>
        </a:p>
      </dgm:t>
    </dgm:pt>
    <dgm:pt modelId="{059D334F-EC95-45E5-B770-2FD1EDB4957C}">
      <dgm:prSet phldrT="[Text]" custT="1"/>
      <dgm:spPr/>
      <dgm:t>
        <a:bodyPr/>
        <a:lstStyle/>
        <a:p>
          <a:r>
            <a:rPr lang="en-US" sz="1400" dirty="0">
              <a:solidFill>
                <a:srgbClr val="FF0000"/>
              </a:solidFill>
            </a:rPr>
            <a:t>e-cars-share, library of things, repair cafes</a:t>
          </a:r>
          <a:endParaRPr lang="de-DE" sz="1400" dirty="0">
            <a:solidFill>
              <a:srgbClr val="FF0000"/>
            </a:solidFill>
          </a:endParaRPr>
        </a:p>
      </dgm:t>
    </dgm:pt>
    <dgm:pt modelId="{1CD98B9F-526C-4A64-A049-F8E545394F71}" type="parTrans" cxnId="{EB041B2E-49E8-4151-968A-AF0F2F29B759}">
      <dgm:prSet/>
      <dgm:spPr/>
      <dgm:t>
        <a:bodyPr/>
        <a:lstStyle/>
        <a:p>
          <a:endParaRPr lang="de-DE"/>
        </a:p>
      </dgm:t>
    </dgm:pt>
    <dgm:pt modelId="{77B87099-7DDA-4F5A-B38E-CB3FDD4B0FDF}" type="sibTrans" cxnId="{EB041B2E-49E8-4151-968A-AF0F2F29B759}">
      <dgm:prSet/>
      <dgm:spPr/>
      <dgm:t>
        <a:bodyPr/>
        <a:lstStyle/>
        <a:p>
          <a:endParaRPr lang="de-DE"/>
        </a:p>
      </dgm:t>
    </dgm:pt>
    <dgm:pt modelId="{C33C5EE7-A161-464C-AB9D-4E41F3ACE2C7}">
      <dgm:prSet phldrT="[Text]" custT="1"/>
      <dgm:spPr/>
      <dgm:t>
        <a:bodyPr/>
        <a:lstStyle/>
        <a:p>
          <a:r>
            <a:rPr lang="de-DE" sz="2400" dirty="0" err="1"/>
            <a:t>Improve</a:t>
          </a:r>
          <a:r>
            <a:rPr lang="de-DE" sz="2400" dirty="0"/>
            <a:t> </a:t>
          </a:r>
          <a:r>
            <a:rPr lang="de-DE" sz="2400" dirty="0" err="1" smtClean="0"/>
            <a:t>products</a:t>
          </a:r>
          <a:endParaRPr lang="cs-CZ" sz="2400" dirty="0" smtClean="0"/>
        </a:p>
        <a:p>
          <a:r>
            <a:rPr lang="cs-CZ" sz="1400" dirty="0" smtClean="0"/>
            <a:t>(+)</a:t>
          </a:r>
          <a:r>
            <a:rPr lang="de-DE" sz="1400" dirty="0" smtClean="0"/>
            <a:t> </a:t>
          </a:r>
          <a:endParaRPr lang="de-DE" sz="1400" dirty="0"/>
        </a:p>
      </dgm:t>
    </dgm:pt>
    <dgm:pt modelId="{35F1FD92-E70B-4621-9A12-ECB7817094D8}" type="parTrans" cxnId="{DA123486-60B7-4ACA-A344-FA79BDCC8A6F}">
      <dgm:prSet/>
      <dgm:spPr/>
      <dgm:t>
        <a:bodyPr/>
        <a:lstStyle/>
        <a:p>
          <a:endParaRPr lang="de-DE"/>
        </a:p>
      </dgm:t>
    </dgm:pt>
    <dgm:pt modelId="{70629061-96C1-47DD-BD0D-1CAACC956112}" type="sibTrans" cxnId="{DA123486-60B7-4ACA-A344-FA79BDCC8A6F}">
      <dgm:prSet/>
      <dgm:spPr/>
      <dgm:t>
        <a:bodyPr/>
        <a:lstStyle/>
        <a:p>
          <a:endParaRPr lang="de-DE"/>
        </a:p>
      </dgm:t>
    </dgm:pt>
    <dgm:pt modelId="{0AF9815E-20DF-40B1-BA87-33E9D1DFF656}">
      <dgm:prSet phldrT="[Text]" custT="1"/>
      <dgm:spPr/>
      <dgm:t>
        <a:bodyPr/>
        <a:lstStyle/>
        <a:p>
          <a:r>
            <a:rPr lang="en-US" sz="1400" b="1" dirty="0"/>
            <a:t>Enhance the eco-</a:t>
          </a:r>
          <a:r>
            <a:rPr lang="en-US" sz="1400" b="1" dirty="0" err="1"/>
            <a:t>desing</a:t>
          </a:r>
          <a:r>
            <a:rPr lang="en-US" sz="1400" b="1" dirty="0"/>
            <a:t> </a:t>
          </a:r>
          <a:r>
            <a:rPr lang="en-US" sz="1400" dirty="0"/>
            <a:t>for products and </a:t>
          </a:r>
          <a:r>
            <a:rPr lang="en-US" sz="1400" b="1" dirty="0"/>
            <a:t>enable consumers to make an informed decision </a:t>
          </a:r>
          <a:r>
            <a:rPr lang="en-US" sz="1400" b="0" dirty="0"/>
            <a:t>on more sustainable products </a:t>
          </a:r>
          <a:endParaRPr lang="en-US" sz="1400" b="0" noProof="0" dirty="0"/>
        </a:p>
      </dgm:t>
    </dgm:pt>
    <dgm:pt modelId="{E2D6A3EE-1596-46C7-8386-8E11436D9624}" type="parTrans" cxnId="{AAF47EEF-6F75-46AC-9E91-DC5ED8B98F41}">
      <dgm:prSet/>
      <dgm:spPr/>
      <dgm:t>
        <a:bodyPr/>
        <a:lstStyle/>
        <a:p>
          <a:endParaRPr lang="de-DE"/>
        </a:p>
      </dgm:t>
    </dgm:pt>
    <dgm:pt modelId="{355C72FA-5BB8-4469-8905-4430795C82F5}" type="sibTrans" cxnId="{AAF47EEF-6F75-46AC-9E91-DC5ED8B98F41}">
      <dgm:prSet/>
      <dgm:spPr/>
      <dgm:t>
        <a:bodyPr/>
        <a:lstStyle/>
        <a:p>
          <a:endParaRPr lang="de-DE"/>
        </a:p>
      </dgm:t>
    </dgm:pt>
    <dgm:pt modelId="{33FDE2B2-BD20-4CBF-BCF1-583B3432E513}">
      <dgm:prSet phldrT="[Text]" custT="1"/>
      <dgm:spPr/>
      <dgm:t>
        <a:bodyPr/>
        <a:lstStyle/>
        <a:p>
          <a:r>
            <a:rPr lang="en-US" sz="1400" dirty="0">
              <a:solidFill>
                <a:srgbClr val="FF0000"/>
              </a:solidFill>
            </a:rPr>
            <a:t>not only tobacco causes problems, but also cars, fuel, aviation, and fast-fashion</a:t>
          </a:r>
          <a:endParaRPr lang="de-DE" sz="1400" dirty="0"/>
        </a:p>
      </dgm:t>
    </dgm:pt>
    <dgm:pt modelId="{369E5B31-5906-40E1-9902-4A8C9FC1A72F}" type="sibTrans" cxnId="{73F596CB-0F39-4A0E-92CC-5DFF29B41E21}">
      <dgm:prSet/>
      <dgm:spPr/>
      <dgm:t>
        <a:bodyPr/>
        <a:lstStyle/>
        <a:p>
          <a:endParaRPr lang="de-DE"/>
        </a:p>
      </dgm:t>
    </dgm:pt>
    <dgm:pt modelId="{D2F0251F-1A89-4A2E-83A3-0EB8D4DA9130}" type="parTrans" cxnId="{73F596CB-0F39-4A0E-92CC-5DFF29B41E21}">
      <dgm:prSet/>
      <dgm:spPr/>
      <dgm:t>
        <a:bodyPr/>
        <a:lstStyle/>
        <a:p>
          <a:endParaRPr lang="de-DE"/>
        </a:p>
      </dgm:t>
    </dgm:pt>
    <dgm:pt modelId="{A57375AA-7C52-46F2-ACF9-8D131244CB80}">
      <dgm:prSet custT="1"/>
      <dgm:spPr/>
      <dgm:t>
        <a:bodyPr/>
        <a:lstStyle/>
        <a:p>
          <a:r>
            <a:rPr lang="en-US" sz="1400" i="1" dirty="0"/>
            <a:t>Applicable policies</a:t>
          </a:r>
          <a:r>
            <a:rPr lang="en-US" sz="1400" dirty="0"/>
            <a:t>: </a:t>
          </a:r>
          <a:r>
            <a:rPr lang="en-US" sz="1400" i="1" dirty="0"/>
            <a:t>awareness rising campaign, </a:t>
          </a:r>
          <a:r>
            <a:rPr lang="en-US" sz="1400" b="1" i="1" dirty="0"/>
            <a:t>limiting advertisement</a:t>
          </a:r>
          <a:r>
            <a:rPr lang="en-US" sz="1400" i="1" dirty="0"/>
            <a:t>, pricing mechanism (progressive tax rate/growing unit), better urban planning </a:t>
          </a:r>
        </a:p>
      </dgm:t>
    </dgm:pt>
    <dgm:pt modelId="{4DC717AC-270C-423A-B5E3-F99E3E1B97E9}" type="parTrans" cxnId="{41738059-9654-4BF3-9FFC-64F077C5C0FA}">
      <dgm:prSet/>
      <dgm:spPr/>
      <dgm:t>
        <a:bodyPr/>
        <a:lstStyle/>
        <a:p>
          <a:endParaRPr lang="de-DE"/>
        </a:p>
      </dgm:t>
    </dgm:pt>
    <dgm:pt modelId="{53B206B1-6C26-45FC-8259-A7BD83C30013}" type="sibTrans" cxnId="{41738059-9654-4BF3-9FFC-64F077C5C0FA}">
      <dgm:prSet/>
      <dgm:spPr/>
      <dgm:t>
        <a:bodyPr/>
        <a:lstStyle/>
        <a:p>
          <a:endParaRPr lang="de-DE"/>
        </a:p>
      </dgm:t>
    </dgm:pt>
    <dgm:pt modelId="{DC9ED07C-C19D-40ED-AD24-0F58B7BB699D}">
      <dgm:prSet custT="1"/>
      <dgm:spPr/>
      <dgm:t>
        <a:bodyPr/>
        <a:lstStyle/>
        <a:p>
          <a:r>
            <a:rPr lang="en-US" sz="1400" i="1" dirty="0"/>
            <a:t>Applicable policies: awareness rising campaign, pricing mechanism, subsidies for start-ups (new business models), public transport, green public procurement </a:t>
          </a:r>
          <a:endParaRPr lang="en-US" sz="1400" dirty="0"/>
        </a:p>
      </dgm:t>
    </dgm:pt>
    <dgm:pt modelId="{6EEA1059-9574-4FA3-87DC-690333345D07}" type="parTrans" cxnId="{1254992D-C050-4FA2-8078-801FC42C5FA3}">
      <dgm:prSet/>
      <dgm:spPr/>
      <dgm:t>
        <a:bodyPr/>
        <a:lstStyle/>
        <a:p>
          <a:endParaRPr lang="de-DE"/>
        </a:p>
      </dgm:t>
    </dgm:pt>
    <dgm:pt modelId="{C58D178F-A702-4636-B799-B4E895DA6429}" type="sibTrans" cxnId="{1254992D-C050-4FA2-8078-801FC42C5FA3}">
      <dgm:prSet/>
      <dgm:spPr/>
      <dgm:t>
        <a:bodyPr/>
        <a:lstStyle/>
        <a:p>
          <a:endParaRPr lang="de-DE"/>
        </a:p>
      </dgm:t>
    </dgm:pt>
    <dgm:pt modelId="{0B41EE1B-ACA9-42CB-A19A-84F91B6AEEBB}">
      <dgm:prSet custT="1"/>
      <dgm:spPr/>
      <dgm:t>
        <a:bodyPr/>
        <a:lstStyle/>
        <a:p>
          <a:r>
            <a:rPr lang="en-US" sz="1400" i="1" dirty="0"/>
            <a:t>Applicable policies: widen Eco-</a:t>
          </a:r>
          <a:r>
            <a:rPr lang="en-US" sz="1400" i="1" dirty="0" err="1"/>
            <a:t>desing</a:t>
          </a:r>
          <a:r>
            <a:rPr lang="en-US" sz="1400" i="1" dirty="0"/>
            <a:t> requirements, introduce </a:t>
          </a:r>
          <a:r>
            <a:rPr lang="en-US" sz="1400" b="0" i="1" dirty="0"/>
            <a:t>transparent and trustworthy information </a:t>
          </a:r>
          <a:r>
            <a:rPr lang="en-US" sz="1400" i="1" dirty="0" smtClean="0"/>
            <a:t>on CO2 footprint, concerning the whole </a:t>
          </a:r>
          <a:r>
            <a:rPr lang="en-US" sz="1400" i="1" dirty="0"/>
            <a:t>life-cycle of the good (</a:t>
          </a:r>
          <a:r>
            <a:rPr lang="en-US" sz="1400" i="1" dirty="0">
              <a:solidFill>
                <a:schemeClr val="tx1"/>
              </a:solidFill>
            </a:rPr>
            <a:t>product passport</a:t>
          </a:r>
          <a:r>
            <a:rPr lang="en-US" sz="1400" i="1" dirty="0"/>
            <a:t>)</a:t>
          </a:r>
        </a:p>
      </dgm:t>
    </dgm:pt>
    <dgm:pt modelId="{213958CB-5C4E-4CD5-93D6-3A38381785BB}" type="parTrans" cxnId="{7024A026-899F-453D-8C14-F57287A39E6A}">
      <dgm:prSet/>
      <dgm:spPr/>
      <dgm:t>
        <a:bodyPr/>
        <a:lstStyle/>
        <a:p>
          <a:endParaRPr lang="de-DE"/>
        </a:p>
      </dgm:t>
    </dgm:pt>
    <dgm:pt modelId="{D0031A24-60D7-401C-93C9-F210CF057A48}" type="sibTrans" cxnId="{7024A026-899F-453D-8C14-F57287A39E6A}">
      <dgm:prSet/>
      <dgm:spPr/>
      <dgm:t>
        <a:bodyPr/>
        <a:lstStyle/>
        <a:p>
          <a:endParaRPr lang="de-DE"/>
        </a:p>
      </dgm:t>
    </dgm:pt>
    <dgm:pt modelId="{D6864280-1B03-4649-A7E5-A1BD452B7DC8}">
      <dgm:prSet custT="1"/>
      <dgm:spPr/>
      <dgm:t>
        <a:bodyPr/>
        <a:lstStyle/>
        <a:p>
          <a:r>
            <a:rPr lang="en-US" sz="1400" noProof="0" dirty="0">
              <a:solidFill>
                <a:srgbClr val="FF0000"/>
              </a:solidFill>
            </a:rPr>
            <a:t>Regional, more energy-efficient, less water consuming, eco, ethical produced products (less polluting and smaller cars, houses)</a:t>
          </a:r>
          <a:endParaRPr lang="en-US" sz="1400" i="1" dirty="0"/>
        </a:p>
      </dgm:t>
    </dgm:pt>
    <dgm:pt modelId="{64E95002-3995-4A95-8591-2543B1CC1979}" type="parTrans" cxnId="{EE69F849-E090-41EE-91D6-496E1E87FC47}">
      <dgm:prSet/>
      <dgm:spPr/>
      <dgm:t>
        <a:bodyPr/>
        <a:lstStyle/>
        <a:p>
          <a:endParaRPr lang="cs-CZ"/>
        </a:p>
      </dgm:t>
    </dgm:pt>
    <dgm:pt modelId="{22F00F50-35E6-4ABB-BCFB-0436FB046C1C}" type="sibTrans" cxnId="{EE69F849-E090-41EE-91D6-496E1E87FC47}">
      <dgm:prSet/>
      <dgm:spPr/>
      <dgm:t>
        <a:bodyPr/>
        <a:lstStyle/>
        <a:p>
          <a:endParaRPr lang="cs-CZ"/>
        </a:p>
      </dgm:t>
    </dgm:pt>
    <dgm:pt modelId="{3A4B0683-680A-4A78-BD21-B2F9DDF27347}" type="pres">
      <dgm:prSet presAssocID="{0AD4CE1E-35ED-4F23-B03F-8BDCF96A1D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79617E4-FAB8-43B5-93F8-A3FFD9A0D124}" type="pres">
      <dgm:prSet presAssocID="{6BC682F3-4476-4FFD-A7F3-AE4580CF672A}" presName="linNode" presStyleCnt="0"/>
      <dgm:spPr/>
    </dgm:pt>
    <dgm:pt modelId="{5FBC2909-0662-4573-9FF9-FB6709660E51}" type="pres">
      <dgm:prSet presAssocID="{6BC682F3-4476-4FFD-A7F3-AE4580CF672A}" presName="parentText" presStyleLbl="node1" presStyleIdx="0" presStyleCnt="3" custScaleX="8374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597338B-89EA-45A8-B7CE-EC3DC9FD387B}" type="pres">
      <dgm:prSet presAssocID="{6BC682F3-4476-4FFD-A7F3-AE4580CF672A}" presName="descendantText" presStyleLbl="alignAccFollowNode1" presStyleIdx="0" presStyleCnt="3" custScaleX="110213" custScaleY="11357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6EE610B-9EB3-4464-9448-53BADE15A092}" type="pres">
      <dgm:prSet presAssocID="{BD90AEE4-0C3C-451E-BC5E-9A67B68F8964}" presName="sp" presStyleCnt="0"/>
      <dgm:spPr/>
    </dgm:pt>
    <dgm:pt modelId="{CF6F44BA-0175-4146-BF5D-51F302ED686B}" type="pres">
      <dgm:prSet presAssocID="{70C214DD-F78C-4BE6-B342-6162CF5FFFD7}" presName="linNode" presStyleCnt="0"/>
      <dgm:spPr/>
    </dgm:pt>
    <dgm:pt modelId="{AADC6A7B-6B5E-4406-811E-C6ADF3E30611}" type="pres">
      <dgm:prSet presAssocID="{70C214DD-F78C-4BE6-B342-6162CF5FFFD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B02AC6B-36FE-4828-94A6-73A04C6C5AF2}" type="pres">
      <dgm:prSet presAssocID="{70C214DD-F78C-4BE6-B342-6162CF5FFFD7}" presName="descendantText" presStyleLbl="alignAccFollowNode1" presStyleIdx="1" presStyleCnt="3" custScaleX="12892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6C1E512-5709-4FDE-8D16-E3349ACADEBF}" type="pres">
      <dgm:prSet presAssocID="{BFBFEF38-0E33-4D39-B501-BBFC19DB187C}" presName="sp" presStyleCnt="0"/>
      <dgm:spPr/>
    </dgm:pt>
    <dgm:pt modelId="{FDC38588-0FDF-4C08-BB07-12BDF737E316}" type="pres">
      <dgm:prSet presAssocID="{C33C5EE7-A161-464C-AB9D-4E41F3ACE2C7}" presName="linNode" presStyleCnt="0"/>
      <dgm:spPr/>
    </dgm:pt>
    <dgm:pt modelId="{F9C750F7-3298-4513-B2FC-0DA541B4CB1A}" type="pres">
      <dgm:prSet presAssocID="{C33C5EE7-A161-464C-AB9D-4E41F3ACE2C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543B938-7C7A-43C6-936D-6894BB7B40C9}" type="pres">
      <dgm:prSet presAssocID="{C33C5EE7-A161-464C-AB9D-4E41F3ACE2C7}" presName="descendantText" presStyleLbl="alignAccFollowNode1" presStyleIdx="2" presStyleCnt="3" custScaleX="125307" custScaleY="11610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DBD59479-8F99-42DC-AE1F-B4B5242B7141}" type="presOf" srcId="{A57375AA-7C52-46F2-ACF9-8D131244CB80}" destId="{4597338B-89EA-45A8-B7CE-EC3DC9FD387B}" srcOrd="0" destOrd="1" presId="urn:microsoft.com/office/officeart/2005/8/layout/vList5"/>
    <dgm:cxn modelId="{1A4D3302-CEA1-4359-93B3-56699238CDE6}" srcId="{0AD4CE1E-35ED-4F23-B03F-8BDCF96A1D34}" destId="{70C214DD-F78C-4BE6-B342-6162CF5FFFD7}" srcOrd="1" destOrd="0" parTransId="{8FF6C097-DB52-4759-BC97-C13675A46A23}" sibTransId="{BFBFEF38-0E33-4D39-B501-BBFC19DB187C}"/>
    <dgm:cxn modelId="{2BC8BA03-B3F7-40E7-935F-A2269712463D}" type="presOf" srcId="{0AD4CE1E-35ED-4F23-B03F-8BDCF96A1D34}" destId="{3A4B0683-680A-4A78-BD21-B2F9DDF27347}" srcOrd="0" destOrd="0" presId="urn:microsoft.com/office/officeart/2005/8/layout/vList5"/>
    <dgm:cxn modelId="{F8780D1B-7821-4926-993E-B16DCE3366B4}" type="presOf" srcId="{1F35556A-D44E-4DD9-A286-1F899D6CFEA3}" destId="{4597338B-89EA-45A8-B7CE-EC3DC9FD387B}" srcOrd="0" destOrd="0" presId="urn:microsoft.com/office/officeart/2005/8/layout/vList5"/>
    <dgm:cxn modelId="{B9EFEFE6-94E6-4881-B224-891084DB7B86}" type="presOf" srcId="{0B41EE1B-ACA9-42CB-A19A-84F91B6AEEBB}" destId="{E543B938-7C7A-43C6-936D-6894BB7B40C9}" srcOrd="0" destOrd="1" presId="urn:microsoft.com/office/officeart/2005/8/layout/vList5"/>
    <dgm:cxn modelId="{A38684B2-4030-452A-9915-AC32EE1D4BC6}" type="presOf" srcId="{70C214DD-F78C-4BE6-B342-6162CF5FFFD7}" destId="{AADC6A7B-6B5E-4406-811E-C6ADF3E30611}" srcOrd="0" destOrd="0" presId="urn:microsoft.com/office/officeart/2005/8/layout/vList5"/>
    <dgm:cxn modelId="{73F596CB-0F39-4A0E-92CC-5DFF29B41E21}" srcId="{6BC682F3-4476-4FFD-A7F3-AE4580CF672A}" destId="{33FDE2B2-BD20-4CBF-BCF1-583B3432E513}" srcOrd="1" destOrd="0" parTransId="{D2F0251F-1A89-4A2E-83A3-0EB8D4DA9130}" sibTransId="{369E5B31-5906-40E1-9902-4A8C9FC1A72F}"/>
    <dgm:cxn modelId="{65728FAD-B2C9-44F8-98B5-B50F84BBE415}" type="presOf" srcId="{397F9D32-F69E-47DD-8C6B-02773F3A671F}" destId="{EB02AC6B-36FE-4828-94A6-73A04C6C5AF2}" srcOrd="0" destOrd="0" presId="urn:microsoft.com/office/officeart/2005/8/layout/vList5"/>
    <dgm:cxn modelId="{0C2509EA-B37D-4B2A-85FA-C6DDD1E17C43}" srcId="{6BC682F3-4476-4FFD-A7F3-AE4580CF672A}" destId="{1F35556A-D44E-4DD9-A286-1F899D6CFEA3}" srcOrd="0" destOrd="0" parTransId="{12B67A85-B25B-46C8-AAEB-1000F9706243}" sibTransId="{997AB556-73A9-4287-9652-6F2C207F90B0}"/>
    <dgm:cxn modelId="{16C4A7D4-C7B2-4A27-B89C-CBB9A2FC2AA5}" type="presOf" srcId="{C33C5EE7-A161-464C-AB9D-4E41F3ACE2C7}" destId="{F9C750F7-3298-4513-B2FC-0DA541B4CB1A}" srcOrd="0" destOrd="0" presId="urn:microsoft.com/office/officeart/2005/8/layout/vList5"/>
    <dgm:cxn modelId="{C88BA186-DA8C-43A3-BBBC-0789603C4EF0}" type="presOf" srcId="{059D334F-EC95-45E5-B770-2FD1EDB4957C}" destId="{EB02AC6B-36FE-4828-94A6-73A04C6C5AF2}" srcOrd="0" destOrd="2" presId="urn:microsoft.com/office/officeart/2005/8/layout/vList5"/>
    <dgm:cxn modelId="{EEE1D092-31AA-429C-8F1B-5AA2A0AB2B49}" srcId="{70C214DD-F78C-4BE6-B342-6162CF5FFFD7}" destId="{397F9D32-F69E-47DD-8C6B-02773F3A671F}" srcOrd="0" destOrd="0" parTransId="{1D964602-796D-4DB5-9BBB-203AE208867E}" sibTransId="{7CEC1113-0477-4B53-B27D-DEB97943BDAE}"/>
    <dgm:cxn modelId="{1254992D-C050-4FA2-8078-801FC42C5FA3}" srcId="{70C214DD-F78C-4BE6-B342-6162CF5FFFD7}" destId="{DC9ED07C-C19D-40ED-AD24-0F58B7BB699D}" srcOrd="1" destOrd="0" parTransId="{6EEA1059-9574-4FA3-87DC-690333345D07}" sibTransId="{C58D178F-A702-4636-B799-B4E895DA6429}"/>
    <dgm:cxn modelId="{A693DC7C-0A58-43D4-93F0-94E3588C166F}" srcId="{0AD4CE1E-35ED-4F23-B03F-8BDCF96A1D34}" destId="{6BC682F3-4476-4FFD-A7F3-AE4580CF672A}" srcOrd="0" destOrd="0" parTransId="{4C513C09-CE0F-4B8D-9134-7DBD907F9AB0}" sibTransId="{BD90AEE4-0C3C-451E-BC5E-9A67B68F8964}"/>
    <dgm:cxn modelId="{EB041B2E-49E8-4151-968A-AF0F2F29B759}" srcId="{70C214DD-F78C-4BE6-B342-6162CF5FFFD7}" destId="{059D334F-EC95-45E5-B770-2FD1EDB4957C}" srcOrd="2" destOrd="0" parTransId="{1CD98B9F-526C-4A64-A049-F8E545394F71}" sibTransId="{77B87099-7DDA-4F5A-B38E-CB3FDD4B0FDF}"/>
    <dgm:cxn modelId="{EE69F849-E090-41EE-91D6-496E1E87FC47}" srcId="{C33C5EE7-A161-464C-AB9D-4E41F3ACE2C7}" destId="{D6864280-1B03-4649-A7E5-A1BD452B7DC8}" srcOrd="2" destOrd="0" parTransId="{64E95002-3995-4A95-8591-2543B1CC1979}" sibTransId="{22F00F50-35E6-4ABB-BCFB-0436FB046C1C}"/>
    <dgm:cxn modelId="{B844C851-3BF2-4886-9F7D-C84EFA53F988}" type="presOf" srcId="{D6864280-1B03-4649-A7E5-A1BD452B7DC8}" destId="{E543B938-7C7A-43C6-936D-6894BB7B40C9}" srcOrd="0" destOrd="2" presId="urn:microsoft.com/office/officeart/2005/8/layout/vList5"/>
    <dgm:cxn modelId="{EB838844-8DDF-44EE-BAA5-D8F603365579}" type="presOf" srcId="{6BC682F3-4476-4FFD-A7F3-AE4580CF672A}" destId="{5FBC2909-0662-4573-9FF9-FB6709660E51}" srcOrd="0" destOrd="0" presId="urn:microsoft.com/office/officeart/2005/8/layout/vList5"/>
    <dgm:cxn modelId="{41738059-9654-4BF3-9FFC-64F077C5C0FA}" srcId="{1F35556A-D44E-4DD9-A286-1F899D6CFEA3}" destId="{A57375AA-7C52-46F2-ACF9-8D131244CB80}" srcOrd="0" destOrd="0" parTransId="{4DC717AC-270C-423A-B5E3-F99E3E1B97E9}" sibTransId="{53B206B1-6C26-45FC-8259-A7BD83C30013}"/>
    <dgm:cxn modelId="{D6544EE8-48D1-4AC8-99B4-CC11CFB7D0AC}" type="presOf" srcId="{DC9ED07C-C19D-40ED-AD24-0F58B7BB699D}" destId="{EB02AC6B-36FE-4828-94A6-73A04C6C5AF2}" srcOrd="0" destOrd="1" presId="urn:microsoft.com/office/officeart/2005/8/layout/vList5"/>
    <dgm:cxn modelId="{AAF47EEF-6F75-46AC-9E91-DC5ED8B98F41}" srcId="{C33C5EE7-A161-464C-AB9D-4E41F3ACE2C7}" destId="{0AF9815E-20DF-40B1-BA87-33E9D1DFF656}" srcOrd="0" destOrd="0" parTransId="{E2D6A3EE-1596-46C7-8386-8E11436D9624}" sibTransId="{355C72FA-5BB8-4469-8905-4430795C82F5}"/>
    <dgm:cxn modelId="{DA123486-60B7-4ACA-A344-FA79BDCC8A6F}" srcId="{0AD4CE1E-35ED-4F23-B03F-8BDCF96A1D34}" destId="{C33C5EE7-A161-464C-AB9D-4E41F3ACE2C7}" srcOrd="2" destOrd="0" parTransId="{35F1FD92-E70B-4621-9A12-ECB7817094D8}" sibTransId="{70629061-96C1-47DD-BD0D-1CAACC956112}"/>
    <dgm:cxn modelId="{A618FEE6-A96F-4BEB-9E58-A5B1977EC1F1}" type="presOf" srcId="{0AF9815E-20DF-40B1-BA87-33E9D1DFF656}" destId="{E543B938-7C7A-43C6-936D-6894BB7B40C9}" srcOrd="0" destOrd="0" presId="urn:microsoft.com/office/officeart/2005/8/layout/vList5"/>
    <dgm:cxn modelId="{4CA32648-115F-46B4-9A3D-65DE91E1C51A}" type="presOf" srcId="{33FDE2B2-BD20-4CBF-BCF1-583B3432E513}" destId="{4597338B-89EA-45A8-B7CE-EC3DC9FD387B}" srcOrd="0" destOrd="2" presId="urn:microsoft.com/office/officeart/2005/8/layout/vList5"/>
    <dgm:cxn modelId="{7024A026-899F-453D-8C14-F57287A39E6A}" srcId="{C33C5EE7-A161-464C-AB9D-4E41F3ACE2C7}" destId="{0B41EE1B-ACA9-42CB-A19A-84F91B6AEEBB}" srcOrd="1" destOrd="0" parTransId="{213958CB-5C4E-4CD5-93D6-3A38381785BB}" sibTransId="{D0031A24-60D7-401C-93C9-F210CF057A48}"/>
    <dgm:cxn modelId="{1AE898A2-4DF0-40D0-9600-F513B10D3414}" type="presParOf" srcId="{3A4B0683-680A-4A78-BD21-B2F9DDF27347}" destId="{679617E4-FAB8-43B5-93F8-A3FFD9A0D124}" srcOrd="0" destOrd="0" presId="urn:microsoft.com/office/officeart/2005/8/layout/vList5"/>
    <dgm:cxn modelId="{F7B9C017-7286-42B4-83AD-CD50CEBD37AE}" type="presParOf" srcId="{679617E4-FAB8-43B5-93F8-A3FFD9A0D124}" destId="{5FBC2909-0662-4573-9FF9-FB6709660E51}" srcOrd="0" destOrd="0" presId="urn:microsoft.com/office/officeart/2005/8/layout/vList5"/>
    <dgm:cxn modelId="{DF0C66A1-2B56-4E6D-9D1E-51D0B0464A8A}" type="presParOf" srcId="{679617E4-FAB8-43B5-93F8-A3FFD9A0D124}" destId="{4597338B-89EA-45A8-B7CE-EC3DC9FD387B}" srcOrd="1" destOrd="0" presId="urn:microsoft.com/office/officeart/2005/8/layout/vList5"/>
    <dgm:cxn modelId="{1C15536E-3846-4F53-B91A-0EF4C6261A0F}" type="presParOf" srcId="{3A4B0683-680A-4A78-BD21-B2F9DDF27347}" destId="{D6EE610B-9EB3-4464-9448-53BADE15A092}" srcOrd="1" destOrd="0" presId="urn:microsoft.com/office/officeart/2005/8/layout/vList5"/>
    <dgm:cxn modelId="{C9FF73BB-A115-4A7C-A56D-DCE1711D5FFF}" type="presParOf" srcId="{3A4B0683-680A-4A78-BD21-B2F9DDF27347}" destId="{CF6F44BA-0175-4146-BF5D-51F302ED686B}" srcOrd="2" destOrd="0" presId="urn:microsoft.com/office/officeart/2005/8/layout/vList5"/>
    <dgm:cxn modelId="{C65C5858-9DC3-4A4C-AEB6-A0F32180F75F}" type="presParOf" srcId="{CF6F44BA-0175-4146-BF5D-51F302ED686B}" destId="{AADC6A7B-6B5E-4406-811E-C6ADF3E30611}" srcOrd="0" destOrd="0" presId="urn:microsoft.com/office/officeart/2005/8/layout/vList5"/>
    <dgm:cxn modelId="{AFC2F115-6858-427C-80E4-0EAEBEBE23F6}" type="presParOf" srcId="{CF6F44BA-0175-4146-BF5D-51F302ED686B}" destId="{EB02AC6B-36FE-4828-94A6-73A04C6C5AF2}" srcOrd="1" destOrd="0" presId="urn:microsoft.com/office/officeart/2005/8/layout/vList5"/>
    <dgm:cxn modelId="{DF7FE712-8D09-40E2-A19E-0F11EF632DD2}" type="presParOf" srcId="{3A4B0683-680A-4A78-BD21-B2F9DDF27347}" destId="{56C1E512-5709-4FDE-8D16-E3349ACADEBF}" srcOrd="3" destOrd="0" presId="urn:microsoft.com/office/officeart/2005/8/layout/vList5"/>
    <dgm:cxn modelId="{59D97D34-B3E4-4FEE-A9F1-E6D102509464}" type="presParOf" srcId="{3A4B0683-680A-4A78-BD21-B2F9DDF27347}" destId="{FDC38588-0FDF-4C08-BB07-12BDF737E316}" srcOrd="4" destOrd="0" presId="urn:microsoft.com/office/officeart/2005/8/layout/vList5"/>
    <dgm:cxn modelId="{C7CBD6F9-E253-4CB0-8CA2-8538AF734163}" type="presParOf" srcId="{FDC38588-0FDF-4C08-BB07-12BDF737E316}" destId="{F9C750F7-3298-4513-B2FC-0DA541B4CB1A}" srcOrd="0" destOrd="0" presId="urn:microsoft.com/office/officeart/2005/8/layout/vList5"/>
    <dgm:cxn modelId="{7C306FF2-A466-43A1-A915-C5229B6C7F87}" type="presParOf" srcId="{FDC38588-0FDF-4C08-BB07-12BDF737E316}" destId="{E543B938-7C7A-43C6-936D-6894BB7B40C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5158C-4E6C-46AD-BF37-C1DCDF969D6D}">
      <dsp:nvSpPr>
        <dsp:cNvPr id="0" name=""/>
        <dsp:cNvSpPr/>
      </dsp:nvSpPr>
      <dsp:spPr>
        <a:xfrm rot="10800000">
          <a:off x="0" y="0"/>
          <a:ext cx="3124199" cy="827514"/>
        </a:xfrm>
        <a:prstGeom prst="trapezoid">
          <a:avLst>
            <a:gd name="adj" fmla="val 68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>
              <a:solidFill>
                <a:schemeClr val="bg1"/>
              </a:solidFill>
            </a:rPr>
            <a:t>10% </a:t>
          </a:r>
          <a:r>
            <a:rPr lang="de-DE" sz="1900" kern="1200" dirty="0" err="1">
              <a:solidFill>
                <a:schemeClr val="bg1"/>
              </a:solidFill>
            </a:rPr>
            <a:t>consumers</a:t>
          </a:r>
          <a:r>
            <a:rPr lang="de-DE" sz="1900" kern="1200" dirty="0">
              <a:solidFill>
                <a:schemeClr val="bg1"/>
              </a:solidFill>
            </a:rPr>
            <a:t> 49% CO2 footprint</a:t>
          </a:r>
          <a:r>
            <a:rPr lang="de-DE" sz="1900" kern="1200" dirty="0"/>
            <a:t>0</a:t>
          </a:r>
          <a:endParaRPr lang="cs-CZ" sz="1900" kern="1200" dirty="0"/>
        </a:p>
      </dsp:txBody>
      <dsp:txXfrm rot="-10800000">
        <a:off x="546734" y="0"/>
        <a:ext cx="2030729" cy="827514"/>
      </dsp:txXfrm>
    </dsp:sp>
    <dsp:sp modelId="{1ABAA8AF-B77D-4F5E-9590-AD538700F3BB}">
      <dsp:nvSpPr>
        <dsp:cNvPr id="0" name=""/>
        <dsp:cNvSpPr/>
      </dsp:nvSpPr>
      <dsp:spPr>
        <a:xfrm rot="10800000">
          <a:off x="565467" y="827514"/>
          <a:ext cx="1993263" cy="827514"/>
        </a:xfrm>
        <a:prstGeom prst="trapezoid">
          <a:avLst>
            <a:gd name="adj" fmla="val 68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>
              <a:solidFill>
                <a:schemeClr val="bg1"/>
              </a:solidFill>
            </a:rPr>
            <a:t>40% - 44% CO2</a:t>
          </a:r>
          <a:endParaRPr lang="cs-CZ" sz="1600" kern="1200" dirty="0">
            <a:solidFill>
              <a:schemeClr val="bg1"/>
            </a:solidFill>
          </a:endParaRPr>
        </a:p>
      </dsp:txBody>
      <dsp:txXfrm rot="-10800000">
        <a:off x="914288" y="827514"/>
        <a:ext cx="1295621" cy="827514"/>
      </dsp:txXfrm>
    </dsp:sp>
    <dsp:sp modelId="{44C4E005-DCA4-46D3-915E-9BA9FD803167}">
      <dsp:nvSpPr>
        <dsp:cNvPr id="0" name=""/>
        <dsp:cNvSpPr/>
      </dsp:nvSpPr>
      <dsp:spPr>
        <a:xfrm rot="10800000">
          <a:off x="1130935" y="1655029"/>
          <a:ext cx="862327" cy="630971"/>
        </a:xfrm>
        <a:prstGeom prst="trapezoid">
          <a:avLst>
            <a:gd name="adj" fmla="val 68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kern="1200" dirty="0">
              <a:solidFill>
                <a:schemeClr val="bg1"/>
              </a:solidFill>
            </a:rPr>
            <a:t>50%-7</a:t>
          </a:r>
          <a:endParaRPr lang="cs-CZ" sz="1200" kern="1200" dirty="0">
            <a:solidFill>
              <a:schemeClr val="bg1"/>
            </a:solidFill>
          </a:endParaRPr>
        </a:p>
      </dsp:txBody>
      <dsp:txXfrm rot="-10800000">
        <a:off x="1130935" y="1655029"/>
        <a:ext cx="862327" cy="630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F1C20-AE5A-47A6-9AA3-9B2E0CD19567}">
      <dsp:nvSpPr>
        <dsp:cNvPr id="0" name=""/>
        <dsp:cNvSpPr/>
      </dsp:nvSpPr>
      <dsp:spPr>
        <a:xfrm rot="5400000">
          <a:off x="-365085" y="371692"/>
          <a:ext cx="2433906" cy="17037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0" kern="1200" dirty="0"/>
        </a:p>
      </dsp:txBody>
      <dsp:txXfrm rot="-5400000">
        <a:off x="1" y="858473"/>
        <a:ext cx="1703734" cy="730172"/>
      </dsp:txXfrm>
    </dsp:sp>
    <dsp:sp modelId="{1E9F971D-0FC1-48C6-AFF2-617CAB3DD257}">
      <dsp:nvSpPr>
        <dsp:cNvPr id="0" name=""/>
        <dsp:cNvSpPr/>
      </dsp:nvSpPr>
      <dsp:spPr>
        <a:xfrm rot="5400000">
          <a:off x="3946650" y="-2236309"/>
          <a:ext cx="1582039" cy="6067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/>
            <a:t>Consumer´s Sales law</a:t>
          </a:r>
          <a:endParaRPr lang="en-US" sz="2400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/>
            <a:t>Proposal on right to repair Directive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noProof="0" dirty="0"/>
        </a:p>
      </dsp:txBody>
      <dsp:txXfrm rot="-5400000">
        <a:off x="1703735" y="83835"/>
        <a:ext cx="5990642" cy="1427581"/>
      </dsp:txXfrm>
    </dsp:sp>
    <dsp:sp modelId="{B03C1AE1-F3D2-48F2-8C5A-8EC055A1D711}">
      <dsp:nvSpPr>
        <dsp:cNvPr id="0" name=""/>
        <dsp:cNvSpPr/>
      </dsp:nvSpPr>
      <dsp:spPr>
        <a:xfrm rot="5400000">
          <a:off x="-365085" y="2676489"/>
          <a:ext cx="2433906" cy="17037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0" kern="1200"/>
        </a:p>
      </dsp:txBody>
      <dsp:txXfrm rot="-5400000">
        <a:off x="1" y="3163270"/>
        <a:ext cx="1703734" cy="730172"/>
      </dsp:txXfrm>
    </dsp:sp>
    <dsp:sp modelId="{03DC8D97-B00C-47FD-99AB-82863C9D4309}">
      <dsp:nvSpPr>
        <dsp:cNvPr id="0" name=""/>
        <dsp:cNvSpPr/>
      </dsp:nvSpPr>
      <dsp:spPr>
        <a:xfrm rot="5400000">
          <a:off x="3801387" y="68487"/>
          <a:ext cx="1872564" cy="60678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/>
            <a:t>Directive on greenwashing – amending the Unfair Commercial Practices Directive</a:t>
          </a:r>
          <a:endParaRPr lang="en-US" sz="2400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/>
            <a:t>Proposal on Environmental claim Directive</a:t>
          </a:r>
          <a:endParaRPr lang="en-US" sz="2400" kern="1200" noProof="0" dirty="0"/>
        </a:p>
      </dsp:txBody>
      <dsp:txXfrm rot="-5400000">
        <a:off x="1703734" y="2257552"/>
        <a:ext cx="5976460" cy="1689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7F5D0-1798-477D-82E4-99EF610AFF6B}">
      <dsp:nvSpPr>
        <dsp:cNvPr id="0" name=""/>
        <dsp:cNvSpPr/>
      </dsp:nvSpPr>
      <dsp:spPr>
        <a:xfrm rot="5400000">
          <a:off x="-261295" y="282943"/>
          <a:ext cx="1741967" cy="1219377"/>
        </a:xfrm>
        <a:prstGeom prst="chevron">
          <a:avLst/>
        </a:prstGeom>
        <a:blipFill rotWithShape="0">
          <a:blip xmlns:r="http://schemas.openxmlformats.org/officeDocument/2006/relationships" r:embed="rId1"/>
          <a:srcRect/>
          <a:stretch>
            <a:fillRect t="-10000" b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/>
          </a:r>
          <a:br>
            <a:rPr lang="cs-CZ" sz="1800" kern="1200" dirty="0" smtClean="0"/>
          </a:br>
          <a:endParaRPr lang="cs-CZ" sz="1800" kern="1200" dirty="0"/>
        </a:p>
      </dsp:txBody>
      <dsp:txXfrm rot="-5400000">
        <a:off x="1" y="631337"/>
        <a:ext cx="1219377" cy="522590"/>
      </dsp:txXfrm>
    </dsp:sp>
    <dsp:sp modelId="{EEC8A5A3-7CE0-441A-AEA3-4F9ACFAF8873}">
      <dsp:nvSpPr>
        <dsp:cNvPr id="0" name=""/>
        <dsp:cNvSpPr/>
      </dsp:nvSpPr>
      <dsp:spPr>
        <a:xfrm rot="5400000">
          <a:off x="5012062" y="-3789519"/>
          <a:ext cx="1132278" cy="87176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1" kern="1200" noProof="0" dirty="0" smtClean="0"/>
            <a:t>Eco-Design Directive </a:t>
          </a:r>
          <a:r>
            <a:rPr lang="en-US" sz="1700" kern="1200" noProof="0" dirty="0" smtClean="0"/>
            <a:t>(Directive 2009/125/EG on energy-related products and Regulation (EU) 2019/2021) on the specification of requirements for the eco-design of electronic displays (in force since March 1st, 2021) Delegated Regulation (EU) 2019/2013 on energy labeling for electronic displays </a:t>
          </a:r>
          <a:r>
            <a:rPr lang="en-US" sz="1700" kern="1200" noProof="0" dirty="0" smtClean="0">
              <a:solidFill>
                <a:schemeClr val="tx1"/>
              </a:solidFill>
            </a:rPr>
            <a:t>(</a:t>
          </a:r>
          <a:r>
            <a:rPr lang="en-US" sz="1700" kern="1200" noProof="0" dirty="0" smtClean="0">
              <a:solidFill>
                <a:srgbClr val="FF0000"/>
              </a:solidFill>
            </a:rPr>
            <a:t>smartphones</a:t>
          </a:r>
          <a:r>
            <a:rPr lang="cs-CZ" sz="1700" kern="1200" noProof="0" dirty="0" smtClean="0">
              <a:solidFill>
                <a:srgbClr val="FF0000"/>
              </a:solidFill>
            </a:rPr>
            <a:t> </a:t>
          </a:r>
          <a:r>
            <a:rPr lang="cs-CZ" sz="1700" kern="1200" noProof="0" dirty="0" err="1" smtClean="0">
              <a:solidFill>
                <a:srgbClr val="FF0000"/>
              </a:solidFill>
            </a:rPr>
            <a:t>from</a:t>
          </a:r>
          <a:r>
            <a:rPr lang="cs-CZ" sz="1700" kern="1200" noProof="0" dirty="0" smtClean="0">
              <a:solidFill>
                <a:srgbClr val="FF0000"/>
              </a:solidFill>
            </a:rPr>
            <a:t> 2025</a:t>
          </a:r>
          <a:r>
            <a:rPr lang="en-US" sz="1700" kern="1200" noProof="0" dirty="0" smtClean="0"/>
            <a:t>)</a:t>
          </a:r>
          <a:endParaRPr lang="en-US" sz="1700" kern="1200" noProof="0" dirty="0"/>
        </a:p>
      </dsp:txBody>
      <dsp:txXfrm rot="-5400000">
        <a:off x="1219377" y="58439"/>
        <a:ext cx="8662376" cy="1021732"/>
      </dsp:txXfrm>
    </dsp:sp>
    <dsp:sp modelId="{AD433BB4-7764-4C23-84D9-0545FC892DC2}">
      <dsp:nvSpPr>
        <dsp:cNvPr id="0" name=""/>
        <dsp:cNvSpPr/>
      </dsp:nvSpPr>
      <dsp:spPr>
        <a:xfrm rot="5400000">
          <a:off x="-261295" y="1813918"/>
          <a:ext cx="1741967" cy="1219377"/>
        </a:xfrm>
        <a:prstGeom prst="chevron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800" kern="1200" dirty="0"/>
        </a:p>
      </dsp:txBody>
      <dsp:txXfrm rot="-5400000">
        <a:off x="1" y="2162312"/>
        <a:ext cx="1219377" cy="522590"/>
      </dsp:txXfrm>
    </dsp:sp>
    <dsp:sp modelId="{B057F068-817E-4E92-8C89-915776AA5511}">
      <dsp:nvSpPr>
        <dsp:cNvPr id="0" name=""/>
        <dsp:cNvSpPr/>
      </dsp:nvSpPr>
      <dsp:spPr>
        <a:xfrm rot="5400000">
          <a:off x="5012062" y="-2240062"/>
          <a:ext cx="1132278" cy="87176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1" kern="1200" noProof="0" dirty="0" smtClean="0"/>
            <a:t>Energy labeling of household appliances (</a:t>
          </a:r>
          <a:r>
            <a:rPr lang="en-US" sz="1700" kern="1200" noProof="0" dirty="0" smtClean="0"/>
            <a:t>Directive 92/75/EEC, Directive 2010/30/EU, Regulation (EU) 2017/1369, Regulation (EU) 2019/2013 </a:t>
          </a:r>
          <a:r>
            <a:rPr lang="en-US" sz="1700" kern="1200" noProof="0" dirty="0" err="1" smtClean="0"/>
            <a:t>etc</a:t>
          </a:r>
          <a:r>
            <a:rPr lang="de-DE" sz="1700" kern="1200" dirty="0" smtClean="0"/>
            <a:t>.)</a:t>
          </a:r>
          <a:endParaRPr lang="cs-CZ" sz="1700" kern="1200" dirty="0"/>
        </a:p>
      </dsp:txBody>
      <dsp:txXfrm rot="-5400000">
        <a:off x="1219377" y="1607896"/>
        <a:ext cx="8662376" cy="1021732"/>
      </dsp:txXfrm>
    </dsp:sp>
    <dsp:sp modelId="{1B6EDEE8-691C-49C4-83B1-CA4A6CA25EAD}">
      <dsp:nvSpPr>
        <dsp:cNvPr id="0" name=""/>
        <dsp:cNvSpPr/>
      </dsp:nvSpPr>
      <dsp:spPr>
        <a:xfrm rot="5400000">
          <a:off x="-261295" y="3363375"/>
          <a:ext cx="1741967" cy="1219377"/>
        </a:xfrm>
        <a:prstGeom prst="chevron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800" kern="1200"/>
        </a:p>
      </dsp:txBody>
      <dsp:txXfrm rot="-5400000">
        <a:off x="1" y="3711769"/>
        <a:ext cx="1219377" cy="522590"/>
      </dsp:txXfrm>
    </dsp:sp>
    <dsp:sp modelId="{7D72A532-A94A-4FD1-920A-1296F0569982}">
      <dsp:nvSpPr>
        <dsp:cNvPr id="0" name=""/>
        <dsp:cNvSpPr/>
      </dsp:nvSpPr>
      <dsp:spPr>
        <a:xfrm rot="5400000">
          <a:off x="5012062" y="-690604"/>
          <a:ext cx="1132278" cy="87176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b="1" kern="1200" dirty="0"/>
            <a:t>Eco-Label</a:t>
          </a:r>
          <a:r>
            <a:rPr lang="en-US" sz="1700" kern="1200" dirty="0"/>
            <a:t> - </a:t>
          </a:r>
          <a:r>
            <a:rPr lang="en-US" sz="1700" kern="1200" dirty="0">
              <a:solidFill>
                <a:srgbClr val="FF0000"/>
              </a:solidFill>
            </a:rPr>
            <a:t>voluntary</a:t>
          </a:r>
          <a:r>
            <a:rPr lang="en-US" sz="1700" kern="1200" dirty="0"/>
            <a:t> (Regulation (EC) No. 66/2010 on the EU Ecolabel) ISO 14024 on environmental labels and declarations</a:t>
          </a:r>
          <a:endParaRPr lang="cs-CZ" sz="1700" kern="1200" dirty="0"/>
        </a:p>
      </dsp:txBody>
      <dsp:txXfrm rot="-5400000">
        <a:off x="1219377" y="3157354"/>
        <a:ext cx="8662376" cy="10217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7338B-89EA-45A8-B7CE-EC3DC9FD387B}">
      <dsp:nvSpPr>
        <dsp:cNvPr id="0" name=""/>
        <dsp:cNvSpPr/>
      </dsp:nvSpPr>
      <dsp:spPr>
        <a:xfrm rot="5400000">
          <a:off x="5251749" y="-2438369"/>
          <a:ext cx="1391374" cy="64127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1400" b="1" kern="1200" dirty="0"/>
            <a:t>in general</a:t>
          </a:r>
          <a:r>
            <a:rPr lang="en-US" sz="1400" kern="1200" dirty="0"/>
            <a:t>, but </a:t>
          </a:r>
          <a:r>
            <a:rPr lang="en-US" sz="1400" b="1" kern="1200" dirty="0">
              <a:solidFill>
                <a:srgbClr val="C00000"/>
              </a:solidFill>
            </a:rPr>
            <a:t>especially concerning products with high energy content </a:t>
          </a:r>
          <a:r>
            <a:rPr lang="en-US" sz="1400" kern="1200" dirty="0"/>
            <a:t>from “dirty” energy sources </a:t>
          </a:r>
          <a:endParaRPr lang="de-DE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i="1" kern="1200" dirty="0"/>
            <a:t>Applicable policies</a:t>
          </a:r>
          <a:r>
            <a:rPr lang="en-US" sz="1400" kern="1200" dirty="0"/>
            <a:t>: </a:t>
          </a:r>
          <a:r>
            <a:rPr lang="en-US" sz="1400" i="1" kern="1200" dirty="0"/>
            <a:t>awareness rising campaign, </a:t>
          </a:r>
          <a:r>
            <a:rPr lang="en-US" sz="1400" b="1" i="1" kern="1200" dirty="0"/>
            <a:t>limiting advertisement</a:t>
          </a:r>
          <a:r>
            <a:rPr lang="en-US" sz="1400" i="1" kern="1200" dirty="0"/>
            <a:t>, pricing mechanism (progressive tax rate/growing unit), better urban planning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FF0000"/>
              </a:solidFill>
            </a:rPr>
            <a:t>not only tobacco causes problems, but also cars, fuel, aviation, and fast-fashion</a:t>
          </a:r>
          <a:endParaRPr lang="de-DE" sz="1400" kern="1200" dirty="0"/>
        </a:p>
      </dsp:txBody>
      <dsp:txXfrm rot="-5400000">
        <a:off x="2741058" y="140243"/>
        <a:ext cx="6344837" cy="1255532"/>
      </dsp:txXfrm>
    </dsp:sp>
    <dsp:sp modelId="{5FBC2909-0662-4573-9FF9-FB6709660E51}">
      <dsp:nvSpPr>
        <dsp:cNvPr id="0" name=""/>
        <dsp:cNvSpPr/>
      </dsp:nvSpPr>
      <dsp:spPr>
        <a:xfrm>
          <a:off x="188" y="2320"/>
          <a:ext cx="2740869" cy="1531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err="1"/>
            <a:t>Reduce</a:t>
          </a:r>
          <a:r>
            <a:rPr lang="de-DE" sz="2400" kern="1200" dirty="0"/>
            <a:t> </a:t>
          </a:r>
          <a:r>
            <a:rPr lang="de-DE" sz="2400" kern="1200" dirty="0" err="1" smtClean="0"/>
            <a:t>consumption</a:t>
          </a:r>
          <a:endParaRPr lang="cs-CZ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 smtClean="0"/>
            <a:t>(+++)</a:t>
          </a:r>
          <a:endParaRPr lang="de-DE" sz="1400" kern="1200" dirty="0"/>
        </a:p>
      </dsp:txBody>
      <dsp:txXfrm>
        <a:off x="74944" y="77076"/>
        <a:ext cx="2591357" cy="1381867"/>
      </dsp:txXfrm>
    </dsp:sp>
    <dsp:sp modelId="{EB02AC6B-36FE-4828-94A6-73A04C6C5AF2}">
      <dsp:nvSpPr>
        <dsp:cNvPr id="0" name=""/>
        <dsp:cNvSpPr/>
      </dsp:nvSpPr>
      <dsp:spPr>
        <a:xfrm rot="5400000">
          <a:off x="5354601" y="-810477"/>
          <a:ext cx="1225103" cy="63728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1400" b="1" kern="1200" dirty="0"/>
            <a:t>to promote services </a:t>
          </a:r>
          <a:r>
            <a:rPr lang="en-US" sz="1400" kern="1200" dirty="0"/>
            <a:t>rather than selling products, switch to less burdensome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i="1" kern="1200" dirty="0"/>
            <a:t>Applicable policies: awareness rising campaign, pricing mechanism, subsidies for start-ups (new business models), public transport, green public procurement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FF0000"/>
              </a:solidFill>
            </a:rPr>
            <a:t>e-cars-share, library of things, repair cafes</a:t>
          </a:r>
          <a:endParaRPr lang="de-DE" sz="1400" kern="1200" dirty="0">
            <a:solidFill>
              <a:srgbClr val="FF0000"/>
            </a:solidFill>
          </a:endParaRPr>
        </a:p>
      </dsp:txBody>
      <dsp:txXfrm rot="-5400000">
        <a:off x="2780717" y="1823212"/>
        <a:ext cx="6313067" cy="1105493"/>
      </dsp:txXfrm>
    </dsp:sp>
    <dsp:sp modelId="{AADC6A7B-6B5E-4406-811E-C6ADF3E30611}">
      <dsp:nvSpPr>
        <dsp:cNvPr id="0" name=""/>
        <dsp:cNvSpPr/>
      </dsp:nvSpPr>
      <dsp:spPr>
        <a:xfrm>
          <a:off x="188" y="1610268"/>
          <a:ext cx="2780528" cy="1531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/>
            <a:t>Shift </a:t>
          </a:r>
          <a:r>
            <a:rPr lang="de-DE" sz="2400" kern="1200" dirty="0" err="1"/>
            <a:t>consumption</a:t>
          </a:r>
          <a:r>
            <a:rPr lang="de-DE" sz="2400" kern="1200" dirty="0"/>
            <a:t> </a:t>
          </a:r>
          <a:r>
            <a:rPr lang="de-DE" sz="2400" kern="1200" dirty="0" err="1" smtClean="0"/>
            <a:t>patterns</a:t>
          </a:r>
          <a:endParaRPr lang="cs-CZ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 smtClean="0"/>
            <a:t>(++)</a:t>
          </a:r>
          <a:endParaRPr lang="de-DE" sz="1400" kern="1200" dirty="0"/>
        </a:p>
      </dsp:txBody>
      <dsp:txXfrm>
        <a:off x="74944" y="1685024"/>
        <a:ext cx="2631016" cy="1381867"/>
      </dsp:txXfrm>
    </dsp:sp>
    <dsp:sp modelId="{E543B938-7C7A-43C6-936D-6894BB7B40C9}">
      <dsp:nvSpPr>
        <dsp:cNvPr id="0" name=""/>
        <dsp:cNvSpPr/>
      </dsp:nvSpPr>
      <dsp:spPr>
        <a:xfrm rot="5400000">
          <a:off x="5282243" y="825905"/>
          <a:ext cx="1422369" cy="63160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/>
            <a:t>Enhance the eco-</a:t>
          </a:r>
          <a:r>
            <a:rPr lang="en-US" sz="1400" b="1" kern="1200" dirty="0" err="1"/>
            <a:t>desing</a:t>
          </a:r>
          <a:r>
            <a:rPr lang="en-US" sz="1400" b="1" kern="1200" dirty="0"/>
            <a:t> </a:t>
          </a:r>
          <a:r>
            <a:rPr lang="en-US" sz="1400" kern="1200" dirty="0"/>
            <a:t>for products and </a:t>
          </a:r>
          <a:r>
            <a:rPr lang="en-US" sz="1400" b="1" kern="1200" dirty="0"/>
            <a:t>enable consumers to make an informed decision </a:t>
          </a:r>
          <a:r>
            <a:rPr lang="en-US" sz="1400" b="0" kern="1200" dirty="0"/>
            <a:t>on more sustainable products </a:t>
          </a:r>
          <a:endParaRPr lang="en-US" sz="1400" b="0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i="1" kern="1200" dirty="0"/>
            <a:t>Applicable policies: widen Eco-</a:t>
          </a:r>
          <a:r>
            <a:rPr lang="en-US" sz="1400" i="1" kern="1200" dirty="0" err="1"/>
            <a:t>desing</a:t>
          </a:r>
          <a:r>
            <a:rPr lang="en-US" sz="1400" i="1" kern="1200" dirty="0"/>
            <a:t> requirements, introduce </a:t>
          </a:r>
          <a:r>
            <a:rPr lang="en-US" sz="1400" b="0" i="1" kern="1200" dirty="0"/>
            <a:t>transparent and trustworthy information </a:t>
          </a:r>
          <a:r>
            <a:rPr lang="en-US" sz="1400" i="1" kern="1200" dirty="0" smtClean="0"/>
            <a:t>on CO2 footprint, concerning the whole </a:t>
          </a:r>
          <a:r>
            <a:rPr lang="en-US" sz="1400" i="1" kern="1200" dirty="0"/>
            <a:t>life-cycle of the good (</a:t>
          </a:r>
          <a:r>
            <a:rPr lang="en-US" sz="1400" i="1" kern="1200" dirty="0">
              <a:solidFill>
                <a:schemeClr val="tx1"/>
              </a:solidFill>
            </a:rPr>
            <a:t>product passport</a:t>
          </a:r>
          <a:r>
            <a:rPr lang="en-US" sz="1400" i="1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noProof="0" dirty="0">
              <a:solidFill>
                <a:srgbClr val="FF0000"/>
              </a:solidFill>
            </a:rPr>
            <a:t>Regional, more energy-efficient, less water consuming, eco, ethical produced products (less polluting and smaller cars, houses)</a:t>
          </a:r>
          <a:endParaRPr lang="en-US" sz="1400" i="1" kern="1200" dirty="0"/>
        </a:p>
      </dsp:txBody>
      <dsp:txXfrm rot="-5400000">
        <a:off x="2835426" y="3342156"/>
        <a:ext cx="6246569" cy="1283501"/>
      </dsp:txXfrm>
    </dsp:sp>
    <dsp:sp modelId="{F9C750F7-3298-4513-B2FC-0DA541B4CB1A}">
      <dsp:nvSpPr>
        <dsp:cNvPr id="0" name=""/>
        <dsp:cNvSpPr/>
      </dsp:nvSpPr>
      <dsp:spPr>
        <a:xfrm>
          <a:off x="188" y="3218217"/>
          <a:ext cx="2835238" cy="1531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err="1"/>
            <a:t>Improve</a:t>
          </a:r>
          <a:r>
            <a:rPr lang="de-DE" sz="2400" kern="1200" dirty="0"/>
            <a:t> </a:t>
          </a:r>
          <a:r>
            <a:rPr lang="de-DE" sz="2400" kern="1200" dirty="0" err="1" smtClean="0"/>
            <a:t>products</a:t>
          </a:r>
          <a:endParaRPr lang="cs-CZ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 smtClean="0"/>
            <a:t>(+)</a:t>
          </a:r>
          <a:r>
            <a:rPr lang="de-DE" sz="1400" kern="1200" dirty="0" smtClean="0"/>
            <a:t> </a:t>
          </a:r>
          <a:endParaRPr lang="de-DE" sz="1400" kern="1200" dirty="0"/>
        </a:p>
      </dsp:txBody>
      <dsp:txXfrm>
        <a:off x="74944" y="3292973"/>
        <a:ext cx="2685726" cy="1381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2" cy="498852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2" cy="498852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r">
              <a:defRPr sz="1200"/>
            </a:lvl1pPr>
          </a:lstStyle>
          <a:p>
            <a:fld id="{6BD77091-670D-48DC-A2D3-BB431A67CF10}" type="datetimeFigureOut">
              <a:rPr lang="cs-CZ" smtClean="0"/>
              <a:t>03.09.2024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1243013"/>
            <a:ext cx="47434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6" tIns="45793" rIns="91586" bIns="45793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1586" tIns="45793" rIns="91586" bIns="45793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51162" cy="498851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7637" y="9443662"/>
            <a:ext cx="2951162" cy="498851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r">
              <a:defRPr sz="1200"/>
            </a:lvl1pPr>
          </a:lstStyle>
          <a:p>
            <a:fld id="{579FC763-8322-41DD-A0FC-70B6614E8B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87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26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3804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First</a:t>
            </a:r>
            <a:r>
              <a:rPr lang="cs-CZ" dirty="0" smtClean="0"/>
              <a:t> i </a:t>
            </a:r>
            <a:r>
              <a:rPr lang="cs-CZ" dirty="0" err="1" smtClean="0"/>
              <a:t>will</a:t>
            </a:r>
            <a:r>
              <a:rPr lang="cs-CZ" dirty="0" smtClean="0"/>
              <a:t> </a:t>
            </a:r>
            <a:r>
              <a:rPr lang="cs-CZ" dirty="0" err="1" smtClean="0"/>
              <a:t>unleash</a:t>
            </a:r>
            <a:endParaRPr lang="cs-CZ" dirty="0" smtClean="0"/>
          </a:p>
          <a:p>
            <a:r>
              <a:rPr lang="cs-CZ" dirty="0" smtClean="0"/>
              <a:t>Second, i </a:t>
            </a:r>
            <a:r>
              <a:rPr lang="cs-CZ" dirty="0" err="1" smtClean="0"/>
              <a:t>will</a:t>
            </a:r>
            <a:r>
              <a:rPr lang="cs-CZ" dirty="0" smtClean="0"/>
              <a:t> report on the </a:t>
            </a:r>
            <a:r>
              <a:rPr lang="cs-CZ" dirty="0" err="1" smtClean="0"/>
              <a:t>best</a:t>
            </a:r>
            <a:endParaRPr lang="cs-CZ" dirty="0" smtClean="0"/>
          </a:p>
          <a:p>
            <a:r>
              <a:rPr lang="cs-CZ" dirty="0" err="1" smtClean="0"/>
              <a:t>Third</a:t>
            </a:r>
            <a:r>
              <a:rPr lang="cs-CZ" dirty="0" smtClean="0"/>
              <a:t> on the </a:t>
            </a:r>
            <a:r>
              <a:rPr lang="cs-CZ" dirty="0" err="1" smtClean="0"/>
              <a:t>voluntary</a:t>
            </a:r>
            <a:r>
              <a:rPr lang="cs-CZ" dirty="0" smtClean="0"/>
              <a:t> </a:t>
            </a:r>
            <a:r>
              <a:rPr lang="cs-CZ" dirty="0" err="1" smtClean="0"/>
              <a:t>mitigating</a:t>
            </a:r>
            <a:r>
              <a:rPr lang="cs-CZ" dirty="0" smtClean="0"/>
              <a:t> </a:t>
            </a:r>
            <a:r>
              <a:rPr lang="cs-CZ" dirty="0" err="1" smtClean="0"/>
              <a:t>actions</a:t>
            </a:r>
            <a:endParaRPr lang="cs-CZ" dirty="0" smtClean="0"/>
          </a:p>
          <a:p>
            <a:r>
              <a:rPr lang="cs-CZ" dirty="0" smtClean="0"/>
              <a:t>And </a:t>
            </a:r>
            <a:r>
              <a:rPr lang="cs-CZ" dirty="0" err="1" smtClean="0"/>
              <a:t>finaly</a:t>
            </a:r>
            <a:r>
              <a:rPr lang="cs-CZ" dirty="0" smtClean="0"/>
              <a:t> </a:t>
            </a:r>
            <a:r>
              <a:rPr lang="cs-CZ" dirty="0" err="1" smtClean="0"/>
              <a:t>based</a:t>
            </a:r>
            <a:r>
              <a:rPr lang="cs-CZ" dirty="0" smtClean="0"/>
              <a:t> on the IPCC report i </a:t>
            </a:r>
            <a:r>
              <a:rPr lang="cs-CZ" dirty="0" err="1" smtClean="0"/>
              <a:t>will</a:t>
            </a:r>
            <a:r>
              <a:rPr lang="cs-CZ" dirty="0" smtClean="0"/>
              <a:t> </a:t>
            </a:r>
            <a:r>
              <a:rPr lang="cs-CZ" dirty="0" err="1" smtClean="0"/>
              <a:t>provide</a:t>
            </a:r>
            <a:r>
              <a:rPr lang="cs-CZ" dirty="0" smtClean="0"/>
              <a:t> </a:t>
            </a:r>
            <a:r>
              <a:rPr lang="cs-CZ" dirty="0" err="1" smtClean="0"/>
              <a:t>some</a:t>
            </a:r>
            <a:r>
              <a:rPr lang="cs-CZ" dirty="0" smtClean="0"/>
              <a:t> </a:t>
            </a:r>
            <a:r>
              <a:rPr lang="en-GB" dirty="0" smtClean="0"/>
              <a:t>recommendations </a:t>
            </a:r>
            <a:r>
              <a:rPr lang="en-GB" dirty="0"/>
              <a:t>for </a:t>
            </a:r>
            <a:r>
              <a:rPr lang="en-GB" dirty="0" smtClean="0"/>
              <a:t>policymakers to enhance sustainable consumption 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00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1522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1038" y="4784834"/>
            <a:ext cx="5448300" cy="76260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first </a:t>
            </a:r>
            <a:r>
              <a:rPr lang="cs-CZ" dirty="0" err="1" smtClean="0"/>
              <a:t>Twin</a:t>
            </a:r>
            <a:r>
              <a:rPr lang="cs-CZ" dirty="0" smtClean="0"/>
              <a:t>-</a:t>
            </a:r>
            <a:r>
              <a:rPr lang="en-US" dirty="0" smtClean="0"/>
              <a:t>Directive updating European consumer </a:t>
            </a:r>
            <a:r>
              <a:rPr lang="cs-CZ" dirty="0" smtClean="0"/>
              <a:t>sales </a:t>
            </a:r>
            <a:r>
              <a:rPr lang="en-US" dirty="0" smtClean="0"/>
              <a:t>law for current challenges</a:t>
            </a:r>
            <a:r>
              <a:rPr lang="cs-CZ" dirty="0" smtClean="0"/>
              <a:t> (</a:t>
            </a:r>
            <a:r>
              <a:rPr lang="cs-CZ" dirty="0" err="1" smtClean="0"/>
              <a:t>Directive</a:t>
            </a:r>
            <a:r>
              <a:rPr lang="cs-CZ" dirty="0" smtClean="0"/>
              <a:t> (EU) 2019/770 and 2019/771:</a:t>
            </a:r>
          </a:p>
          <a:p>
            <a:pPr marL="717750" lvl="2" indent="-285750"/>
            <a:r>
              <a:rPr lang="en-US" dirty="0" smtClean="0"/>
              <a:t>show </a:t>
            </a:r>
            <a:r>
              <a:rPr lang="en-US" b="1" dirty="0" smtClean="0">
                <a:solidFill>
                  <a:srgbClr val="FF0000"/>
                </a:solidFill>
              </a:rPr>
              <a:t>very low ambitions towards sustainability (only two references in the recital), but no references on climate urgency</a:t>
            </a:r>
          </a:p>
          <a:p>
            <a:pPr marL="717750" lvl="2" indent="-285750"/>
            <a:r>
              <a:rPr lang="en-US" dirty="0" smtClean="0"/>
              <a:t>Nevertheless, some requirements of the Twin Directives enhance sustainable consumption: </a:t>
            </a:r>
          </a:p>
          <a:p>
            <a:pPr marL="1149750" lvl="4" indent="-285750"/>
            <a:r>
              <a:rPr lang="en-US" dirty="0" smtClean="0"/>
              <a:t>First </a:t>
            </a:r>
            <a:r>
              <a:rPr lang="en-US" dirty="0" err="1" smtClean="0"/>
              <a:t>novum</a:t>
            </a:r>
            <a:r>
              <a:rPr lang="en-US" dirty="0" smtClean="0"/>
              <a:t> is, that </a:t>
            </a:r>
            <a:r>
              <a:rPr lang="en-US" b="1" dirty="0" smtClean="0"/>
              <a:t>durability, functionality, compatibility</a:t>
            </a:r>
            <a:r>
              <a:rPr lang="en-US" dirty="0" smtClean="0"/>
              <a:t>, and in case of digital content available updates </a:t>
            </a:r>
            <a:r>
              <a:rPr lang="en-US" b="1" dirty="0" smtClean="0"/>
              <a:t>become objective criteria for conformity of goods </a:t>
            </a:r>
            <a:r>
              <a:rPr lang="en-US" dirty="0" smtClean="0"/>
              <a:t>acc. Art. 7 (1) SDG and Art. 8 (1) DCD. </a:t>
            </a:r>
          </a:p>
          <a:p>
            <a:pPr marL="1149750" lvl="4" indent="-285750"/>
            <a:r>
              <a:rPr lang="en-US" dirty="0" smtClean="0"/>
              <a:t>Second, a two year long legal guarantee period was clarified for digital content and services acc. Art. 11 DCD. </a:t>
            </a:r>
            <a:endParaRPr lang="cs-CZ" dirty="0" smtClean="0"/>
          </a:p>
          <a:p>
            <a:pPr marL="1149750" lvl="4" indent="-285750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Right to Repair Directive </a:t>
            </a:r>
            <a:r>
              <a:rPr lang="cs-CZ" dirty="0" smtClean="0"/>
              <a:t>(EU) 2024/1799</a:t>
            </a:r>
            <a:r>
              <a:rPr lang="en-US" dirty="0" smtClean="0"/>
              <a:t>: </a:t>
            </a:r>
            <a:endParaRPr lang="cs-CZ" dirty="0" smtClean="0"/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underlines the importance of sustainability</a:t>
            </a:r>
            <a:r>
              <a:rPr lang="en-US" b="1" dirty="0" smtClean="0"/>
              <a:t>: </a:t>
            </a:r>
          </a:p>
          <a:p>
            <a:r>
              <a:rPr lang="en-US" dirty="0" smtClean="0"/>
              <a:t>      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en-US" dirty="0" smtClean="0"/>
              <a:t>Directive aims </a:t>
            </a:r>
            <a:r>
              <a:rPr lang="en-US" b="1" dirty="0" smtClean="0"/>
              <a:t>to increase the repair and reuse of viable defective goods purchased by consumers </a:t>
            </a:r>
            <a:r>
              <a:rPr lang="en-US" b="1" u="sng" dirty="0" smtClean="0"/>
              <a:t>within and beyond the legal guarantee</a:t>
            </a:r>
            <a:r>
              <a:rPr lang="cs-CZ" b="1" dirty="0" smtClean="0"/>
              <a:t>  (</a:t>
            </a:r>
            <a:r>
              <a:rPr lang="cs-CZ" b="1" dirty="0" err="1" smtClean="0"/>
              <a:t>for</a:t>
            </a:r>
            <a:r>
              <a:rPr lang="cs-CZ" b="1" dirty="0" smtClean="0"/>
              <a:t> 10 type </a:t>
            </a:r>
            <a:r>
              <a:rPr lang="cs-CZ" b="1" dirty="0" err="1" smtClean="0"/>
              <a:t>of</a:t>
            </a:r>
            <a:r>
              <a:rPr lang="cs-CZ" b="1" dirty="0" smtClean="0"/>
              <a:t> </a:t>
            </a:r>
            <a:r>
              <a:rPr lang="cs-CZ" b="1" dirty="0" err="1" smtClean="0"/>
              <a:t>products</a:t>
            </a:r>
            <a:r>
              <a:rPr lang="cs-CZ" b="1" dirty="0" smtClean="0"/>
              <a:t>)</a:t>
            </a:r>
          </a:p>
          <a:p>
            <a:pPr marL="501750" lvl="1" indent="-285750"/>
            <a:r>
              <a:rPr lang="cs-CZ" dirty="0" smtClean="0"/>
              <a:t>(</a:t>
            </a:r>
            <a:r>
              <a:rPr lang="cs-CZ" dirty="0" err="1" smtClean="0"/>
              <a:t>European</a:t>
            </a:r>
            <a:r>
              <a:rPr lang="cs-CZ" dirty="0" smtClean="0"/>
              <a:t> </a:t>
            </a:r>
            <a:r>
              <a:rPr lang="cs-CZ" dirty="0" err="1" smtClean="0"/>
              <a:t>Repair</a:t>
            </a:r>
            <a:r>
              <a:rPr lang="cs-CZ" dirty="0" smtClean="0"/>
              <a:t> </a:t>
            </a:r>
            <a:r>
              <a:rPr lang="cs-CZ" dirty="0" err="1" smtClean="0"/>
              <a:t>Information</a:t>
            </a:r>
            <a:r>
              <a:rPr lang="cs-CZ" dirty="0" smtClean="0"/>
              <a:t> </a:t>
            </a:r>
            <a:r>
              <a:rPr lang="cs-CZ" dirty="0" err="1" smtClean="0"/>
              <a:t>Form</a:t>
            </a:r>
            <a:r>
              <a:rPr lang="cs-CZ" dirty="0" smtClean="0"/>
              <a:t> and </a:t>
            </a:r>
            <a:r>
              <a:rPr lang="cs-CZ" dirty="0" err="1" smtClean="0"/>
              <a:t>onlin</a:t>
            </a:r>
            <a:r>
              <a:rPr lang="cs-CZ" dirty="0" smtClean="0"/>
              <a:t> </a:t>
            </a:r>
            <a:r>
              <a:rPr lang="cs-CZ" dirty="0" err="1" smtClean="0"/>
              <a:t>Platform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repair</a:t>
            </a:r>
            <a:r>
              <a:rPr lang="cs-CZ" dirty="0" smtClean="0"/>
              <a:t>)</a:t>
            </a:r>
            <a:endParaRPr lang="en-US" dirty="0" smtClean="0"/>
          </a:p>
          <a:p>
            <a:pPr marL="501750" lvl="1" indent="-285750"/>
            <a:r>
              <a:rPr lang="en-US" dirty="0" smtClean="0"/>
              <a:t>Refers on Green Deal and </a:t>
            </a:r>
            <a:r>
              <a:rPr lang="en-US" dirty="0" err="1" smtClean="0"/>
              <a:t>Ecodesign</a:t>
            </a:r>
            <a:r>
              <a:rPr lang="en-US" dirty="0" smtClean="0"/>
              <a:t> Regulation </a:t>
            </a:r>
            <a:endParaRPr lang="cs-CZ" dirty="0" smtClean="0"/>
          </a:p>
          <a:p>
            <a:pPr marL="501750" lvl="1" indent="-285750"/>
            <a:r>
              <a:rPr lang="en-US" dirty="0"/>
              <a:t>by promoting a life cycle of goods which includes re-use, repair and </a:t>
            </a:r>
            <a:r>
              <a:rPr lang="cs-CZ" dirty="0" smtClean="0"/>
              <a:t>r</a:t>
            </a:r>
            <a:r>
              <a:rPr lang="en-US" dirty="0" err="1" smtClean="0"/>
              <a:t>efurbishment</a:t>
            </a:r>
            <a:r>
              <a:rPr lang="en-US" dirty="0"/>
              <a:t>, while also producing benefits for consumers by avoiding costs associated with new purchases in the short term.</a:t>
            </a:r>
            <a:endParaRPr lang="cs-CZ" dirty="0"/>
          </a:p>
          <a:p>
            <a:pPr marL="501750" lvl="1" indent="-285750"/>
            <a:endParaRPr lang="en-US" dirty="0" smtClean="0"/>
          </a:p>
          <a:p>
            <a:pPr>
              <a:lnSpc>
                <a:spcPct val="150000"/>
              </a:lnSpc>
            </a:pPr>
            <a:r>
              <a:rPr lang="cs-CZ" dirty="0" err="1" smtClean="0"/>
              <a:t>Dir</a:t>
            </a:r>
            <a:r>
              <a:rPr lang="cs-CZ" dirty="0" smtClean="0"/>
              <a:t> 2019/771: </a:t>
            </a:r>
            <a:r>
              <a:rPr lang="en-US" dirty="0" smtClean="0"/>
              <a:t>Ensuring </a:t>
            </a:r>
            <a:r>
              <a:rPr lang="en-US" dirty="0"/>
              <a:t>longer durability of goods is important for achieving more sustainable consumption patterns and a circular economy</a:t>
            </a:r>
            <a:endParaRPr lang="cs-CZ" dirty="0" smtClean="0"/>
          </a:p>
          <a:p>
            <a:pPr>
              <a:lnSpc>
                <a:spcPct val="150000"/>
              </a:lnSpc>
            </a:pPr>
            <a:endParaRPr lang="cs-CZ" dirty="0" smtClean="0"/>
          </a:p>
          <a:p>
            <a:pPr>
              <a:lnSpc>
                <a:spcPct val="150000"/>
              </a:lnSpc>
            </a:pPr>
            <a:r>
              <a:rPr lang="cs-CZ" dirty="0" err="1" smtClean="0"/>
              <a:t>Right</a:t>
            </a:r>
            <a:r>
              <a:rPr lang="cs-CZ" dirty="0" smtClean="0"/>
              <a:t> to </a:t>
            </a:r>
            <a:r>
              <a:rPr lang="cs-CZ" dirty="0" err="1" smtClean="0"/>
              <a:t>repair</a:t>
            </a:r>
            <a:r>
              <a:rPr lang="cs-CZ" dirty="0" smtClean="0"/>
              <a:t> </a:t>
            </a:r>
            <a:r>
              <a:rPr lang="en-US" dirty="0" smtClean="0"/>
              <a:t>This Directive promotes sustainable consumption with a view to achieving benefits for the environment, by promoting a life cycle of goods which includes re-use, repair and refurbishment, while also producing benefits for consumers by avoiding costs associated with new purchases in the short term.</a:t>
            </a:r>
            <a:endParaRPr lang="cs-CZ" dirty="0" smtClean="0"/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 smtClean="0"/>
              <a:t>But the s</a:t>
            </a:r>
            <a:r>
              <a:rPr lang="en-US" dirty="0" smtClean="0"/>
              <a:t>ide-effects </a:t>
            </a:r>
            <a:r>
              <a:rPr lang="en-US" b="1" dirty="0"/>
              <a:t>of </a:t>
            </a:r>
            <a:r>
              <a:rPr lang="cs-CZ" b="1" dirty="0" err="1" smtClean="0"/>
              <a:t>personal</a:t>
            </a:r>
            <a:r>
              <a:rPr lang="cs-CZ" b="1" dirty="0" smtClean="0"/>
              <a:t> </a:t>
            </a:r>
            <a:r>
              <a:rPr lang="en-US" b="1" dirty="0" smtClean="0"/>
              <a:t>advertisement </a:t>
            </a:r>
            <a:r>
              <a:rPr lang="en-US" b="1" dirty="0"/>
              <a:t>and </a:t>
            </a:r>
            <a:r>
              <a:rPr lang="en-US" b="1" dirty="0" smtClean="0"/>
              <a:t>profiling </a:t>
            </a:r>
            <a:r>
              <a:rPr lang="en-US" b="1" dirty="0"/>
              <a:t>(marketing</a:t>
            </a:r>
            <a:r>
              <a:rPr lang="en-US" b="1" dirty="0" smtClean="0"/>
              <a:t>)</a:t>
            </a:r>
            <a:r>
              <a:rPr lang="cs-CZ" b="1" dirty="0" smtClean="0"/>
              <a:t>, </a:t>
            </a:r>
            <a:r>
              <a:rPr lang="cs-CZ" b="1" dirty="0" err="1" smtClean="0"/>
              <a:t>which</a:t>
            </a:r>
            <a:r>
              <a:rPr lang="cs-CZ" b="1" dirty="0" smtClean="0"/>
              <a:t> </a:t>
            </a:r>
            <a:r>
              <a:rPr lang="cs-CZ" b="1" dirty="0" err="1" smtClean="0"/>
              <a:t>leads</a:t>
            </a:r>
            <a:r>
              <a:rPr lang="cs-CZ" b="1" dirty="0" smtClean="0"/>
              <a:t> to </a:t>
            </a:r>
            <a:r>
              <a:rPr lang="en-US" dirty="0" smtClean="0"/>
              <a:t>Overconsumption </a:t>
            </a:r>
            <a:r>
              <a:rPr lang="cs-CZ" dirty="0" err="1" smtClean="0"/>
              <a:t>is</a:t>
            </a:r>
            <a:r>
              <a:rPr lang="cs-CZ" dirty="0" smtClean="0"/>
              <a:t> not </a:t>
            </a:r>
            <a:r>
              <a:rPr lang="cs-CZ" dirty="0" err="1" smtClean="0"/>
              <a:t>mentioned</a:t>
            </a:r>
            <a:r>
              <a:rPr lang="cs-CZ" dirty="0" smtClean="0"/>
              <a:t>. </a:t>
            </a:r>
            <a:endParaRPr lang="en-US" dirty="0"/>
          </a:p>
          <a:p>
            <a:endParaRPr lang="en-US" dirty="0"/>
          </a:p>
          <a:p>
            <a:r>
              <a:rPr lang="cs-CZ" dirty="0" err="1" smtClean="0"/>
              <a:t>Similarly</a:t>
            </a:r>
            <a:r>
              <a:rPr lang="cs-CZ" dirty="0" smtClean="0"/>
              <a:t> as the negative s</a:t>
            </a:r>
            <a:r>
              <a:rPr lang="en-US" dirty="0" smtClean="0"/>
              <a:t>ide-effects </a:t>
            </a:r>
            <a:r>
              <a:rPr lang="en-US" dirty="0"/>
              <a:t>of the </a:t>
            </a:r>
            <a:r>
              <a:rPr lang="en-US" b="1" dirty="0"/>
              <a:t>14 days right to withdraw from a distance or off-premises contract </a:t>
            </a:r>
            <a:r>
              <a:rPr lang="en-US" dirty="0"/>
              <a:t>(acc. to Art. 9 of Consumer Rights Directive): </a:t>
            </a: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cs-CZ" dirty="0" smtClean="0"/>
              <a:t>And the</a:t>
            </a:r>
            <a:r>
              <a:rPr lang="en-US" dirty="0" smtClean="0"/>
              <a:t> </a:t>
            </a:r>
            <a:r>
              <a:rPr lang="en-US" b="1" dirty="0"/>
              <a:t>hierarchy between replacement and repair in case of defective </a:t>
            </a:r>
            <a:r>
              <a:rPr lang="en-US" b="1" dirty="0" smtClean="0"/>
              <a:t>performance</a:t>
            </a:r>
            <a:r>
              <a:rPr lang="cs-CZ" b="1" dirty="0" smtClean="0"/>
              <a:t> </a:t>
            </a:r>
            <a:r>
              <a:rPr lang="cs-CZ" b="1" dirty="0" err="1" smtClean="0"/>
              <a:t>will</a:t>
            </a:r>
            <a:r>
              <a:rPr lang="cs-CZ" b="1" dirty="0" smtClean="0"/>
              <a:t> </a:t>
            </a:r>
            <a:r>
              <a:rPr lang="cs-CZ" b="1" dirty="0" err="1" smtClean="0"/>
              <a:t>be</a:t>
            </a:r>
            <a:r>
              <a:rPr lang="cs-CZ" b="1" dirty="0" smtClean="0"/>
              <a:t> not </a:t>
            </a:r>
            <a:r>
              <a:rPr lang="cs-CZ" b="1" dirty="0" err="1" smtClean="0"/>
              <a:t>amended</a:t>
            </a:r>
            <a:r>
              <a:rPr lang="cs-CZ" b="1" dirty="0" smtClean="0"/>
              <a:t>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5560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643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1038" y="4784835"/>
            <a:ext cx="5448300" cy="485198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0753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53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1038" y="4784835"/>
            <a:ext cx="5448300" cy="426010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8877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474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Only</a:t>
            </a:r>
            <a:r>
              <a:rPr lang="de-DE" dirty="0"/>
              <a:t> a well-</a:t>
            </a:r>
            <a:r>
              <a:rPr lang="de-DE" dirty="0" err="1"/>
              <a:t>constructed</a:t>
            </a:r>
            <a:r>
              <a:rPr lang="de-DE" dirty="0"/>
              <a:t> mix </a:t>
            </a:r>
            <a:r>
              <a:rPr lang="de-DE" dirty="0" err="1"/>
              <a:t>of</a:t>
            </a:r>
            <a:r>
              <a:rPr lang="de-DE" dirty="0"/>
              <a:t> different </a:t>
            </a:r>
            <a:r>
              <a:rPr lang="de-DE" dirty="0" err="1"/>
              <a:t>mechanism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whitstands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resistance</a:t>
            </a:r>
            <a:r>
              <a:rPr lang="de-DE" dirty="0"/>
              <a:t> form </a:t>
            </a:r>
            <a:r>
              <a:rPr lang="de-DE" dirty="0" err="1"/>
              <a:t>stakeholders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effective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IPCC </a:t>
            </a:r>
            <a:r>
              <a:rPr lang="de-DE" dirty="0" err="1"/>
              <a:t>concept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mitigation</a:t>
            </a:r>
            <a:r>
              <a:rPr lang="de-DE" dirty="0"/>
              <a:t> </a:t>
            </a:r>
            <a:r>
              <a:rPr lang="de-DE" dirty="0" err="1"/>
              <a:t>policies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934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FC763-8322-41DD-A0FC-70B6614E8B32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74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nice 7" hidden="1">
            <a:extLst>
              <a:ext uri="{FF2B5EF4-FFF2-40B4-BE49-F238E27FC236}">
                <a16:creationId xmlns:a16="http://schemas.microsoft.com/office/drawing/2014/main" id="{11674934-7B6A-48C4-A9CC-D1457F8A596E}"/>
              </a:ext>
            </a:extLst>
          </p:cNvPr>
          <p:cNvCxnSpPr/>
          <p:nvPr userDrawn="1"/>
        </p:nvCxnSpPr>
        <p:spPr>
          <a:xfrm>
            <a:off x="360000" y="360000"/>
            <a:ext cx="0" cy="6660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 hidden="1">
            <a:extLst>
              <a:ext uri="{FF2B5EF4-FFF2-40B4-BE49-F238E27FC236}">
                <a16:creationId xmlns:a16="http://schemas.microsoft.com/office/drawing/2014/main" id="{638EDE4F-F542-496E-9B2D-92928AB034BC}"/>
              </a:ext>
            </a:extLst>
          </p:cNvPr>
          <p:cNvCxnSpPr/>
          <p:nvPr userDrawn="1"/>
        </p:nvCxnSpPr>
        <p:spPr>
          <a:xfrm>
            <a:off x="10332000" y="360000"/>
            <a:ext cx="0" cy="6660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5851B2BD-80FC-470E-A33F-22FD468267EA}"/>
              </a:ext>
            </a:extLst>
          </p:cNvPr>
          <p:cNvCxnSpPr/>
          <p:nvPr userDrawn="1"/>
        </p:nvCxnSpPr>
        <p:spPr>
          <a:xfrm>
            <a:off x="0" y="72000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176F90C3-CDB1-43EB-9BA6-EA5C2728402D}"/>
              </a:ext>
            </a:extLst>
          </p:cNvPr>
          <p:cNvCxnSpPr/>
          <p:nvPr userDrawn="1"/>
        </p:nvCxnSpPr>
        <p:spPr>
          <a:xfrm>
            <a:off x="360000" y="7020000"/>
            <a:ext cx="997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A393D741-98D8-4FE9-852A-FEA4BBCB93DA}"/>
              </a:ext>
            </a:extLst>
          </p:cNvPr>
          <p:cNvCxnSpPr/>
          <p:nvPr userDrawn="1"/>
        </p:nvCxnSpPr>
        <p:spPr>
          <a:xfrm>
            <a:off x="0" y="12024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 hidden="1">
            <a:extLst>
              <a:ext uri="{FF2B5EF4-FFF2-40B4-BE49-F238E27FC236}">
                <a16:creationId xmlns:a16="http://schemas.microsoft.com/office/drawing/2014/main" id="{60BB7CD9-6FA6-4B77-B160-E9458B6FFC33}"/>
              </a:ext>
            </a:extLst>
          </p:cNvPr>
          <p:cNvCxnSpPr/>
          <p:nvPr userDrawn="1"/>
        </p:nvCxnSpPr>
        <p:spPr>
          <a:xfrm>
            <a:off x="0" y="20628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ísto">
            <a:extLst>
              <a:ext uri="{FF2B5EF4-FFF2-40B4-BE49-F238E27FC236}">
                <a16:creationId xmlns:a16="http://schemas.microsoft.com/office/drawing/2014/main" id="{AC7E56A4-DB2D-46B7-8C04-A0B6F7353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812" y="972000"/>
            <a:ext cx="6768000" cy="288000"/>
          </a:xfrm>
        </p:spPr>
        <p:txBody>
          <a:bodyPr anchor="t" anchorCtr="0">
            <a:normAutofit/>
          </a:bodyPr>
          <a:lstStyle>
            <a:lvl1pPr>
              <a:buFontTx/>
              <a:buNone/>
              <a:defRPr sz="1800"/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en-US" dirty="0"/>
              <a:t>M</a:t>
            </a:r>
            <a:r>
              <a:rPr lang="cs-CZ" dirty="0"/>
              <a:t>í</a:t>
            </a:r>
            <a:r>
              <a:rPr lang="en-US" dirty="0" err="1"/>
              <a:t>sto</a:t>
            </a:r>
            <a:endParaRPr lang="cs-CZ" dirty="0"/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91F9C519-C4FE-4612-B2DA-150F7C078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8" y="612000"/>
            <a:ext cx="6768000" cy="288000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en-US" dirty="0"/>
              <a:t>Datum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980000"/>
            <a:ext cx="9971999" cy="14400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000">
                <a:latin typeface="+mj-lt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dirty="0" err="1"/>
              <a:t>Akce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9999" y="3600000"/>
            <a:ext cx="9972000" cy="3528000"/>
          </a:xfrm>
        </p:spPr>
        <p:txBody>
          <a:bodyPr anchor="b" anchorCtr="0"/>
          <a:lstStyle>
            <a:lvl1pPr algn="l">
              <a:defRPr sz="4200"/>
            </a:lvl1pPr>
          </a:lstStyle>
          <a:p>
            <a:r>
              <a:rPr lang="cs-CZ" dirty="0"/>
              <a:t>Název prezentace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6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alový podklad">
            <a:extLst>
              <a:ext uri="{FF2B5EF4-FFF2-40B4-BE49-F238E27FC236}">
                <a16:creationId xmlns:a16="http://schemas.microsoft.com/office/drawing/2014/main" id="{B4C2DE94-20B2-40AB-8757-D520431056BC}"/>
              </a:ext>
            </a:extLst>
          </p:cNvPr>
          <p:cNvSpPr/>
          <p:nvPr userDrawn="1"/>
        </p:nvSpPr>
        <p:spPr>
          <a:xfrm>
            <a:off x="0" y="0"/>
            <a:ext cx="10691813" cy="75596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nice 7" hidden="1">
            <a:extLst>
              <a:ext uri="{FF2B5EF4-FFF2-40B4-BE49-F238E27FC236}">
                <a16:creationId xmlns:a16="http://schemas.microsoft.com/office/drawing/2014/main" id="{11674934-7B6A-48C4-A9CC-D1457F8A596E}"/>
              </a:ext>
            </a:extLst>
          </p:cNvPr>
          <p:cNvCxnSpPr/>
          <p:nvPr userDrawn="1"/>
        </p:nvCxnSpPr>
        <p:spPr>
          <a:xfrm>
            <a:off x="360000" y="360000"/>
            <a:ext cx="0" cy="6660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 hidden="1">
            <a:extLst>
              <a:ext uri="{FF2B5EF4-FFF2-40B4-BE49-F238E27FC236}">
                <a16:creationId xmlns:a16="http://schemas.microsoft.com/office/drawing/2014/main" id="{638EDE4F-F542-496E-9B2D-92928AB034BC}"/>
              </a:ext>
            </a:extLst>
          </p:cNvPr>
          <p:cNvCxnSpPr/>
          <p:nvPr userDrawn="1"/>
        </p:nvCxnSpPr>
        <p:spPr>
          <a:xfrm>
            <a:off x="10332000" y="360000"/>
            <a:ext cx="0" cy="6660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5851B2BD-80FC-470E-A33F-22FD468267EA}"/>
              </a:ext>
            </a:extLst>
          </p:cNvPr>
          <p:cNvCxnSpPr/>
          <p:nvPr userDrawn="1"/>
        </p:nvCxnSpPr>
        <p:spPr>
          <a:xfrm>
            <a:off x="0" y="72000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176F90C3-CDB1-43EB-9BA6-EA5C2728402D}"/>
              </a:ext>
            </a:extLst>
          </p:cNvPr>
          <p:cNvCxnSpPr/>
          <p:nvPr userDrawn="1"/>
        </p:nvCxnSpPr>
        <p:spPr>
          <a:xfrm>
            <a:off x="360000" y="7020000"/>
            <a:ext cx="997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A393D741-98D8-4FE9-852A-FEA4BBCB93DA}"/>
              </a:ext>
            </a:extLst>
          </p:cNvPr>
          <p:cNvCxnSpPr/>
          <p:nvPr userDrawn="1"/>
        </p:nvCxnSpPr>
        <p:spPr>
          <a:xfrm>
            <a:off x="0" y="12024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 hidden="1">
            <a:extLst>
              <a:ext uri="{FF2B5EF4-FFF2-40B4-BE49-F238E27FC236}">
                <a16:creationId xmlns:a16="http://schemas.microsoft.com/office/drawing/2014/main" id="{60BB7CD9-6FA6-4B77-B160-E9458B6FFC33}"/>
              </a:ext>
            </a:extLst>
          </p:cNvPr>
          <p:cNvCxnSpPr/>
          <p:nvPr userDrawn="1"/>
        </p:nvCxnSpPr>
        <p:spPr>
          <a:xfrm>
            <a:off x="0" y="2062800"/>
            <a:ext cx="106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Bílá linka silná">
            <a:extLst>
              <a:ext uri="{FF2B5EF4-FFF2-40B4-BE49-F238E27FC236}">
                <a16:creationId xmlns:a16="http://schemas.microsoft.com/office/drawing/2014/main" id="{36D12C24-1770-4F20-AAD4-DE204760B3F5}"/>
              </a:ext>
            </a:extLst>
          </p:cNvPr>
          <p:cNvCxnSpPr/>
          <p:nvPr userDrawn="1"/>
        </p:nvCxnSpPr>
        <p:spPr>
          <a:xfrm>
            <a:off x="360000" y="1508400"/>
            <a:ext cx="9972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um">
            <a:extLst>
              <a:ext uri="{FF2B5EF4-FFF2-40B4-BE49-F238E27FC236}">
                <a16:creationId xmlns:a16="http://schemas.microsoft.com/office/drawing/2014/main" id="{91F9C519-C4FE-4612-B2DA-150F7C078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8" y="612000"/>
            <a:ext cx="6768000" cy="288000"/>
          </a:xfrm>
        </p:spPr>
        <p:txBody>
          <a:bodyPr>
            <a:normAutofit/>
          </a:bodyPr>
          <a:lstStyle>
            <a:lvl1pPr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en-US" dirty="0"/>
              <a:t>Datum</a:t>
            </a:r>
            <a:endParaRPr lang="cs-CZ" dirty="0"/>
          </a:p>
        </p:txBody>
      </p:sp>
      <p:sp>
        <p:nvSpPr>
          <p:cNvPr id="16" name="Místo">
            <a:extLst>
              <a:ext uri="{FF2B5EF4-FFF2-40B4-BE49-F238E27FC236}">
                <a16:creationId xmlns:a16="http://schemas.microsoft.com/office/drawing/2014/main" id="{AC7E56A4-DB2D-46B7-8C04-A0B6F7353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812" y="972000"/>
            <a:ext cx="6768000" cy="288000"/>
          </a:xfrm>
        </p:spPr>
        <p:txBody>
          <a:bodyPr anchor="t" anchorCtr="0">
            <a:normAutofit/>
          </a:bodyPr>
          <a:lstStyle>
            <a:lvl1pPr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en-US" dirty="0"/>
              <a:t>M</a:t>
            </a:r>
            <a:r>
              <a:rPr lang="cs-CZ" dirty="0"/>
              <a:t>í</a:t>
            </a:r>
            <a:r>
              <a:rPr lang="en-US" dirty="0" err="1"/>
              <a:t>sto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1980000"/>
            <a:ext cx="9971999" cy="14400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dirty="0" err="1"/>
              <a:t>Akce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9999" y="3600000"/>
            <a:ext cx="9972000" cy="3528000"/>
          </a:xfrm>
        </p:spPr>
        <p:txBody>
          <a:bodyPr anchor="b" anchorCtr="0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prezentace</a:t>
            </a:r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432" y="169304"/>
            <a:ext cx="1676567" cy="12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9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 prezentaci (se záhlaví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r">
            <a:extLst>
              <a:ext uri="{FF2B5EF4-FFF2-40B4-BE49-F238E27FC236}">
                <a16:creationId xmlns:a16="http://schemas.microsoft.com/office/drawing/2014/main" id="{E3B27E7E-0D4D-4026-BF57-56C8B318F7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811" y="4896000"/>
            <a:ext cx="9971815" cy="2196000"/>
          </a:xfrm>
        </p:spPr>
        <p:txBody>
          <a:bodyPr anchor="b" anchorCtr="0">
            <a:noAutofit/>
          </a:bodyPr>
          <a:lstStyle>
            <a:lvl1pPr>
              <a:buFontTx/>
              <a:buNone/>
              <a:defRPr sz="2400"/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EA84E839-922D-4C01-AE31-E01726B5F5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7" y="3420000"/>
            <a:ext cx="9971815" cy="1296000"/>
          </a:xfrm>
        </p:spPr>
        <p:txBody>
          <a:bodyPr anchor="t" anchorCtr="0">
            <a:noAutofit/>
          </a:bodyPr>
          <a:lstStyle>
            <a:lvl1pPr>
              <a:buFontTx/>
              <a:buNone/>
              <a:defRPr sz="2400"/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1944000"/>
            <a:ext cx="9972001" cy="1296000"/>
          </a:xfrm>
        </p:spPr>
        <p:txBody>
          <a:bodyPr anchor="t" anchorCtr="0"/>
          <a:lstStyle>
            <a:lvl1pPr>
              <a:defRPr sz="42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33379A7D-C778-42CB-952E-C29141788FC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cs-CZ"/>
              <a:t>Konference „Environmentálne práva a využívanie prírodných zdrojov“ Právnická fakulta Trnavské univerzity v Trnavě, 27. října 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714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812" y="1980000"/>
            <a:ext cx="9971606" cy="5076000"/>
          </a:xfr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/>
            </a:lvl1pPr>
            <a:lvl2pPr marL="432000">
              <a:defRPr/>
            </a:lvl2pPr>
            <a:lvl3pPr marL="648000">
              <a:defRPr/>
            </a:lvl3pPr>
            <a:lvl4pPr marL="864000">
              <a:defRPr/>
            </a:lvl4pPr>
            <a:lvl5pPr marL="1080000"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360000"/>
            <a:ext cx="6768000" cy="936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8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6ECFD2FD-EC79-462C-999A-EAE7B5E5FC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362" y="1980000"/>
            <a:ext cx="9972000" cy="50760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359674"/>
            <a:ext cx="6768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7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FF8764C-1DF0-47A1-8393-256BE9602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775" y="2016000"/>
            <a:ext cx="9972000" cy="1692000"/>
          </a:xfrm>
        </p:spPr>
        <p:txBody>
          <a:bodyPr anchor="t" anchorCtr="0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  <a:lvl2pPr marL="432000">
              <a:defRPr sz="2000"/>
            </a:lvl2pPr>
            <a:lvl3pPr marL="648000">
              <a:defRPr sz="2000"/>
            </a:lvl3pPr>
            <a:lvl4pPr marL="864000">
              <a:defRPr sz="2000"/>
            </a:lvl4pPr>
            <a:lvl5pPr marL="1080000"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82F76852-7C34-4885-AFD8-AA9D54AE05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8775" y="3762000"/>
            <a:ext cx="4896000" cy="3438000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obrázku 8">
            <a:extLst>
              <a:ext uri="{FF2B5EF4-FFF2-40B4-BE49-F238E27FC236}">
                <a16:creationId xmlns:a16="http://schemas.microsoft.com/office/drawing/2014/main" id="{9B4C6DE9-C341-497D-B0BB-C5AC1EC9EC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34775" y="3762000"/>
            <a:ext cx="4896000" cy="3438000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360000"/>
            <a:ext cx="6768000" cy="900000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9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alevo, obrázek na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FF8764C-1DF0-47A1-8393-256BE9602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774" y="2016000"/>
            <a:ext cx="4896000" cy="5004000"/>
          </a:xfrm>
        </p:spPr>
        <p:txBody>
          <a:bodyPr anchor="t" anchorCtr="0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  <a:lvl2pPr marL="432000">
              <a:defRPr sz="2000"/>
            </a:lvl2pPr>
            <a:lvl3pPr marL="648000">
              <a:defRPr sz="2000"/>
            </a:lvl3pPr>
            <a:lvl4pPr marL="864000">
              <a:defRPr sz="2000"/>
            </a:lvl4pPr>
            <a:lvl5pPr marL="1080000"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symbol obrázku 8">
            <a:extLst>
              <a:ext uri="{FF2B5EF4-FFF2-40B4-BE49-F238E27FC236}">
                <a16:creationId xmlns:a16="http://schemas.microsoft.com/office/drawing/2014/main" id="{9B4C6DE9-C341-497D-B0BB-C5AC1EC9EC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34775" y="2062800"/>
            <a:ext cx="4896000" cy="4957125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360000"/>
            <a:ext cx="4896000" cy="900000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1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ma v záhlaví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1944000"/>
            <a:ext cx="9972001" cy="1944000"/>
          </a:xfrm>
        </p:spPr>
        <p:txBody>
          <a:bodyPr anchor="t" anchorCtr="0"/>
          <a:lstStyle>
            <a:lvl1pPr>
              <a:defRPr sz="42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EA84E839-922D-4C01-AE31-E01726B5F5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8" y="360000"/>
            <a:ext cx="6768000" cy="900000"/>
          </a:xfrm>
        </p:spPr>
        <p:txBody>
          <a:bodyPr anchor="b" anchorCtr="0">
            <a:noAutofit/>
          </a:bodyPr>
          <a:lstStyle>
            <a:lvl1pPr>
              <a:buFontTx/>
              <a:buNone/>
              <a:defRPr sz="1800"/>
            </a:lvl1pPr>
            <a:lvl2pPr marL="0" indent="0">
              <a:buFontTx/>
              <a:buNone/>
              <a:defRPr/>
            </a:lvl2pPr>
            <a:lvl3pPr marL="216000" indent="0">
              <a:buFontTx/>
              <a:buNone/>
              <a:defRPr/>
            </a:lvl3pPr>
            <a:lvl4pPr marL="432000" indent="0">
              <a:buFontTx/>
              <a:buNone/>
              <a:defRPr/>
            </a:lvl4pPr>
            <a:lvl5pPr marL="648000" indent="0">
              <a:buFontTx/>
              <a:buNone/>
              <a:defRPr/>
            </a:lvl5pPr>
          </a:lstStyle>
          <a:p>
            <a:pPr lvl="0"/>
            <a:r>
              <a:rPr lang="cs-CZ" dirty="0"/>
              <a:t>Téma : </a:t>
            </a:r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64913747-E11D-4C02-8F61-8696451AED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363" y="3960000"/>
            <a:ext cx="9971087" cy="30960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527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, text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FF8764C-1DF0-47A1-8393-256BE9602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775" y="2592000"/>
            <a:ext cx="9972000" cy="1116000"/>
          </a:xfrm>
        </p:spPr>
        <p:txBody>
          <a:bodyPr anchor="t" anchorCtr="0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  <a:lvl2pPr marL="432000">
              <a:defRPr sz="2000"/>
            </a:lvl2pPr>
            <a:lvl3pPr marL="648000">
              <a:defRPr sz="2000"/>
            </a:lvl3pPr>
            <a:lvl4pPr marL="864000">
              <a:defRPr sz="2000"/>
            </a:lvl4pPr>
            <a:lvl5pPr marL="1080000"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82F76852-7C34-4885-AFD8-AA9D54AE05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8775" y="3762000"/>
            <a:ext cx="4896000" cy="3438000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obrázku 8">
            <a:extLst>
              <a:ext uri="{FF2B5EF4-FFF2-40B4-BE49-F238E27FC236}">
                <a16:creationId xmlns:a16="http://schemas.microsoft.com/office/drawing/2014/main" id="{9B4C6DE9-C341-497D-B0BB-C5AC1EC9EC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34775" y="3762000"/>
            <a:ext cx="4896000" cy="3438000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DAE511A0-E870-4F87-8577-16CC65C32A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cs-CZ"/>
              <a:t>Konference „Environmentálne práva a využívanie prírodných zdrojov“ Právnická fakulta Trnavské univerzity v Trnavě, 27. října 2017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1980000"/>
            <a:ext cx="9972001" cy="5400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3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, text, obrázek na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FF8764C-1DF0-47A1-8393-256BE9602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774" y="2592000"/>
            <a:ext cx="4896000" cy="4428000"/>
          </a:xfrm>
        </p:spPr>
        <p:txBody>
          <a:bodyPr anchor="t" anchorCtr="0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  <a:lvl2pPr marL="432000">
              <a:defRPr sz="2000"/>
            </a:lvl2pPr>
            <a:lvl3pPr marL="648000">
              <a:defRPr sz="2000"/>
            </a:lvl3pPr>
            <a:lvl4pPr marL="864000">
              <a:defRPr sz="2000"/>
            </a:lvl4pPr>
            <a:lvl5pPr marL="1080000"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symbol obrázku 8">
            <a:extLst>
              <a:ext uri="{FF2B5EF4-FFF2-40B4-BE49-F238E27FC236}">
                <a16:creationId xmlns:a16="http://schemas.microsoft.com/office/drawing/2014/main" id="{9B4C6DE9-C341-497D-B0BB-C5AC1EC9EC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34775" y="2062800"/>
            <a:ext cx="4896000" cy="4957125"/>
          </a:xfrm>
        </p:spPr>
        <p:txBody>
          <a:bodyPr anchor="t" anchorCtr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DAE511A0-E870-4F87-8577-16CC65C32A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cs-CZ"/>
              <a:t>Konference „Environmentálne práva a využívanie prírodných zdrojov“ Právnická fakulta Trnavské univerzity v Trnavě, 27. října 2017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1980000"/>
            <a:ext cx="4896000" cy="54000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67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hlaví a 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3C5157-1DAC-4F78-ACBC-F653D8D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Konference „Environmentálne práva a využívanie prírodných zdrojov“ Právnická fakulta Trnavské univerzity v Trnavě, 27. října 2017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812" y="2988000"/>
            <a:ext cx="9971606" cy="4068000"/>
          </a:xfrm>
        </p:spPr>
        <p:txBody>
          <a:bodyPr/>
          <a:lstStyle>
            <a:lvl1pPr marL="216000" indent="-216000">
              <a:buFont typeface="Arial" panose="020B0604020202020204" pitchFamily="34" charset="0"/>
              <a:buChar char="•"/>
              <a:defRPr/>
            </a:lvl1pPr>
            <a:lvl2pPr marL="432000">
              <a:defRPr/>
            </a:lvl2pPr>
            <a:lvl3pPr marL="648000">
              <a:defRPr/>
            </a:lvl3pPr>
            <a:lvl4pPr marL="864000">
              <a:defRPr/>
            </a:lvl4pPr>
            <a:lvl5pPr marL="1080000"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812" y="1980000"/>
            <a:ext cx="9972000" cy="936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57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 hidden="1">
            <a:extLst>
              <a:ext uri="{FF2B5EF4-FFF2-40B4-BE49-F238E27FC236}">
                <a16:creationId xmlns:a16="http://schemas.microsoft.com/office/drawing/2014/main" id="{04AE8923-7BAD-4977-994A-931283FD4874}"/>
              </a:ext>
            </a:extLst>
          </p:cNvPr>
          <p:cNvCxnSpPr/>
          <p:nvPr userDrawn="1"/>
        </p:nvCxnSpPr>
        <p:spPr>
          <a:xfrm>
            <a:off x="126000" y="0"/>
            <a:ext cx="0" cy="7559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5" hidden="1">
            <a:extLst>
              <a:ext uri="{FF2B5EF4-FFF2-40B4-BE49-F238E27FC236}">
                <a16:creationId xmlns:a16="http://schemas.microsoft.com/office/drawing/2014/main" id="{5232BF99-1B0D-432B-B6A6-E8D9F005D4B5}"/>
              </a:ext>
            </a:extLst>
          </p:cNvPr>
          <p:cNvCxnSpPr/>
          <p:nvPr userDrawn="1"/>
        </p:nvCxnSpPr>
        <p:spPr>
          <a:xfrm>
            <a:off x="360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072DD9F8-EB3F-4040-91B0-6F4776965E6C}"/>
              </a:ext>
            </a:extLst>
          </p:cNvPr>
          <p:cNvCxnSpPr/>
          <p:nvPr userDrawn="1"/>
        </p:nvCxnSpPr>
        <p:spPr>
          <a:xfrm>
            <a:off x="1026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BCBCA116-8A1F-45BA-B7FE-40A2F7C91B1B}"/>
              </a:ext>
            </a:extLst>
          </p:cNvPr>
          <p:cNvCxnSpPr/>
          <p:nvPr userDrawn="1"/>
        </p:nvCxnSpPr>
        <p:spPr>
          <a:xfrm>
            <a:off x="1206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858CC3B5-DB43-4F5B-90B5-19EB1A104479}"/>
              </a:ext>
            </a:extLst>
          </p:cNvPr>
          <p:cNvCxnSpPr/>
          <p:nvPr userDrawn="1"/>
        </p:nvCxnSpPr>
        <p:spPr>
          <a:xfrm>
            <a:off x="10332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 hidden="1">
            <a:extLst>
              <a:ext uri="{FF2B5EF4-FFF2-40B4-BE49-F238E27FC236}">
                <a16:creationId xmlns:a16="http://schemas.microsoft.com/office/drawing/2014/main" id="{AF5681AE-70C5-434C-9742-9087022F8EA8}"/>
              </a:ext>
            </a:extLst>
          </p:cNvPr>
          <p:cNvCxnSpPr/>
          <p:nvPr userDrawn="1"/>
        </p:nvCxnSpPr>
        <p:spPr>
          <a:xfrm>
            <a:off x="5256000" y="0"/>
            <a:ext cx="0" cy="75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32B28AB6-AF65-4C47-83A3-4BB23D381190}"/>
              </a:ext>
            </a:extLst>
          </p:cNvPr>
          <p:cNvCxnSpPr/>
          <p:nvPr userDrawn="1"/>
        </p:nvCxnSpPr>
        <p:spPr>
          <a:xfrm>
            <a:off x="5436000" y="0"/>
            <a:ext cx="0" cy="75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0C51D1FA-F534-4843-80FF-2FDA459EC2EC}"/>
              </a:ext>
            </a:extLst>
          </p:cNvPr>
          <p:cNvCxnSpPr/>
          <p:nvPr userDrawn="1"/>
        </p:nvCxnSpPr>
        <p:spPr>
          <a:xfrm>
            <a:off x="6948000" y="0"/>
            <a:ext cx="0" cy="75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 hidden="1">
            <a:extLst>
              <a:ext uri="{FF2B5EF4-FFF2-40B4-BE49-F238E27FC236}">
                <a16:creationId xmlns:a16="http://schemas.microsoft.com/office/drawing/2014/main" id="{C05E17E0-6FCF-4CB4-894E-34D7EE0B7116}"/>
              </a:ext>
            </a:extLst>
          </p:cNvPr>
          <p:cNvCxnSpPr/>
          <p:nvPr userDrawn="1"/>
        </p:nvCxnSpPr>
        <p:spPr>
          <a:xfrm>
            <a:off x="7128000" y="0"/>
            <a:ext cx="0" cy="75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 hidden="1">
            <a:extLst>
              <a:ext uri="{FF2B5EF4-FFF2-40B4-BE49-F238E27FC236}">
                <a16:creationId xmlns:a16="http://schemas.microsoft.com/office/drawing/2014/main" id="{85326E1E-9872-447A-81C8-66A9D8643293}"/>
              </a:ext>
            </a:extLst>
          </p:cNvPr>
          <p:cNvCxnSpPr/>
          <p:nvPr userDrawn="1"/>
        </p:nvCxnSpPr>
        <p:spPr>
          <a:xfrm>
            <a:off x="7794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 hidden="1">
            <a:extLst>
              <a:ext uri="{FF2B5EF4-FFF2-40B4-BE49-F238E27FC236}">
                <a16:creationId xmlns:a16="http://schemas.microsoft.com/office/drawing/2014/main" id="{36935E82-8C89-4ADC-AD3D-B4F04D678BDC}"/>
              </a:ext>
            </a:extLst>
          </p:cNvPr>
          <p:cNvCxnSpPr/>
          <p:nvPr userDrawn="1"/>
        </p:nvCxnSpPr>
        <p:spPr>
          <a:xfrm>
            <a:off x="7974000" y="360000"/>
            <a:ext cx="0" cy="666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 hidden="1">
            <a:extLst>
              <a:ext uri="{FF2B5EF4-FFF2-40B4-BE49-F238E27FC236}">
                <a16:creationId xmlns:a16="http://schemas.microsoft.com/office/drawing/2014/main" id="{5B002D79-A092-4AD9-97B7-D7E04B376079}"/>
              </a:ext>
            </a:extLst>
          </p:cNvPr>
          <p:cNvCxnSpPr/>
          <p:nvPr userDrawn="1"/>
        </p:nvCxnSpPr>
        <p:spPr>
          <a:xfrm>
            <a:off x="360000" y="360000"/>
            <a:ext cx="99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 hidden="1">
            <a:extLst>
              <a:ext uri="{FF2B5EF4-FFF2-40B4-BE49-F238E27FC236}">
                <a16:creationId xmlns:a16="http://schemas.microsoft.com/office/drawing/2014/main" id="{942AD0E5-3952-4E57-BA96-AC8BAF262B55}"/>
              </a:ext>
            </a:extLst>
          </p:cNvPr>
          <p:cNvCxnSpPr/>
          <p:nvPr userDrawn="1"/>
        </p:nvCxnSpPr>
        <p:spPr>
          <a:xfrm>
            <a:off x="0" y="7200000"/>
            <a:ext cx="106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 hidden="1">
            <a:extLst>
              <a:ext uri="{FF2B5EF4-FFF2-40B4-BE49-F238E27FC236}">
                <a16:creationId xmlns:a16="http://schemas.microsoft.com/office/drawing/2014/main" id="{9CD3C12B-B395-49CE-88AB-AF501AC86B09}"/>
              </a:ext>
            </a:extLst>
          </p:cNvPr>
          <p:cNvCxnSpPr/>
          <p:nvPr userDrawn="1"/>
        </p:nvCxnSpPr>
        <p:spPr>
          <a:xfrm>
            <a:off x="360000" y="7020000"/>
            <a:ext cx="997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 hidden="1">
            <a:extLst>
              <a:ext uri="{FF2B5EF4-FFF2-40B4-BE49-F238E27FC236}">
                <a16:creationId xmlns:a16="http://schemas.microsoft.com/office/drawing/2014/main" id="{C55F60CC-B662-4CEF-BE30-CCEEA6DEB320}"/>
              </a:ext>
            </a:extLst>
          </p:cNvPr>
          <p:cNvCxnSpPr/>
          <p:nvPr userDrawn="1"/>
        </p:nvCxnSpPr>
        <p:spPr>
          <a:xfrm>
            <a:off x="0" y="1202400"/>
            <a:ext cx="106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 hidden="1">
            <a:extLst>
              <a:ext uri="{FF2B5EF4-FFF2-40B4-BE49-F238E27FC236}">
                <a16:creationId xmlns:a16="http://schemas.microsoft.com/office/drawing/2014/main" id="{C5585A79-4914-48D1-AACE-FF324941E5C6}"/>
              </a:ext>
            </a:extLst>
          </p:cNvPr>
          <p:cNvCxnSpPr/>
          <p:nvPr userDrawn="1"/>
        </p:nvCxnSpPr>
        <p:spPr>
          <a:xfrm>
            <a:off x="0" y="2062800"/>
            <a:ext cx="1069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 hidden="1">
            <a:extLst>
              <a:ext uri="{FF2B5EF4-FFF2-40B4-BE49-F238E27FC236}">
                <a16:creationId xmlns:a16="http://schemas.microsoft.com/office/drawing/2014/main" id="{6319A55E-8DF1-4F70-B24A-61B1F83E078D}"/>
              </a:ext>
            </a:extLst>
          </p:cNvPr>
          <p:cNvCxnSpPr/>
          <p:nvPr userDrawn="1"/>
        </p:nvCxnSpPr>
        <p:spPr>
          <a:xfrm>
            <a:off x="0" y="928800"/>
            <a:ext cx="106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 hidden="1">
            <a:extLst>
              <a:ext uri="{FF2B5EF4-FFF2-40B4-BE49-F238E27FC236}">
                <a16:creationId xmlns:a16="http://schemas.microsoft.com/office/drawing/2014/main" id="{7292C5C1-DC10-4912-A92A-8740B2AD28EF}"/>
              </a:ext>
            </a:extLst>
          </p:cNvPr>
          <p:cNvCxnSpPr/>
          <p:nvPr userDrawn="1"/>
        </p:nvCxnSpPr>
        <p:spPr>
          <a:xfrm>
            <a:off x="0" y="784800"/>
            <a:ext cx="106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 hidden="1">
            <a:extLst>
              <a:ext uri="{FF2B5EF4-FFF2-40B4-BE49-F238E27FC236}">
                <a16:creationId xmlns:a16="http://schemas.microsoft.com/office/drawing/2014/main" id="{0AD35110-F9A0-49B6-A412-7F60BF67CDA2}"/>
              </a:ext>
            </a:extLst>
          </p:cNvPr>
          <p:cNvCxnSpPr/>
          <p:nvPr userDrawn="1"/>
        </p:nvCxnSpPr>
        <p:spPr>
          <a:xfrm>
            <a:off x="0" y="5320800"/>
            <a:ext cx="106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41" hidden="1">
            <a:extLst>
              <a:ext uri="{FF2B5EF4-FFF2-40B4-BE49-F238E27FC236}">
                <a16:creationId xmlns:a16="http://schemas.microsoft.com/office/drawing/2014/main" id="{2BF3871A-EF05-4A42-992A-DD1B4135CFDC}"/>
              </a:ext>
            </a:extLst>
          </p:cNvPr>
          <p:cNvCxnSpPr/>
          <p:nvPr userDrawn="1"/>
        </p:nvCxnSpPr>
        <p:spPr>
          <a:xfrm>
            <a:off x="0" y="2628000"/>
            <a:ext cx="106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42" hidden="1">
            <a:extLst>
              <a:ext uri="{FF2B5EF4-FFF2-40B4-BE49-F238E27FC236}">
                <a16:creationId xmlns:a16="http://schemas.microsoft.com/office/drawing/2014/main" id="{B18CA1D1-79B4-4F72-8933-75B2677BBDF3}"/>
              </a:ext>
            </a:extLst>
          </p:cNvPr>
          <p:cNvCxnSpPr/>
          <p:nvPr userDrawn="1"/>
        </p:nvCxnSpPr>
        <p:spPr>
          <a:xfrm>
            <a:off x="0" y="3762000"/>
            <a:ext cx="10692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Fialová linka silná">
            <a:extLst>
              <a:ext uri="{FF2B5EF4-FFF2-40B4-BE49-F238E27FC236}">
                <a16:creationId xmlns:a16="http://schemas.microsoft.com/office/drawing/2014/main" id="{3B3BBA1B-122A-44AA-9A4C-0B20527FBDB9}"/>
              </a:ext>
            </a:extLst>
          </p:cNvPr>
          <p:cNvCxnSpPr/>
          <p:nvPr userDrawn="1"/>
        </p:nvCxnSpPr>
        <p:spPr>
          <a:xfrm>
            <a:off x="360000" y="1508400"/>
            <a:ext cx="9972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ástupný symbol pro zápatí 36">
            <a:extLst>
              <a:ext uri="{FF2B5EF4-FFF2-40B4-BE49-F238E27FC236}">
                <a16:creationId xmlns:a16="http://schemas.microsoft.com/office/drawing/2014/main" id="{D3E30F41-42BA-45F9-8008-2CB6A0254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043" y="359999"/>
            <a:ext cx="5112000" cy="9356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cs-CZ"/>
              <a:t>Konference „Environmentálne práva a využívanie prírodných zdrojov“ Právnická fakulta Trnavské univerzity v Trnavě, 27. října 2017</a:t>
            </a:r>
            <a:endParaRPr lang="cs-CZ" dirty="0"/>
          </a:p>
        </p:txBody>
      </p:sp>
      <p:sp>
        <p:nvSpPr>
          <p:cNvPr id="38" name="Zástupný symbol pro číslo snímku 37">
            <a:extLst>
              <a:ext uri="{FF2B5EF4-FFF2-40B4-BE49-F238E27FC236}">
                <a16:creationId xmlns:a16="http://schemas.microsoft.com/office/drawing/2014/main" id="{4B54CF64-77B2-4893-B1F8-4DC3C6904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1418" y="7200000"/>
            <a:ext cx="108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1A6D0669-D719-4DED-A9CD-D0FDDB15647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9" name="Zástupný symbol pro datum 38">
            <a:extLst>
              <a:ext uri="{FF2B5EF4-FFF2-40B4-BE49-F238E27FC236}">
                <a16:creationId xmlns:a16="http://schemas.microsoft.com/office/drawing/2014/main" id="{C85C1021-5757-4C3A-B68D-8E925D952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812" y="7200000"/>
            <a:ext cx="108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812" y="1979999"/>
            <a:ext cx="9971606" cy="5076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812" y="359674"/>
            <a:ext cx="9972001" cy="93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197" y="159334"/>
            <a:ext cx="1525221" cy="113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5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6" r:id="rId4"/>
    <p:sldLayoutId id="2147483662" r:id="rId5"/>
    <p:sldLayoutId id="2147483672" r:id="rId6"/>
    <p:sldLayoutId id="2147483674" r:id="rId7"/>
    <p:sldLayoutId id="2147483670" r:id="rId8"/>
    <p:sldLayoutId id="2147483671" r:id="rId9"/>
    <p:sldLayoutId id="2147483673" r:id="rId10"/>
    <p:sldLayoutId id="2147483675" r:id="rId11"/>
  </p:sldLayoutIdLst>
  <p:hf sldNum="0" hdr="0" dt="0"/>
  <p:txStyles>
    <p:titleStyle>
      <a:lvl1pPr algn="l" defTabSz="1007943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07943" rtl="0" eaLnBrk="1" latinLnBrk="0" hangingPunct="1">
        <a:lnSpc>
          <a:spcPct val="100000"/>
        </a:lnSpc>
        <a:spcBef>
          <a:spcPts val="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1007943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216000" algn="l" defTabSz="1007943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216000" algn="l" defTabSz="1007943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216000" algn="l" defTabSz="1007943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  <p15:guide id="3" pos="228" userDrawn="1">
          <p15:clr>
            <a:srgbClr val="F26B43"/>
          </p15:clr>
        </p15:guide>
        <p15:guide id="4" pos="6504" userDrawn="1">
          <p15:clr>
            <a:srgbClr val="F26B43"/>
          </p15:clr>
        </p15:guide>
        <p15:guide id="5" orient="horz" pos="1247" userDrawn="1">
          <p15:clr>
            <a:srgbClr val="F26B43"/>
          </p15:clr>
        </p15:guide>
        <p15:guide id="6" orient="horz" pos="4445" userDrawn="1">
          <p15:clr>
            <a:srgbClr val="F26B43"/>
          </p15:clr>
        </p15:guide>
        <p15:guide id="7" orient="horz" pos="45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ita.simon@ilaw.cas.cz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9CB042-312C-4513-A271-0A589A349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9" y="5196875"/>
            <a:ext cx="9972000" cy="1931124"/>
          </a:xfrm>
        </p:spPr>
        <p:txBody>
          <a:bodyPr/>
          <a:lstStyle/>
          <a:p>
            <a:r>
              <a:rPr lang="cs-CZ" sz="4000" dirty="0"/>
              <a:t>Rita </a:t>
            </a:r>
            <a:r>
              <a:rPr lang="en-US" sz="4000" dirty="0" smtClean="0"/>
              <a:t>Simon:</a:t>
            </a:r>
            <a:r>
              <a:rPr lang="cs-CZ" sz="4000" dirty="0" smtClean="0"/>
              <a:t> </a:t>
            </a:r>
            <a:r>
              <a:rPr lang="en-GB" dirty="0"/>
              <a:t>Sustainable consumption and voluntary mitigating actions</a:t>
            </a:r>
            <a:endParaRPr lang="en-US" sz="4000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558F0F39-65A8-40DA-8FD3-2D75881F1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18.9</a:t>
            </a:r>
            <a:r>
              <a:rPr lang="de-DE" dirty="0" smtClean="0"/>
              <a:t>.</a:t>
            </a:r>
            <a:r>
              <a:rPr lang="cs-CZ" dirty="0"/>
              <a:t>2024</a:t>
            </a:r>
            <a:endParaRPr lang="en-GB" dirty="0"/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B7BA5777-0EC7-4896-99C7-D4572F6939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9998" y="1047749"/>
            <a:ext cx="7469552" cy="219149"/>
          </a:xfrm>
        </p:spPr>
        <p:txBody>
          <a:bodyPr>
            <a:noAutofit/>
          </a:bodyPr>
          <a:lstStyle/>
          <a:p>
            <a:r>
              <a:rPr lang="en-US" dirty="0" smtClean="0"/>
              <a:t>IACL Conference, Cambridge</a:t>
            </a:r>
            <a:endParaRPr lang="en-US" b="1" dirty="0"/>
          </a:p>
        </p:txBody>
      </p:sp>
      <p:pic>
        <p:nvPicPr>
          <p:cNvPr id="10" name="Zástupný symbol pro obrázek 9"/>
          <p:cNvPicPr>
            <a:picLocks noChangeAspect="1"/>
          </p:cNvPicPr>
          <p:nvPr/>
        </p:nvPicPr>
        <p:blipFill>
          <a:blip r:embed="rId3"/>
          <a:srcRect l="7984" r="7984"/>
          <a:stretch>
            <a:fillRect/>
          </a:stretch>
        </p:blipFill>
        <p:spPr>
          <a:xfrm>
            <a:off x="2991141" y="2428873"/>
            <a:ext cx="2513718" cy="254510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58C8B3E-152E-44ED-9D1D-1298310C5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554" y="2439811"/>
            <a:ext cx="3773992" cy="2511231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98" y="2428873"/>
            <a:ext cx="2104879" cy="25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8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457201" y="1980000"/>
            <a:ext cx="9639299" cy="5076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GB" sz="2000" dirty="0" smtClean="0"/>
              <a:t>„</a:t>
            </a:r>
            <a:r>
              <a:rPr lang="en-US" sz="1800" dirty="0" smtClean="0"/>
              <a:t>… </a:t>
            </a:r>
            <a:r>
              <a:rPr lang="en-US" sz="2000" dirty="0" smtClean="0"/>
              <a:t>Rapid and deep changes in final demand would make it  easier for every sector to reduce greenhouse gas (GHG) emissions in the short and medium term (high confidence)…“  				</a:t>
            </a:r>
            <a:endParaRPr lang="cs-CZ" sz="2000" dirty="0" smtClean="0"/>
          </a:p>
          <a:p>
            <a:pPr>
              <a:lnSpc>
                <a:spcPct val="150000"/>
              </a:lnSpc>
            </a:pPr>
            <a:r>
              <a:rPr lang="cs-CZ" sz="2000" dirty="0"/>
              <a:t> </a:t>
            </a:r>
            <a:r>
              <a:rPr lang="cs-CZ" sz="2000" dirty="0" smtClean="0"/>
              <a:t>                                                        </a:t>
            </a:r>
            <a:r>
              <a:rPr lang="en-US" dirty="0" smtClean="0"/>
              <a:t>Sixth Assessment Report of IPCC, Chapter 5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cs-CZ" sz="2000" b="1" dirty="0" smtClean="0"/>
          </a:p>
          <a:p>
            <a:r>
              <a:rPr lang="cs-CZ" dirty="0" smtClean="0"/>
              <a:t>                                                                                                   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r>
              <a:rPr lang="cs-CZ" dirty="0" smtClean="0"/>
              <a:t>                                                                                                                                </a:t>
            </a:r>
            <a:r>
              <a:rPr lang="de-DE" dirty="0" err="1"/>
              <a:t>Peleg-Mizrachi</a:t>
            </a:r>
            <a:r>
              <a:rPr lang="de-DE" dirty="0"/>
              <a:t>/Tal, 2020</a:t>
            </a:r>
            <a:endParaRPr lang="cs-CZ" dirty="0"/>
          </a:p>
          <a:p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2" y="180975"/>
            <a:ext cx="7971388" cy="1114699"/>
          </a:xfrm>
        </p:spPr>
        <p:txBody>
          <a:bodyPr/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RQ: </a:t>
            </a:r>
            <a:br>
              <a:rPr lang="en-US" sz="2400" dirty="0" smtClean="0"/>
            </a:br>
            <a:r>
              <a:rPr lang="en-US" sz="2400" dirty="0" smtClean="0"/>
              <a:t>How is the </a:t>
            </a:r>
            <a:r>
              <a:rPr lang="en-US" sz="2400" dirty="0" smtClean="0"/>
              <a:t>sustainability</a:t>
            </a:r>
            <a:r>
              <a:rPr lang="en-US" sz="2400" dirty="0" smtClean="0"/>
              <a:t> unleashed in the legal regulation mitigating consumption?</a:t>
            </a:r>
            <a:endParaRPr lang="en-US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0A75D93-CA2C-4D2B-9498-4B1DD66699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8651" y="3829051"/>
            <a:ext cx="4364956" cy="322695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07817490"/>
              </p:ext>
            </p:extLst>
          </p:nvPr>
        </p:nvGraphicFramePr>
        <p:xfrm>
          <a:off x="5581651" y="4410074"/>
          <a:ext cx="3124199" cy="2286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1472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Unleashing the sustainable consumption argument in legal regulation mitigating consumption</a:t>
            </a:r>
          </a:p>
          <a:p>
            <a:pPr marL="501750" lvl="1" indent="-285750">
              <a:lnSpc>
                <a:spcPct val="150000"/>
              </a:lnSpc>
            </a:pPr>
            <a:r>
              <a:rPr lang="en-US" dirty="0" smtClean="0"/>
              <a:t>Mitigating consumption (Consumer Sales Law, Right to Repair Directive)</a:t>
            </a:r>
          </a:p>
          <a:p>
            <a:pPr marL="501750" lvl="1" indent="-285750">
              <a:lnSpc>
                <a:spcPct val="150000"/>
              </a:lnSpc>
            </a:pPr>
            <a:r>
              <a:rPr lang="en-US" dirty="0" smtClean="0"/>
              <a:t>Indirectly mitigating consumption (Eco-</a:t>
            </a:r>
            <a:r>
              <a:rPr lang="en-US" dirty="0" err="1" smtClean="0"/>
              <a:t>desing</a:t>
            </a:r>
            <a:r>
              <a:rPr lang="en-US" dirty="0" smtClean="0"/>
              <a:t> and Energy labeling, Green claims)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Voluntary mitigating actions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Best practices of mitigation policies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Recommendation on demand-side mitigation based on the IPCC Reports</a:t>
            </a:r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90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2" y="359674"/>
            <a:ext cx="7945988" cy="936000"/>
          </a:xfrm>
        </p:spPr>
        <p:txBody>
          <a:bodyPr/>
          <a:lstStyle/>
          <a:p>
            <a:r>
              <a:rPr lang="cs-CZ" sz="2800" dirty="0" smtClean="0"/>
              <a:t>1.1</a:t>
            </a:r>
            <a:r>
              <a:rPr lang="en-US" sz="2800" dirty="0" smtClean="0"/>
              <a:t> European framework for promoting responsible consumption</a:t>
            </a:r>
            <a:endParaRPr lang="en-US" sz="2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94084136"/>
              </p:ext>
            </p:extLst>
          </p:nvPr>
        </p:nvGraphicFramePr>
        <p:xfrm>
          <a:off x="1086645" y="2061104"/>
          <a:ext cx="7771606" cy="4751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059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first Twin-Directive updating European consumer sales law for current challenges (Directive (EU) 2019/770 and 2019/771:</a:t>
            </a:r>
          </a:p>
          <a:p>
            <a:pPr marL="717750" lvl="2" indent="-285750"/>
            <a:r>
              <a:rPr lang="en-US" dirty="0" smtClean="0"/>
              <a:t>show </a:t>
            </a:r>
            <a:r>
              <a:rPr lang="en-US" b="1" dirty="0" smtClean="0"/>
              <a:t>very low ambitions towards sustainability </a:t>
            </a:r>
          </a:p>
          <a:p>
            <a:pPr marL="717750" lvl="2" indent="-285750"/>
            <a:r>
              <a:rPr lang="en-US" dirty="0" smtClean="0"/>
              <a:t>Nevertheless, some requirements of the Twin Directives enhance sustainable consumption: </a:t>
            </a:r>
          </a:p>
          <a:p>
            <a:pPr marL="1149750" lvl="4" indent="-285750"/>
            <a:r>
              <a:rPr lang="en-US" b="1" dirty="0" smtClean="0"/>
              <a:t>Durability, functionality, compatibility</a:t>
            </a:r>
            <a:r>
              <a:rPr lang="en-US" dirty="0" smtClean="0"/>
              <a:t>, and in case of digital content available updates </a:t>
            </a:r>
            <a:r>
              <a:rPr lang="en-US" b="1" dirty="0" smtClean="0"/>
              <a:t>become objective criteria for conformity of goods </a:t>
            </a:r>
            <a:r>
              <a:rPr lang="en-US" dirty="0" smtClean="0"/>
              <a:t>acc. Art. 7 (1) SDG and Art. 8 (1) DCD. </a:t>
            </a:r>
          </a:p>
          <a:p>
            <a:pPr marL="1149750" lvl="4" indent="-285750"/>
            <a:r>
              <a:rPr lang="en-US" dirty="0" smtClean="0"/>
              <a:t>A two year long legal guarantee period was clarified for digital content and services acc. Art. 11 DCD. </a:t>
            </a:r>
          </a:p>
          <a:p>
            <a:pPr marL="1149750" lvl="4" indent="-285750"/>
            <a:endParaRPr lang="en-US" dirty="0" smtClean="0"/>
          </a:p>
          <a:p>
            <a:pPr marL="1149750" lvl="4" indent="-285750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Right to Repair Directive </a:t>
            </a:r>
            <a:r>
              <a:rPr lang="en-US" dirty="0" smtClean="0"/>
              <a:t>(EU) 2024/1799: </a:t>
            </a:r>
          </a:p>
          <a:p>
            <a:pPr lvl="2"/>
            <a:r>
              <a:rPr lang="en-US" b="1" dirty="0" smtClean="0"/>
              <a:t>underlines the importance of sustainability: </a:t>
            </a:r>
          </a:p>
          <a:p>
            <a:pPr lvl="2"/>
            <a:r>
              <a:rPr lang="en-US" dirty="0" smtClean="0"/>
              <a:t>the Directive aims </a:t>
            </a:r>
            <a:r>
              <a:rPr lang="en-US" b="1" dirty="0" smtClean="0"/>
              <a:t>to increase the repair and reuse of viable defective goods purchased by </a:t>
            </a:r>
          </a:p>
          <a:p>
            <a:r>
              <a:rPr lang="en-US" b="1" dirty="0" smtClean="0"/>
              <a:t>       consumers </a:t>
            </a:r>
            <a:r>
              <a:rPr lang="en-US" b="1" u="sng" dirty="0" smtClean="0"/>
              <a:t>within and beyond the legal guarantee</a:t>
            </a:r>
            <a:r>
              <a:rPr lang="en-US" b="1" dirty="0" smtClean="0"/>
              <a:t>  (for 10 type of products)</a:t>
            </a:r>
          </a:p>
          <a:p>
            <a:pPr marL="501750" lvl="1" indent="-285750"/>
            <a:r>
              <a:rPr lang="en-US" dirty="0" smtClean="0"/>
              <a:t>(European Repair Information Form and </a:t>
            </a:r>
            <a:r>
              <a:rPr lang="en-US" dirty="0" smtClean="0"/>
              <a:t>online </a:t>
            </a:r>
            <a:r>
              <a:rPr lang="en-US" dirty="0" smtClean="0"/>
              <a:t>Platform for repair)</a:t>
            </a:r>
          </a:p>
          <a:p>
            <a:pPr marL="501750" lvl="1" indent="-285750"/>
            <a:r>
              <a:rPr lang="en-US" dirty="0" smtClean="0"/>
              <a:t>Refers on Green Deal and </a:t>
            </a:r>
            <a:r>
              <a:rPr lang="en-US" dirty="0" smtClean="0"/>
              <a:t>Eco-design </a:t>
            </a:r>
            <a:r>
              <a:rPr lang="en-US" dirty="0" smtClean="0"/>
              <a:t>Regulation </a:t>
            </a:r>
          </a:p>
          <a:p>
            <a:pPr marL="501750" lvl="1" indent="-285750"/>
            <a:endParaRPr lang="en-US" dirty="0" smtClean="0"/>
          </a:p>
          <a:p>
            <a:pPr marL="501750" lvl="1" indent="-285750"/>
            <a:endParaRPr lang="en-US" dirty="0" smtClean="0"/>
          </a:p>
          <a:p>
            <a:pPr lvl="1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					</a:t>
            </a:r>
            <a:r>
              <a:rPr lang="en-US" b="1" dirty="0" smtClean="0">
                <a:solidFill>
                  <a:srgbClr val="C00000"/>
                </a:solidFill>
              </a:rPr>
              <a:t>?? Personal </a:t>
            </a:r>
            <a:r>
              <a:rPr lang="en-US" b="1" dirty="0" smtClean="0">
                <a:solidFill>
                  <a:srgbClr val="C00000"/>
                </a:solidFill>
              </a:rPr>
              <a:t>profiling, aggressive </a:t>
            </a:r>
            <a:r>
              <a:rPr lang="en-US" b="1" dirty="0" smtClean="0">
                <a:solidFill>
                  <a:srgbClr val="C00000"/>
                </a:solidFill>
              </a:rPr>
              <a:t>advertisement </a:t>
            </a:r>
          </a:p>
          <a:p>
            <a:pPr lvl="1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					?? 14 days </a:t>
            </a:r>
            <a:r>
              <a:rPr lang="en-US" b="1" dirty="0" smtClean="0">
                <a:solidFill>
                  <a:srgbClr val="C00000"/>
                </a:solidFill>
              </a:rPr>
              <a:t>withdrawal </a:t>
            </a:r>
            <a:r>
              <a:rPr lang="en-US" b="1" dirty="0" smtClean="0">
                <a:solidFill>
                  <a:srgbClr val="C00000"/>
                </a:solidFill>
              </a:rPr>
              <a:t>right </a:t>
            </a:r>
          </a:p>
          <a:p>
            <a:pPr lvl="1" indent="0">
              <a:buNone/>
            </a:pPr>
            <a:endParaRPr lang="en-US" dirty="0"/>
          </a:p>
          <a:p>
            <a:endParaRPr lang="en-US" dirty="0"/>
          </a:p>
          <a:p>
            <a:pPr marL="717750" lvl="2" indent="-285750"/>
            <a:endParaRPr lang="en-US" dirty="0" smtClean="0"/>
          </a:p>
          <a:p>
            <a:pPr marL="717750" lvl="2" indent="-285750"/>
            <a:endParaRPr lang="en-US" dirty="0" smtClean="0"/>
          </a:p>
          <a:p>
            <a:pPr marL="717750" lvl="2" indent="-285750"/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1" y="359674"/>
            <a:ext cx="8317464" cy="936000"/>
          </a:xfrm>
        </p:spPr>
        <p:txBody>
          <a:bodyPr/>
          <a:lstStyle/>
          <a:p>
            <a:r>
              <a:rPr lang="cs-CZ" sz="2800" dirty="0" smtClean="0"/>
              <a:t>1.2 </a:t>
            </a:r>
            <a:r>
              <a:rPr lang="en-US" sz="2800" dirty="0" smtClean="0"/>
              <a:t>Sustainability in </a:t>
            </a:r>
            <a:r>
              <a:rPr lang="en-US" sz="2800" dirty="0"/>
              <a:t>the</a:t>
            </a:r>
            <a:r>
              <a:rPr lang="cs-CZ" sz="2800" dirty="0"/>
              <a:t> </a:t>
            </a:r>
            <a:r>
              <a:rPr lang="en-GB" sz="2800" dirty="0" smtClean="0"/>
              <a:t>Consumer´s </a:t>
            </a:r>
            <a:r>
              <a:rPr lang="en-GB" sz="2800" dirty="0"/>
              <a:t>Sales law</a:t>
            </a:r>
            <a:r>
              <a:rPr lang="cs-CZ" sz="2800" dirty="0"/>
              <a:t> </a:t>
            </a:r>
            <a:r>
              <a:rPr lang="cs-CZ" sz="2800" dirty="0" smtClean="0"/>
              <a:t>(</a:t>
            </a:r>
            <a:r>
              <a:rPr lang="cs-CZ" sz="2800" dirty="0" err="1" smtClean="0"/>
              <a:t>incl</a:t>
            </a:r>
            <a:r>
              <a:rPr lang="cs-CZ" sz="2800" dirty="0" smtClean="0"/>
              <a:t>.</a:t>
            </a:r>
            <a:r>
              <a:rPr lang="en-US" sz="2800" dirty="0" smtClean="0"/>
              <a:t> </a:t>
            </a:r>
            <a:r>
              <a:rPr lang="cs-CZ" sz="2800" dirty="0" smtClean="0"/>
              <a:t>R</a:t>
            </a:r>
            <a:r>
              <a:rPr lang="en-US" sz="2800" dirty="0" err="1" smtClean="0"/>
              <a:t>ight</a:t>
            </a:r>
            <a:r>
              <a:rPr lang="en-US" sz="2800" dirty="0" smtClean="0"/>
              <a:t> </a:t>
            </a:r>
            <a:r>
              <a:rPr lang="en-US" sz="2800" dirty="0"/>
              <a:t>to repair </a:t>
            </a:r>
            <a:r>
              <a:rPr lang="en-US" sz="2800" dirty="0" smtClean="0"/>
              <a:t>Directive</a:t>
            </a:r>
            <a:r>
              <a:rPr lang="cs-CZ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5562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A06C2A38-474C-4702-9A9E-164B5D5F09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362" y="1647825"/>
            <a:ext cx="9972000" cy="5408175"/>
          </a:xfrm>
        </p:spPr>
        <p:txBody>
          <a:bodyPr anchor="t">
            <a:normAutofit/>
          </a:bodyPr>
          <a:lstStyle/>
          <a:p>
            <a:r>
              <a:rPr lang="en-US" b="1" dirty="0" smtClean="0"/>
              <a:t> </a:t>
            </a:r>
            <a:r>
              <a:rPr lang="en-US" b="1" dirty="0" smtClean="0"/>
              <a:t>The Greenwashing Directive </a:t>
            </a:r>
            <a:r>
              <a:rPr lang="en-US" dirty="0" smtClean="0"/>
              <a:t>(EU) 2024/852 and the Proposal on green claims directive aims:</a:t>
            </a:r>
          </a:p>
          <a:p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establish a coherent policy framework to transform consumption </a:t>
            </a:r>
          </a:p>
          <a:p>
            <a:r>
              <a:rPr lang="en-US" dirty="0" smtClean="0"/>
              <a:t>     patterns in a more </a:t>
            </a:r>
            <a:r>
              <a:rPr lang="en-US" b="1" dirty="0" smtClean="0"/>
              <a:t>sustainable</a:t>
            </a:r>
            <a:r>
              <a:rPr lang="en-US" dirty="0" smtClean="0"/>
              <a:t> direction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contribute to a </a:t>
            </a:r>
            <a:r>
              <a:rPr lang="en-US" b="1" dirty="0" smtClean="0"/>
              <a:t>greener internal market </a:t>
            </a:r>
            <a:r>
              <a:rPr lang="en-US" dirty="0" smtClean="0"/>
              <a:t>by encouraging the </a:t>
            </a:r>
          </a:p>
          <a:p>
            <a:r>
              <a:rPr lang="en-US" b="1" dirty="0" smtClean="0"/>
              <a:t>     competition between traders based on the green content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 smtClean="0"/>
          </a:p>
          <a:p>
            <a:r>
              <a:rPr lang="en-US" b="1" dirty="0" smtClean="0"/>
              <a:t>Directive (EU) 2024/852 UPCD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recognizes the importance of consumers´ informed purchasing decision </a:t>
            </a:r>
          </a:p>
          <a:p>
            <a:r>
              <a:rPr lang="en-US" dirty="0" smtClean="0"/>
              <a:t>     based on the green information of the products,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Brings definitions and clarifications for control authorities and courts</a:t>
            </a:r>
          </a:p>
          <a:p>
            <a:pPr marL="285750" indent="-285750"/>
            <a:endParaRPr lang="en-US" dirty="0" smtClean="0"/>
          </a:p>
          <a:p>
            <a:r>
              <a:rPr lang="en-US" b="1" dirty="0" smtClean="0"/>
              <a:t>Proposal on green claims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Explicitly changes the current post control régime to an ex-ante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companies need to check their environmental statements </a:t>
            </a:r>
          </a:p>
          <a:p>
            <a:r>
              <a:rPr lang="en-US" dirty="0" smtClean="0"/>
              <a:t>     in advance and provide comprehensible evidence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ex-ante verification procedures by independent, accredited test centers</a:t>
            </a:r>
          </a:p>
          <a:p>
            <a:endParaRPr lang="en-US" dirty="0" smtClean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5B9373F-BEF3-4324-AF8A-BCBE3B089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1" y="359674"/>
            <a:ext cx="8158023" cy="936000"/>
          </a:xfrm>
        </p:spPr>
        <p:txBody>
          <a:bodyPr/>
          <a:lstStyle/>
          <a:p>
            <a:r>
              <a:rPr lang="cs-CZ" dirty="0" smtClean="0"/>
              <a:t>1.3</a:t>
            </a:r>
            <a:r>
              <a:rPr lang="en-US" dirty="0" smtClean="0"/>
              <a:t> </a:t>
            </a:r>
            <a:r>
              <a:rPr lang="en-US" dirty="0" smtClean="0"/>
              <a:t>The sustainability argument in the  communication on green content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Zástupný symbol pro obsah 3">
            <a:extLst>
              <a:ext uri="{FF2B5EF4-FFF2-40B4-BE49-F238E27FC236}">
                <a16:creationId xmlns:a16="http://schemas.microsoft.com/office/drawing/2014/main" id="{768CAA50-BCD1-466E-B428-37FFFE1C2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030" y="2965794"/>
            <a:ext cx="3588783" cy="277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3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810314"/>
              </p:ext>
            </p:extLst>
          </p:nvPr>
        </p:nvGraphicFramePr>
        <p:xfrm>
          <a:off x="359812" y="1636713"/>
          <a:ext cx="9937027" cy="4847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2" y="360000"/>
            <a:ext cx="7797052" cy="936000"/>
          </a:xfrm>
        </p:spPr>
        <p:txBody>
          <a:bodyPr/>
          <a:lstStyle/>
          <a:p>
            <a:r>
              <a:rPr lang="cs-CZ" sz="2800" dirty="0" smtClean="0"/>
              <a:t>1.4 </a:t>
            </a:r>
            <a:r>
              <a:rPr lang="en-US" sz="2800" dirty="0"/>
              <a:t>European framework for promoting responsible </a:t>
            </a:r>
            <a:r>
              <a:rPr lang="en-US" sz="2800" dirty="0" smtClean="0"/>
              <a:t>production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1860" y="5915235"/>
            <a:ext cx="5699986" cy="164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4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8" y="1626750"/>
            <a:ext cx="8587819" cy="55741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369" y="3846136"/>
            <a:ext cx="3770444" cy="3619271"/>
          </a:xfrm>
          <a:prstGeom prst="rect">
            <a:avLst/>
          </a:prstGeom>
        </p:spPr>
      </p:pic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94268" y="1743850"/>
            <a:ext cx="9972000" cy="5076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2" y="359674"/>
            <a:ext cx="8220770" cy="936000"/>
          </a:xfrm>
        </p:spPr>
        <p:txBody>
          <a:bodyPr/>
          <a:lstStyle/>
          <a:p>
            <a:r>
              <a:rPr lang="cs-CZ" sz="2400" dirty="0"/>
              <a:t>2</a:t>
            </a:r>
            <a:r>
              <a:rPr lang="en-US" sz="2400" dirty="0" smtClean="0"/>
              <a:t>.1 Demand-side mitigation, with focus of their GHG mitigation potential, IPCC, </a:t>
            </a:r>
            <a:r>
              <a:rPr lang="en-US" sz="1600" dirty="0" smtClean="0"/>
              <a:t>6. report, Chapter 5, p.532</a:t>
            </a:r>
            <a:endParaRPr lang="en-US" sz="1600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1225485" y="2271860"/>
            <a:ext cx="236612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>
            <a:off x="867266" y="3148553"/>
            <a:ext cx="2234153" cy="942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>
            <a:off x="1423447" y="3355942"/>
            <a:ext cx="1621411" cy="2828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4458878" y="2526384"/>
            <a:ext cx="246249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4496586" y="3779838"/>
            <a:ext cx="362931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/>
        </p:nvCxnSpPr>
        <p:spPr>
          <a:xfrm>
            <a:off x="5043340" y="3959258"/>
            <a:ext cx="1878029" cy="18853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/>
          <p:nvPr/>
        </p:nvCxnSpPr>
        <p:spPr>
          <a:xfrm>
            <a:off x="7748833" y="4930219"/>
            <a:ext cx="14988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7107811" y="6971597"/>
            <a:ext cx="21398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>
            <a:off x="7381188" y="5505254"/>
            <a:ext cx="1866507" cy="9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>
            <a:off x="4920792" y="4458878"/>
            <a:ext cx="154599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040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ABAF825C-5098-4D94-BA4A-59A30392F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811" y="1717964"/>
            <a:ext cx="9972000" cy="5482037"/>
          </a:xfrm>
        </p:spPr>
        <p:txBody>
          <a:bodyPr anchor="t">
            <a:normAutofit fontScale="62500" lnSpcReduction="20000"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>
              <a:lnSpc>
                <a:spcPct val="120000"/>
              </a:lnSpc>
            </a:pPr>
            <a:r>
              <a:rPr lang="de-DE" sz="2900" dirty="0"/>
              <a:t>                      </a:t>
            </a:r>
          </a:p>
          <a:p>
            <a:pPr>
              <a:lnSpc>
                <a:spcPct val="120000"/>
              </a:lnSpc>
            </a:pPr>
            <a:endParaRPr lang="de-DE" sz="25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		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		</a:t>
            </a:r>
          </a:p>
          <a:p>
            <a:endParaRPr lang="cs-CZ" sz="2300" dirty="0"/>
          </a:p>
          <a:p>
            <a:endParaRPr lang="cs-CZ" sz="2300" dirty="0"/>
          </a:p>
          <a:p>
            <a:r>
              <a:rPr lang="cs-CZ" sz="2300" dirty="0"/>
              <a:t>		</a:t>
            </a:r>
          </a:p>
          <a:p>
            <a:endParaRPr lang="cs-CZ" sz="2300" dirty="0">
              <a:solidFill>
                <a:srgbClr val="FF0000"/>
              </a:solidFill>
            </a:endParaRP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cs-CZ" dirty="0"/>
              <a:t>                        </a:t>
            </a:r>
            <a:endParaRPr lang="de-DE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9CE5B8F-5588-4D53-A559-5C68F6D6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11" y="359674"/>
            <a:ext cx="7749715" cy="936000"/>
          </a:xfrm>
        </p:spPr>
        <p:txBody>
          <a:bodyPr/>
          <a:lstStyle/>
          <a:p>
            <a:r>
              <a:rPr lang="cs-CZ" sz="2800" dirty="0" smtClean="0"/>
              <a:t>2.2</a:t>
            </a:r>
            <a:r>
              <a:rPr lang="en-GB" sz="2800" dirty="0" smtClean="0"/>
              <a:t> </a:t>
            </a:r>
            <a:r>
              <a:rPr lang="en-GB" sz="2800" dirty="0"/>
              <a:t>Voluntary mitigating actions of consumers toward sustainable consumption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0DFED4CA-4A66-4BB0-9328-3E161EA0A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36"/>
              </p:ext>
            </p:extLst>
          </p:nvPr>
        </p:nvGraphicFramePr>
        <p:xfrm>
          <a:off x="359811" y="1626940"/>
          <a:ext cx="6401003" cy="566408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18522">
                  <a:extLst>
                    <a:ext uri="{9D8B030D-6E8A-4147-A177-3AD203B41FA5}">
                      <a16:colId xmlns:a16="http://schemas.microsoft.com/office/drawing/2014/main" val="644734317"/>
                    </a:ext>
                  </a:extLst>
                </a:gridCol>
                <a:gridCol w="772848">
                  <a:extLst>
                    <a:ext uri="{9D8B030D-6E8A-4147-A177-3AD203B41FA5}">
                      <a16:colId xmlns:a16="http://schemas.microsoft.com/office/drawing/2014/main" val="1620845050"/>
                    </a:ext>
                  </a:extLst>
                </a:gridCol>
                <a:gridCol w="772848">
                  <a:extLst>
                    <a:ext uri="{9D8B030D-6E8A-4147-A177-3AD203B41FA5}">
                      <a16:colId xmlns:a16="http://schemas.microsoft.com/office/drawing/2014/main" val="1540791338"/>
                    </a:ext>
                  </a:extLst>
                </a:gridCol>
                <a:gridCol w="773935">
                  <a:extLst>
                    <a:ext uri="{9D8B030D-6E8A-4147-A177-3AD203B41FA5}">
                      <a16:colId xmlns:a16="http://schemas.microsoft.com/office/drawing/2014/main" val="1588596812"/>
                    </a:ext>
                  </a:extLst>
                </a:gridCol>
                <a:gridCol w="962850">
                  <a:extLst>
                    <a:ext uri="{9D8B030D-6E8A-4147-A177-3AD203B41FA5}">
                      <a16:colId xmlns:a16="http://schemas.microsoft.com/office/drawing/2014/main" val="2175922264"/>
                    </a:ext>
                  </a:extLst>
                </a:gridCol>
              </a:tblGrid>
              <a:tr h="567566">
                <a:tc>
                  <a:txBody>
                    <a:bodyPr/>
                    <a:lstStyle/>
                    <a:p>
                      <a:r>
                        <a:rPr lang="en-US" sz="1800" noProof="0" dirty="0"/>
                        <a:t>Voluntary mitigating actions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 err="1"/>
                        <a:t>Effect</a:t>
                      </a:r>
                      <a:endParaRPr lang="de-D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696983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r>
                        <a:rPr lang="en-US" sz="1800" noProof="0" dirty="0"/>
                        <a:t>reduce waste and separating it for recycling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30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65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75%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0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61933"/>
                  </a:ext>
                </a:extLst>
              </a:tr>
              <a:tr h="1060588">
                <a:tc>
                  <a:txBody>
                    <a:bodyPr/>
                    <a:lstStyle/>
                    <a:p>
                      <a:r>
                        <a:rPr lang="en-US" sz="1800" noProof="0" dirty="0"/>
                        <a:t>lower energy consumption is an important factor at buying household appliance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35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42</a:t>
                      </a:r>
                      <a:r>
                        <a:rPr lang="cs-CZ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+</a:t>
                      </a:r>
                      <a:endParaRPr lang="de-D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654330"/>
                  </a:ext>
                </a:extLst>
              </a:tr>
              <a:tr h="488695">
                <a:tc>
                  <a:txBody>
                    <a:bodyPr/>
                    <a:lstStyle/>
                    <a:p>
                      <a:r>
                        <a:rPr lang="en-US" sz="1800" noProof="0"/>
                        <a:t>consume less meat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  <a:p>
                      <a:endParaRPr lang="de-DE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</a:t>
                      </a:r>
                      <a:r>
                        <a:rPr lang="cs-CZ" sz="1800" dirty="0"/>
                        <a:t>1</a:t>
                      </a:r>
                      <a:r>
                        <a:rPr lang="en-GB" sz="1800" dirty="0"/>
                        <a:t> % 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++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358017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r>
                        <a:rPr lang="en-US" sz="1800" noProof="0" dirty="0"/>
                        <a:t>environmentally-friendly alternatives to 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24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30</a:t>
                      </a:r>
                      <a:r>
                        <a:rPr lang="cs-CZ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++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519474"/>
                  </a:ext>
                </a:extLst>
              </a:tr>
              <a:tr h="814077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/>
                        <a:t>travel by train or with low carbon transport vehicle to 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  <a:p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11%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++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672742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r>
                        <a:rPr lang="en-US" sz="1800" noProof="0" dirty="0"/>
                        <a:t>Cut</a:t>
                      </a:r>
                      <a:r>
                        <a:rPr lang="en-US" sz="1800" baseline="0" noProof="0" dirty="0"/>
                        <a:t> down water consumption</a:t>
                      </a:r>
                      <a:endParaRPr lang="en-US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27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  <a:p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/>
                        <a:t>+++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16651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/>
                        <a:t>Brought product with ecolabel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20</a:t>
                      </a:r>
                      <a:r>
                        <a:rPr lang="en-GB" sz="1800" dirty="0"/>
                        <a:t>%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n.a</a:t>
                      </a:r>
                      <a:r>
                        <a:rPr lang="de-DE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+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800852"/>
                  </a:ext>
                </a:extLst>
              </a:tr>
            </a:tbl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:a16="http://schemas.microsoft.com/office/drawing/2014/main" id="{401E0941-C58B-4A9D-9F3C-F35B0DCF5684}"/>
              </a:ext>
            </a:extLst>
          </p:cNvPr>
          <p:cNvSpPr/>
          <p:nvPr/>
        </p:nvSpPr>
        <p:spPr>
          <a:xfrm>
            <a:off x="7494085" y="4079656"/>
            <a:ext cx="2412840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composed </a:t>
            </a:r>
            <a:r>
              <a:rPr lang="cs-CZ" sz="1400" dirty="0" err="1" smtClean="0"/>
              <a:t>from</a:t>
            </a:r>
            <a:r>
              <a:rPr lang="cs-CZ" sz="1400" dirty="0" smtClean="0"/>
              <a:t> </a:t>
            </a:r>
            <a:endParaRPr lang="en-GB" sz="1400" dirty="0"/>
          </a:p>
          <a:p>
            <a:r>
              <a:rPr lang="en-GB" sz="1400" dirty="0"/>
              <a:t>Flash Eurobarometer, 2009</a:t>
            </a:r>
          </a:p>
          <a:p>
            <a:r>
              <a:rPr lang="en-GB" sz="1400" dirty="0"/>
              <a:t>Special Eurobarometer 468,</a:t>
            </a:r>
          </a:p>
          <a:p>
            <a:r>
              <a:rPr lang="en-GB" sz="1400" dirty="0"/>
              <a:t>Special Eurobarometer </a:t>
            </a:r>
            <a:r>
              <a:rPr lang="de-DE" sz="1400" dirty="0"/>
              <a:t>513</a:t>
            </a:r>
          </a:p>
          <a:p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author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09194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/>
          </a:bodyPr>
          <a:lstStyle/>
          <a:p>
            <a:pPr marL="774900" lvl="2" indent="-342900">
              <a:lnSpc>
                <a:spcPct val="150000"/>
              </a:lnSpc>
            </a:pPr>
            <a:r>
              <a:rPr lang="en-US" sz="1800" dirty="0" smtClean="0"/>
              <a:t>The voluntary engagement of consumers towards sustainability </a:t>
            </a:r>
            <a:r>
              <a:rPr lang="en-US" sz="1800" b="1" dirty="0" smtClean="0">
                <a:solidFill>
                  <a:srgbClr val="C00000"/>
                </a:solidFill>
              </a:rPr>
              <a:t>is rather low</a:t>
            </a:r>
          </a:p>
          <a:p>
            <a:pPr marL="774900" lvl="2" indent="-342900">
              <a:lnSpc>
                <a:spcPct val="150000"/>
              </a:lnSpc>
            </a:pPr>
            <a:r>
              <a:rPr lang="en-US" sz="1800" dirty="0" smtClean="0"/>
              <a:t>The tendency enhances slowly</a:t>
            </a:r>
          </a:p>
          <a:p>
            <a:pPr marL="774900" lvl="2" indent="-342900">
              <a:lnSpc>
                <a:spcPct val="150000"/>
              </a:lnSpc>
            </a:pPr>
            <a:r>
              <a:rPr lang="en-US" sz="1800" dirty="0" smtClean="0"/>
              <a:t>Consumers prefers less impactful voluntary actions</a:t>
            </a:r>
          </a:p>
          <a:p>
            <a:pPr>
              <a:lnSpc>
                <a:spcPct val="150000"/>
              </a:lnSpc>
            </a:pPr>
            <a:endParaRPr lang="en-US" sz="1800" dirty="0" smtClean="0"/>
          </a:p>
          <a:p>
            <a:r>
              <a:rPr lang="en-US" sz="1800" dirty="0" smtClean="0"/>
              <a:t>       „</a:t>
            </a:r>
            <a:r>
              <a:rPr lang="en-US" sz="1800" i="1" dirty="0" smtClean="0"/>
              <a:t>Without adequate incentives or policies, consumers are not likely to be sensitive with respect to their environmental responsibilities</a:t>
            </a:r>
            <a:r>
              <a:rPr lang="en-US" sz="1800" dirty="0" smtClean="0"/>
              <a:t>.“ </a:t>
            </a:r>
          </a:p>
          <a:p>
            <a:r>
              <a:rPr lang="en-US" sz="1800" dirty="0" smtClean="0"/>
              <a:t>		                             </a:t>
            </a:r>
            <a:r>
              <a:rPr lang="en-US" sz="1400" dirty="0" smtClean="0"/>
              <a:t>(</a:t>
            </a:r>
            <a:r>
              <a:rPr lang="en-US" sz="1400" dirty="0" err="1" smtClean="0"/>
              <a:t>Bastianoni</a:t>
            </a:r>
            <a:r>
              <a:rPr lang="en-US" sz="1400" dirty="0" smtClean="0"/>
              <a:t>, 2004)</a:t>
            </a:r>
          </a:p>
          <a:p>
            <a:pPr>
              <a:lnSpc>
                <a:spcPct val="150000"/>
              </a:lnSpc>
            </a:pPr>
            <a:endParaRPr lang="en-US" sz="1800" dirty="0" smtClean="0"/>
          </a:p>
          <a:p>
            <a:pPr>
              <a:lnSpc>
                <a:spcPct val="150000"/>
              </a:lnSpc>
            </a:pPr>
            <a:endParaRPr lang="en-US" sz="1800" dirty="0" smtClean="0"/>
          </a:p>
          <a:p>
            <a:pPr>
              <a:lnSpc>
                <a:spcPct val="150000"/>
              </a:lnSpc>
            </a:pPr>
            <a:r>
              <a:rPr lang="en-US" sz="1800" dirty="0" smtClean="0"/>
              <a:t>        However, consumers cannot sufficient influence production processes and the whole market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       system                       </a:t>
            </a:r>
            <a:r>
              <a:rPr lang="en-US" sz="1800" b="1" dirty="0" smtClean="0">
                <a:solidFill>
                  <a:srgbClr val="C00000"/>
                </a:solidFill>
              </a:rPr>
              <a:t> more aware, reduced consumption is necessary</a:t>
            </a:r>
          </a:p>
          <a:p>
            <a:pPr>
              <a:lnSpc>
                <a:spcPct val="150000"/>
              </a:lnSpc>
            </a:pPr>
            <a:endParaRPr lang="cs-CZ" sz="1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1800" b="1" dirty="0" smtClean="0">
                <a:solidFill>
                  <a:srgbClr val="C00000"/>
                </a:solidFill>
              </a:rPr>
              <a:t>  </a:t>
            </a:r>
            <a:endParaRPr lang="en-US" sz="1800" b="1" dirty="0"/>
          </a:p>
          <a:p>
            <a:pPr>
              <a:lnSpc>
                <a:spcPct val="150000"/>
              </a:lnSpc>
            </a:pPr>
            <a:endParaRPr lang="en-US" sz="18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59812" y="359674"/>
            <a:ext cx="7463388" cy="936000"/>
          </a:xfrm>
        </p:spPr>
        <p:txBody>
          <a:bodyPr/>
          <a:lstStyle/>
          <a:p>
            <a:r>
              <a:rPr lang="cs-CZ" dirty="0" smtClean="0"/>
              <a:t>2.3 </a:t>
            </a:r>
            <a:r>
              <a:rPr lang="en-US" dirty="0" smtClean="0"/>
              <a:t>Summary on </a:t>
            </a:r>
            <a:r>
              <a:rPr lang="en-US" dirty="0" smtClean="0"/>
              <a:t>consumers´ </a:t>
            </a:r>
            <a:r>
              <a:rPr lang="en-US" dirty="0" smtClean="0"/>
              <a:t>voluntary mitigation actions</a:t>
            </a:r>
            <a:endParaRPr lang="en-US" dirty="0"/>
          </a:p>
        </p:txBody>
      </p:sp>
      <p:sp>
        <p:nvSpPr>
          <p:cNvPr id="5" name="Šipka doprava 6">
            <a:extLst>
              <a:ext uri="{FF2B5EF4-FFF2-40B4-BE49-F238E27FC236}">
                <a16:creationId xmlns:a16="http://schemas.microsoft.com/office/drawing/2014/main" id="{E01BD50A-BA5D-4304-BD6B-28F70DB3DEBA}"/>
              </a:ext>
            </a:extLst>
          </p:cNvPr>
          <p:cNvSpPr/>
          <p:nvPr/>
        </p:nvSpPr>
        <p:spPr>
          <a:xfrm>
            <a:off x="1899862" y="56837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565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3.1 Best </a:t>
            </a:r>
            <a:r>
              <a:rPr lang="cs-CZ" dirty="0" err="1"/>
              <a:t>practicies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mitigation</a:t>
            </a:r>
            <a:r>
              <a:rPr lang="cs-CZ" dirty="0"/>
              <a:t> </a:t>
            </a:r>
            <a:r>
              <a:rPr lang="cs-CZ" dirty="0" err="1"/>
              <a:t>policies</a:t>
            </a:r>
            <a:r>
              <a:rPr lang="cs-CZ" dirty="0"/>
              <a:t>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022595"/>
              </p:ext>
            </p:extLst>
          </p:nvPr>
        </p:nvGraphicFramePr>
        <p:xfrm>
          <a:off x="359812" y="1706879"/>
          <a:ext cx="8120220" cy="544576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582378">
                  <a:extLst>
                    <a:ext uri="{9D8B030D-6E8A-4147-A177-3AD203B41FA5}">
                      <a16:colId xmlns:a16="http://schemas.microsoft.com/office/drawing/2014/main" val="3870665636"/>
                    </a:ext>
                  </a:extLst>
                </a:gridCol>
                <a:gridCol w="2582378">
                  <a:extLst>
                    <a:ext uri="{9D8B030D-6E8A-4147-A177-3AD203B41FA5}">
                      <a16:colId xmlns:a16="http://schemas.microsoft.com/office/drawing/2014/main" val="670356782"/>
                    </a:ext>
                  </a:extLst>
                </a:gridCol>
                <a:gridCol w="1510691">
                  <a:extLst>
                    <a:ext uri="{9D8B030D-6E8A-4147-A177-3AD203B41FA5}">
                      <a16:colId xmlns:a16="http://schemas.microsoft.com/office/drawing/2014/main" val="1692759107"/>
                    </a:ext>
                  </a:extLst>
                </a:gridCol>
                <a:gridCol w="1444773">
                  <a:extLst>
                    <a:ext uri="{9D8B030D-6E8A-4147-A177-3AD203B41FA5}">
                      <a16:colId xmlns:a16="http://schemas.microsoft.com/office/drawing/2014/main" val="2824244725"/>
                    </a:ext>
                  </a:extLst>
                </a:gridCol>
              </a:tblGrid>
              <a:tr h="4730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Field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Mechanism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Type of mechanism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Country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4912671"/>
                  </a:ext>
                </a:extLst>
              </a:tr>
              <a:tr h="47301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Transportation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Subsidies for</a:t>
                      </a:r>
                      <a:endParaRPr lang="cs-CZ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electric cars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 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France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955573"/>
                  </a:ext>
                </a:extLst>
              </a:tr>
              <a:tr h="23039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Free public transport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Luxembourg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0716504"/>
                  </a:ext>
                </a:extLst>
              </a:tr>
              <a:tr h="47301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Bike to work – tax incentive - premium purchasing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Ireland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384283"/>
                  </a:ext>
                </a:extLst>
              </a:tr>
              <a:tr h="715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Energy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Grants for business investment in sustainable energy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Netherland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8212402"/>
                  </a:ext>
                </a:extLst>
              </a:tr>
              <a:tr h="47301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Awareness rising - general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Don´t buy</a:t>
                      </a:r>
                      <a:endParaRPr lang="cs-CZ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It -campaign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School education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Czech Republic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8301978"/>
                  </a:ext>
                </a:extLst>
              </a:tr>
              <a:tr h="47301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Climate education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School education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Slovenia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1919699"/>
                  </a:ext>
                </a:extLst>
              </a:tr>
              <a:tr h="23039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Durability of household appliances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Repair bonus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France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2378383"/>
                  </a:ext>
                </a:extLst>
              </a:tr>
              <a:tr h="95824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Vouchers, covering 50% of the costs for repairing or renewing electronic equipment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Financial 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Austria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3571071"/>
                  </a:ext>
                </a:extLst>
              </a:tr>
              <a:tr h="47301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Fashion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Environmental surcharge</a:t>
                      </a:r>
                      <a:endParaRPr lang="cs-CZ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for fast fashion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taxation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France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6835209"/>
                  </a:ext>
                </a:extLst>
              </a:tr>
              <a:tr h="47301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Reduced VAT for repair Services - Shoes, clothing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taxation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Sweden 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5924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0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66428681-264F-472F-8BF7-D34AE082D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B898539-0F4C-457C-B8B3-B9C9344B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</a:t>
            </a:r>
            <a:r>
              <a:rPr lang="de-DE" dirty="0" smtClean="0"/>
              <a:t>M</a:t>
            </a:r>
            <a:r>
              <a:rPr lang="en-GB" dirty="0" err="1"/>
              <a:t>itigation</a:t>
            </a:r>
            <a:r>
              <a:rPr lang="en-GB" dirty="0"/>
              <a:t> policies should aim: </a:t>
            </a:r>
            <a:endParaRPr lang="de-DE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736BA4F-E650-488F-8E85-4E8EC0F60A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305391"/>
              </p:ext>
            </p:extLst>
          </p:nvPr>
        </p:nvGraphicFramePr>
        <p:xfrm>
          <a:off x="359451" y="1980000"/>
          <a:ext cx="9154004" cy="4751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205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83612" y="1710067"/>
            <a:ext cx="9971606" cy="5076000"/>
          </a:xfrm>
        </p:spPr>
        <p:txBody>
          <a:bodyPr anchor="t"/>
          <a:lstStyle/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Summary</a:t>
            </a:r>
            <a:r>
              <a:rPr lang="cs-CZ" dirty="0" smtClean="0"/>
              <a:t>: </a:t>
            </a:r>
            <a:r>
              <a:rPr lang="en-US" dirty="0" smtClean="0"/>
              <a:t>General assessment</a:t>
            </a:r>
            <a:endParaRPr lang="en-US" dirty="0"/>
          </a:p>
        </p:txBody>
      </p:sp>
      <p:sp>
        <p:nvSpPr>
          <p:cNvPr id="4" name="Šipka doprava 3"/>
          <p:cNvSpPr/>
          <p:nvPr/>
        </p:nvSpPr>
        <p:spPr>
          <a:xfrm>
            <a:off x="754861" y="34791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2009775" y="1727778"/>
            <a:ext cx="719137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European framework for promoting responsible consumption and production </a:t>
            </a:r>
            <a:r>
              <a:rPr lang="en-US" dirty="0"/>
              <a:t>aims </a:t>
            </a:r>
            <a:r>
              <a:rPr lang="en-US" dirty="0" smtClean="0"/>
              <a:t>to enhance sustainability and </a:t>
            </a:r>
            <a:r>
              <a:rPr lang="en-US" dirty="0" smtClean="0"/>
              <a:t>green the internal market with baby-steps.</a:t>
            </a:r>
            <a:r>
              <a:rPr lang="en-US" b="1" dirty="0" smtClean="0">
                <a:solidFill>
                  <a:srgbClr val="FF0000"/>
                </a:solidFill>
              </a:rPr>
              <a:t> But: </a:t>
            </a:r>
            <a:r>
              <a:rPr lang="en-US" b="1" dirty="0" smtClean="0">
                <a:solidFill>
                  <a:srgbClr val="FF0000"/>
                </a:solidFill>
              </a:rPr>
              <a:t>it is questionable whether the speed of this greening will be sufficient to hold up climate change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voluntary engagement of consumers towards sustainability </a:t>
            </a:r>
            <a:r>
              <a:rPr lang="en-US" b="1" dirty="0">
                <a:solidFill>
                  <a:srgbClr val="C00000"/>
                </a:solidFill>
              </a:rPr>
              <a:t>is rather low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National mitigation policies are uncoordinated and fragmented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mindset change: </a:t>
            </a:r>
            <a:r>
              <a:rPr lang="en-US" b="1" dirty="0" smtClean="0">
                <a:solidFill>
                  <a:srgbClr val="FF0000"/>
                </a:solidFill>
              </a:rPr>
              <a:t>Reduce (avoid) – Shift – Improve</a:t>
            </a:r>
            <a:r>
              <a:rPr lang="en-US" dirty="0" smtClean="0"/>
              <a:t>, as proposed by the IPCC report is not promoted by the EU Directives mitigation consumption. </a:t>
            </a:r>
            <a:r>
              <a:rPr lang="en-US" b="1" dirty="0" smtClean="0">
                <a:solidFill>
                  <a:srgbClr val="FF0000"/>
                </a:solidFill>
              </a:rPr>
              <a:t>More and far-reaching efforts are necessary</a:t>
            </a:r>
            <a:r>
              <a:rPr lang="en-US" b="1" dirty="0" smtClean="0"/>
              <a:t>. 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cs-CZ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Šipka doprava 5"/>
          <p:cNvSpPr/>
          <p:nvPr/>
        </p:nvSpPr>
        <p:spPr>
          <a:xfrm>
            <a:off x="754861" y="4423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prava 7"/>
          <p:cNvSpPr/>
          <p:nvPr/>
        </p:nvSpPr>
        <p:spPr>
          <a:xfrm>
            <a:off x="754861" y="2000015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>
            <a:off x="754861" y="5785866"/>
            <a:ext cx="978408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1178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/>
          </a:bodyPr>
          <a:lstStyle/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Thank </a:t>
            </a:r>
            <a:r>
              <a:rPr lang="en-US" sz="3200" dirty="0"/>
              <a:t>you for your attention!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Contact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rita.simon@ilaw.cas.cz</a:t>
            </a:r>
            <a:endParaRPr lang="en-US" dirty="0"/>
          </a:p>
          <a:p>
            <a:endParaRPr lang="en-US" dirty="0"/>
          </a:p>
          <a:p>
            <a:r>
              <a:rPr lang="en-US" dirty="0"/>
              <a:t>Please check: </a:t>
            </a:r>
          </a:p>
          <a:p>
            <a:r>
              <a:rPr lang="en-US" dirty="0"/>
              <a:t>Centre for Climate Law and Sustainability Studies (CLASS)</a:t>
            </a:r>
          </a:p>
          <a:p>
            <a:r>
              <a:rPr lang="en-US" dirty="0"/>
              <a:t>https://www.ilaw.cas.cz/en/research-and-projects/class/about.html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686" y="2489971"/>
            <a:ext cx="4267676" cy="265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44297"/>
      </p:ext>
    </p:extLst>
  </p:cSld>
  <p:clrMapOvr>
    <a:masterClrMapping/>
  </p:clrMapOvr>
</p:sld>
</file>

<file path=ppt/theme/theme1.xml><?xml version="1.0" encoding="utf-8"?>
<a:theme xmlns:a="http://schemas.openxmlformats.org/drawingml/2006/main" name="PPT ÚSP A4">
  <a:themeElements>
    <a:clrScheme name="Ústav státu a práva PPT">
      <a:dk1>
        <a:srgbClr val="292265"/>
      </a:dk1>
      <a:lt1>
        <a:sysClr val="window" lastClr="FFFFFF"/>
      </a:lt1>
      <a:dk2>
        <a:srgbClr val="000000"/>
      </a:dk2>
      <a:lt2>
        <a:srgbClr val="F1F1F1"/>
      </a:lt2>
      <a:accent1>
        <a:srgbClr val="292265"/>
      </a:accent1>
      <a:accent2>
        <a:srgbClr val="2EC1C7"/>
      </a:accent2>
      <a:accent3>
        <a:srgbClr val="C40050"/>
      </a:accent3>
      <a:accent4>
        <a:srgbClr val="FFC000"/>
      </a:accent4>
      <a:accent5>
        <a:srgbClr val="5B9BD5"/>
      </a:accent5>
      <a:accent6>
        <a:srgbClr val="70AD47"/>
      </a:accent6>
      <a:hlink>
        <a:srgbClr val="292265"/>
      </a:hlink>
      <a:folHlink>
        <a:srgbClr val="2922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USP_EN_claim_A4.potx" id="{00FD7C71-3E5A-4CC7-B187-EFE2C957E27E}" vid="{B1DFB304-F057-47D3-91FF-5902C76A735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Prezentace_ENG plné logo</Template>
  <TotalTime>0</TotalTime>
  <Words>1708</Words>
  <Application>Microsoft Office PowerPoint</Application>
  <PresentationFormat>Vlastní</PresentationFormat>
  <Paragraphs>310</Paragraphs>
  <Slides>14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PPT ÚSP A4</vt:lpstr>
      <vt:lpstr>Rita Simon: Sustainable consumption and voluntary mitigating actions</vt:lpstr>
      <vt:lpstr> RQ:  How is the sustainability unleashed in the legal regulation mitigating consumption?</vt:lpstr>
      <vt:lpstr>Content</vt:lpstr>
      <vt:lpstr>1.1 European framework for promoting responsible consumption</vt:lpstr>
      <vt:lpstr>1.2 Sustainability in the Consumer´s Sales law (incl. Right to repair Directive)</vt:lpstr>
      <vt:lpstr>1.3 The sustainability argument in the  communication on green content</vt:lpstr>
      <vt:lpstr>1.4 European framework for promoting responsible production</vt:lpstr>
      <vt:lpstr>2.1 Demand-side mitigation, with focus of their GHG mitigation potential, IPCC, 6. report, Chapter 5, p.532</vt:lpstr>
      <vt:lpstr>2.2 Voluntary mitigating actions of consumers toward sustainable consumption</vt:lpstr>
      <vt:lpstr>2.3 Summary on consumers´ voluntary mitigation actions</vt:lpstr>
      <vt:lpstr> 3.1 Best practicies of mitigation policies </vt:lpstr>
      <vt:lpstr>4. Mitigation policies should aim: </vt:lpstr>
      <vt:lpstr>Summary: General assessment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2018-11-21T12:28:41Z</dcterms:created>
  <dcterms:modified xsi:type="dcterms:W3CDTF">2024-09-03T08:27:12Z</dcterms:modified>
</cp:coreProperties>
</file>