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iuyRGVf8AkYUm7/YI1s3ztj/U1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13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b="1"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lvl="0" marR="64008" algn="r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" name="Google Shape;19;p13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0" name="Google Shape;20;p13"/>
            <p:cNvSpPr/>
            <p:nvPr/>
          </p:nvSpPr>
          <p:spPr>
            <a:xfrm>
              <a:off x="1687513" y="4832896"/>
              <a:ext cx="7456487" cy="518816"/>
            </a:xfrm>
            <a:custGeom>
              <a:rect b="b" l="l" r="r" t="t"/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1" name="Google Shape;21;p13"/>
            <p:cNvSpPr/>
            <p:nvPr/>
          </p:nvSpPr>
          <p:spPr>
            <a:xfrm>
              <a:off x="35443" y="5135526"/>
              <a:ext cx="9108557" cy="838200"/>
            </a:xfrm>
            <a:custGeom>
              <a:rect b="b" l="l" r="r" t="t"/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2" name="Google Shape;22;p13"/>
            <p:cNvSpPr/>
            <p:nvPr/>
          </p:nvSpPr>
          <p:spPr>
            <a:xfrm>
              <a:off x="0" y="4883888"/>
              <a:ext cx="9144000" cy="1981200"/>
            </a:xfrm>
            <a:custGeom>
              <a:rect b="b" l="l" r="r" t="t"/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3" name="Google Shape;23;p13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cap="flat" cmpd="sng" w="12050">
              <a:solidFill>
                <a:srgbClr val="93C5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F0F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32" name="Google Shape;3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b="1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43" name="Google Shape;43;p1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4" name="Google Shape;44;p16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51" name="Google Shape;5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" type="body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2" type="body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3" type="body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4" type="body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65" name="Google Shape;6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b="0" sz="25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2" type="body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6776" lvl="0" marL="457200" algn="l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indent="-406400" lvl="1" marL="914400" algn="l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algn="l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/>
          <p:nvPr>
            <p:ph idx="1" type="body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marR="18288" algn="r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indent="-304800" lvl="1" marL="914400" algn="l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algn="l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5" name="Google Shape;75;p21"/>
          <p:cNvSpPr/>
          <p:nvPr>
            <p:ph idx="2" type="pic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79" name="Google Shape;79;p21"/>
          <p:cNvSpPr txBox="1"/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b="0"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1" name="Google Shape;81;p21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2" name="Google Shape;82;p21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3" name="Google Shape;83;p21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4" name="Google Shape;84;p2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21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 rot="5400000">
            <a:off x="2378965" y="-440435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 rot="5400000">
            <a:off x="4936367" y="2182286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" name="Google Shape;7;p12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" name="Google Shape;8;p12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9" name="Google Shape;9;p12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b="1" i="0" sz="41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b="0" i="0" sz="27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consumer.org.nz/articles/broken-appliances-are-they-repaired-or-dumped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echcrunch.com/2023/04/25/colorados-new-right-to-repair-law-ensures-tractor-and-wheelchair-owners-get-the-parts-they-need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s://arstechnica.com/gadgets/2022/08/epsons-bricked-printers-highlight-the-industrys-reparability-problem/" TargetMode="External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legislation.govt.nz/bill/member/2024/0039/3.0/LMS952537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ommission.europa.eu/energy-climate-change-environment/standards-tools-and-labels/products-labelling-rules-and-requirements/sustainable-products/ecodesign-sustainable-products-regulation_en" TargetMode="External"/><Relationship Id="rId4" Type="http://schemas.openxmlformats.org/officeDocument/2006/relationships/hyperlink" Target="https://eur-lex.europa.eu/legal-content/EN/TXT/?uri=CELEX%3A32024R1781&amp;qid=1719580391746" TargetMode="External"/><Relationship Id="rId5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dgs.un.org/goals/goal12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/>
          <p:nvPr>
            <p:ph type="ctrTitle"/>
          </p:nvPr>
        </p:nvSpPr>
        <p:spPr>
          <a:xfrm>
            <a:off x="539552" y="836712"/>
            <a:ext cx="7955768" cy="18722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en-NZ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Banning Planned Obsolescence and Building a R</a:t>
            </a:r>
            <a:r>
              <a:rPr i="0" lang="en-NZ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ight to </a:t>
            </a:r>
            <a:r>
              <a:rPr lang="en-NZ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i="0" lang="en-NZ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epair 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1619672" y="3597116"/>
            <a:ext cx="46806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Trish O’Sullivan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Massey University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Auckland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New Zealand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idx="1" type="body"/>
          </p:nvPr>
        </p:nvSpPr>
        <p:spPr>
          <a:xfrm>
            <a:off x="107504" y="548680"/>
            <a:ext cx="8928992" cy="61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09728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24"/>
              <a:buNone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2022, Consumer NZ purchased five kitchen mixers from various retailers in Wellington - Kmart (Petone and Porirua), The Warehouse, Briscoes, and Farmers. </a:t>
            </a:r>
            <a:endParaRPr/>
          </a:p>
          <a:p>
            <a:pPr indent="0" lvl="0" marL="109728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224"/>
              <a:buNone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The testing team deliberately caused </a:t>
            </a:r>
            <a:r>
              <a:rPr b="1" lang="en-NZ" sz="1800">
                <a:latin typeface="Calibri"/>
                <a:ea typeface="Calibri"/>
                <a:cs typeface="Calibri"/>
                <a:sym typeface="Calibri"/>
              </a:rPr>
              <a:t>easy-to-fix faults </a:t>
            </a: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by removing a power wire from the control board of the mixers and placed </a:t>
            </a:r>
            <a:r>
              <a:rPr b="1" lang="en-NZ" sz="1800">
                <a:latin typeface="Calibri"/>
                <a:ea typeface="Calibri"/>
                <a:cs typeface="Calibri"/>
                <a:sym typeface="Calibri"/>
              </a:rPr>
              <a:t>tracking devices </a:t>
            </a: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in each mixer before returning them to the store of purchase. </a:t>
            </a:r>
            <a:endParaRPr/>
          </a:p>
          <a:p>
            <a:pPr indent="0" lvl="0" marL="109728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224"/>
              <a:buNone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On returning the faulty mixers, Kmart, The Warehouse, and Briscoes offered refunds, while Farmers offered a replacement mixer. </a:t>
            </a:r>
            <a:endParaRPr/>
          </a:p>
          <a:p>
            <a:pPr indent="0" lvl="0" marL="109728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224"/>
              <a:buNone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NZ" sz="1800">
                <a:latin typeface="Calibri"/>
                <a:ea typeface="Calibri"/>
                <a:cs typeface="Calibri"/>
                <a:sym typeface="Calibri"/>
              </a:rPr>
              <a:t>tracking devices </a:t>
            </a: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were monitored for four months to track the fate of the mixers:</a:t>
            </a:r>
            <a:endParaRPr/>
          </a:p>
          <a:p>
            <a:pPr indent="-342900" lvl="0" marL="34290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ts val="1224"/>
              <a:buFont typeface="Lucida Sans"/>
              <a:buAutoNum type="arabicPeriod"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Kmart – Petone		landfill</a:t>
            </a:r>
            <a:endParaRPr/>
          </a:p>
          <a:p>
            <a:pPr indent="-342900" lvl="0" marL="342900" rtl="0" algn="just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SzPts val="1224"/>
              <a:buFont typeface="Lucida Sans"/>
              <a:buAutoNum type="arabicPeriod"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Kmart – Porirua		landfill</a:t>
            </a:r>
            <a:endParaRPr/>
          </a:p>
          <a:p>
            <a:pPr indent="-342900" lvl="0" marL="342900" rtl="0" algn="just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SzPts val="1224"/>
              <a:buFont typeface="Lucida Sans"/>
              <a:buAutoNum type="arabicPeriod"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The Warehouse 	landfill</a:t>
            </a:r>
            <a:endParaRPr/>
          </a:p>
          <a:p>
            <a:pPr indent="-342900" lvl="0" marL="342900" rtl="0" algn="just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SzPts val="1224"/>
              <a:buFont typeface="Lucida Sans"/>
              <a:buAutoNum type="arabicPeriod"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Briscoes 		appliance outlet – seller of refurbished appliances</a:t>
            </a:r>
            <a:endParaRPr/>
          </a:p>
          <a:p>
            <a:pPr indent="-342900" lvl="0" marL="342900" rtl="0" algn="just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SzPts val="1224"/>
              <a:buFont typeface="Lucida Sans"/>
              <a:buAutoNum type="arabicPeriod"/>
            </a:pP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Farmers		recycling centre	</a:t>
            </a:r>
            <a:endParaRPr/>
          </a:p>
          <a:p>
            <a:pPr indent="0" lvl="0" marL="109728" rtl="0" algn="l">
              <a:spcBef>
                <a:spcPts val="1200"/>
              </a:spcBef>
              <a:spcAft>
                <a:spcPts val="0"/>
              </a:spcAft>
              <a:buSzPts val="1224"/>
              <a:buNone/>
            </a:pPr>
            <a:r>
              <a:rPr b="1" lang="en-NZ" sz="1800">
                <a:latin typeface="Calibri"/>
                <a:ea typeface="Calibri"/>
                <a:cs typeface="Calibri"/>
                <a:sym typeface="Calibri"/>
              </a:rPr>
              <a:t>60%</a:t>
            </a:r>
            <a:r>
              <a:rPr lang="en-NZ" sz="1800">
                <a:latin typeface="Calibri"/>
                <a:ea typeface="Calibri"/>
                <a:cs typeface="Calibri"/>
                <a:sym typeface="Calibri"/>
              </a:rPr>
              <a:t> went straight to landfill – a concerning statistic given these appliances only needed only a simple repair.</a:t>
            </a:r>
            <a:endParaRPr/>
          </a:p>
          <a:p>
            <a:pPr indent="0" lvl="0" marL="109728" rtl="0" algn="l">
              <a:spcBef>
                <a:spcPts val="400"/>
              </a:spcBef>
              <a:spcAft>
                <a:spcPts val="0"/>
              </a:spcAft>
              <a:buSzPts val="1156"/>
              <a:buNone/>
            </a:pPr>
            <a:r>
              <a:t/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109728" rtl="0" algn="l">
              <a:spcBef>
                <a:spcPts val="400"/>
              </a:spcBef>
              <a:spcAft>
                <a:spcPts val="0"/>
              </a:spcAft>
              <a:buSzPts val="1020"/>
              <a:buNone/>
            </a:pPr>
            <a:r>
              <a:rPr lang="en-NZ" sz="1500" u="sng">
                <a:solidFill>
                  <a:schemeClr val="hlink"/>
                </a:solidFill>
                <a:hlinkClick r:id="rId3"/>
              </a:rPr>
              <a:t>https://www.consumer.org.nz/articles/broken-appliances-are-they-repaired-or-dumped</a:t>
            </a:r>
            <a:endParaRPr sz="1500"/>
          </a:p>
        </p:txBody>
      </p:sp>
      <p:sp>
        <p:nvSpPr>
          <p:cNvPr id="109" name="Google Shape;109;p2"/>
          <p:cNvSpPr txBox="1"/>
          <p:nvPr>
            <p:ph type="title"/>
          </p:nvPr>
        </p:nvSpPr>
        <p:spPr>
          <a:xfrm>
            <a:off x="395536" y="116632"/>
            <a:ext cx="8279337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n-NZ"/>
              <a:t>Consumer NZ Survey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179512" y="692696"/>
            <a:ext cx="8784976" cy="583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56032" lvl="0" marL="36576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68000"/>
              <a:buChar char="🞂"/>
            </a:pPr>
            <a:r>
              <a:rPr b="1" lang="en-NZ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Planned</a:t>
            </a: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obsolescence</a:t>
            </a:r>
            <a:r>
              <a:rPr b="0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p</a:t>
            </a: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roducts deliberately designed not to last, or unable to cope with software updates –– business model focused on </a:t>
            </a:r>
            <a:r>
              <a:rPr b="1" lang="en-NZ" sz="2400">
                <a:latin typeface="Calibri"/>
                <a:ea typeface="Calibri"/>
                <a:cs typeface="Calibri"/>
                <a:sym typeface="Calibri"/>
              </a:rPr>
              <a:t>profit and selling more product.</a:t>
            </a:r>
            <a:endParaRPr/>
          </a:p>
          <a:p>
            <a:pPr indent="-256032" lvl="0" marL="365760" marR="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Noto Sans Symbols"/>
              <a:buChar char="🞂"/>
            </a:pPr>
            <a:r>
              <a:rPr b="0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of </a:t>
            </a: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software locks </a:t>
            </a:r>
            <a:r>
              <a:rPr b="0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prevent repair by unauthorised repairers or predetermine life of product - “bricking”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256032" lvl="0" marL="36576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ct val="68000"/>
              <a:buChar char="🞂"/>
            </a:pP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Some products designed to make </a:t>
            </a:r>
            <a:r>
              <a:rPr b="1" lang="en-NZ" sz="2400">
                <a:latin typeface="Calibri"/>
                <a:ea typeface="Calibri"/>
                <a:cs typeface="Calibri"/>
                <a:sym typeface="Calibri"/>
              </a:rPr>
              <a:t>repair difficult </a:t>
            </a: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- parts glued together - rather than screwed, need special tools - can’t use standard screw drivers etc. Can’t be taken apart and easily reassembled.</a:t>
            </a:r>
            <a:endParaRPr/>
          </a:p>
          <a:p>
            <a:pPr indent="-256032" lvl="0" marL="36576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ct val="68000"/>
              <a:buChar char="🞂"/>
            </a:pPr>
            <a:r>
              <a:rPr b="1" lang="en-NZ" sz="2400">
                <a:latin typeface="Calibri"/>
                <a:ea typeface="Calibri"/>
                <a:cs typeface="Calibri"/>
                <a:sym typeface="Calibri"/>
              </a:rPr>
              <a:t>Limited access</a:t>
            </a: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 to repair manuals, spare parts and digital diagnosis tools or passwords – controlled by manufacturers.</a:t>
            </a:r>
            <a:endParaRPr/>
          </a:p>
          <a:p>
            <a:pPr indent="-256032" lvl="0" marL="36576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ct val="68000"/>
              <a:buChar char="🞂"/>
            </a:pPr>
            <a:r>
              <a:rPr b="1" lang="en-NZ" sz="2400">
                <a:latin typeface="Calibri"/>
                <a:ea typeface="Calibri"/>
                <a:cs typeface="Calibri"/>
                <a:sym typeface="Calibri"/>
              </a:rPr>
              <a:t>Environmental harm </a:t>
            </a: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– waste creation and unsustainable use of precious resources. </a:t>
            </a:r>
            <a:endParaRPr/>
          </a:p>
          <a:p>
            <a:pPr indent="0" lvl="0" marL="109728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ct val="68000"/>
              <a:buNone/>
            </a:pPr>
            <a:r>
              <a:rPr lang="en-NZ" sz="13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https://techcrunch.com/2023/04/25/colorados-new-right-to-repair-law-ensures-tractor-and-wheelchair-owners-get-the-parts-they-need/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-160172" lvl="0" marL="365760" rtl="0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93535" lvl="1" marL="621792" rtl="0" algn="l">
              <a:spcBef>
                <a:spcPts val="1124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48211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/>
          </a:p>
        </p:txBody>
      </p:sp>
      <p:sp>
        <p:nvSpPr>
          <p:cNvPr id="115" name="Google Shape;115;p3"/>
          <p:cNvSpPr txBox="1"/>
          <p:nvPr>
            <p:ph type="title"/>
          </p:nvPr>
        </p:nvSpPr>
        <p:spPr>
          <a:xfrm>
            <a:off x="179512" y="188640"/>
            <a:ext cx="8229600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n-NZ"/>
              <a:t>Issues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164" y="764704"/>
            <a:ext cx="9002404" cy="228561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4847542" y="5616242"/>
            <a:ext cx="338578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400" u="sng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https://arstechnica.com/gadgets/2022/08/epsons-bricked-printers-highlight-the-industrys-reparability-problem/</a:t>
            </a:r>
            <a:endParaRPr sz="14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descr="A grey and white printer with a paper on it&#10;&#10;Description automatically generated" id="122" name="Google Shape;12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0678" y="4037351"/>
            <a:ext cx="3013250" cy="2802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160" y="2836459"/>
            <a:ext cx="9180320" cy="402154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899592" y="908720"/>
            <a:ext cx="604867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NZ" sz="3200">
                <a:solidFill>
                  <a:srgbClr val="1FADCC"/>
                </a:solidFill>
                <a:latin typeface="Lucida Sans"/>
                <a:ea typeface="Lucida Sans"/>
                <a:cs typeface="Lucida Sans"/>
                <a:sym typeface="Lucida Sans"/>
              </a:rPr>
              <a:t>Manufacturer</a:t>
            </a:r>
            <a:r>
              <a:rPr b="1" lang="en-NZ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b="1" lang="en-NZ" sz="3200">
                <a:solidFill>
                  <a:srgbClr val="1FADCC"/>
                </a:solidFill>
                <a:latin typeface="Lucida Sans"/>
                <a:ea typeface="Lucida Sans"/>
                <a:cs typeface="Lucida Sans"/>
                <a:sym typeface="Lucida Sans"/>
              </a:rPr>
              <a:t>control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/>
          <p:nvPr/>
        </p:nvSpPr>
        <p:spPr>
          <a:xfrm>
            <a:off x="395537" y="549972"/>
            <a:ext cx="8568951" cy="6191396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Consumer cannot insist on repair (even if failure of a substantial character). If good can be repaired, </a:t>
            </a:r>
            <a:r>
              <a:rPr b="1"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supplier chooses </a:t>
            </a: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whether to repair, replace or refund – s.18 CGA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right to repair if consumer guarantee rights expired – even if consumer happy to pay for repair.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Uncertainty on durability - </a:t>
            </a:r>
            <a:r>
              <a:rPr i="1"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acceptable quality guarantee </a:t>
            </a: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requires goods to be as </a:t>
            </a:r>
            <a:r>
              <a:rPr b="1"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durable</a:t>
            </a: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 a reasonable consumer would expect taking account of factors such as price, supplier statements – s.7 CGA.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 avoid access to repairs/spare parts requirement  if give notice at point of sale – s.43 CGA.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prohibition on planned obsolescence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Char char="•"/>
            </a:pPr>
            <a:r>
              <a:rPr lang="en-NZ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Right to Repair Bill NZ</a:t>
            </a:r>
            <a:endParaRPr/>
          </a:p>
          <a:p>
            <a:pPr indent="-36932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None/>
            </a:pPr>
            <a:r>
              <a:rPr lang="en-NZ" sz="1500" u="sng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https://www.legislation.govt.nz/bill/member/2024/0039/3.0/LMS952537.html</a:t>
            </a:r>
            <a:r>
              <a:rPr lang="en-NZ" sz="15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endParaRPr sz="27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611560" y="0"/>
            <a:ext cx="8148244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Gaps in NZ Consumer Guarantees Act 1993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/>
          <p:nvPr>
            <p:ph idx="1" type="body"/>
          </p:nvPr>
        </p:nvSpPr>
        <p:spPr>
          <a:xfrm>
            <a:off x="323528" y="1052736"/>
            <a:ext cx="8591998" cy="5688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09728" rtl="0" algn="l">
              <a:spcBef>
                <a:spcPts val="0"/>
              </a:spcBef>
              <a:spcAft>
                <a:spcPts val="0"/>
              </a:spcAft>
              <a:buSzPts val="1632"/>
              <a:buNone/>
            </a:pP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Specific household appliances – obligation on manufacturers to ensure that repair manuals and spare parts are available for a certain number of years - after the last item has been placed on the market: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632"/>
              <a:buChar char="🞂"/>
            </a:pP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washing machines (10yrs), dryers (10yrs), refrigerators (7yrs), dishwashers (7yrs), electronic displays (televisions and monitors) (7yrs), servers and data storage products (8yrs), mobile phones/tablets (7yrs).</a:t>
            </a:r>
            <a:endParaRPr/>
          </a:p>
          <a:p>
            <a:pPr indent="-152400" lvl="0" marL="365760" rtl="0" algn="l">
              <a:spcBef>
                <a:spcPts val="400"/>
              </a:spcBef>
              <a:spcAft>
                <a:spcPts val="0"/>
              </a:spcAft>
              <a:buSzPts val="1632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632"/>
              <a:buChar char="🞂"/>
            </a:pPr>
            <a:r>
              <a:rPr lang="en-NZ" sz="2400">
                <a:latin typeface="Calibri"/>
                <a:ea typeface="Calibri"/>
                <a:cs typeface="Calibri"/>
                <a:sym typeface="Calibri"/>
              </a:rPr>
              <a:t>Must be repairable for periods of 7-10 years  </a:t>
            </a:r>
            <a:endParaRPr/>
          </a:p>
        </p:txBody>
      </p:sp>
      <p:sp>
        <p:nvSpPr>
          <p:cNvPr id="140" name="Google Shape;140;p7"/>
          <p:cNvSpPr txBox="1"/>
          <p:nvPr>
            <p:ph type="title"/>
          </p:nvPr>
        </p:nvSpPr>
        <p:spPr>
          <a:xfrm>
            <a:off x="457200" y="3471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NZ"/>
              <a:t>UE and UK Right to Repair</a:t>
            </a:r>
            <a:endParaRPr/>
          </a:p>
        </p:txBody>
      </p:sp>
      <p:pic>
        <p:nvPicPr>
          <p:cNvPr descr="A white washing machine with a blue circle&#10;&#10;Description automatically generated with medium confidence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7135" y="5238592"/>
            <a:ext cx="1155584" cy="1155584"/>
          </a:xfrm>
          <a:prstGeom prst="rect">
            <a:avLst/>
          </a:prstGeom>
          <a:solidFill>
            <a:srgbClr val="ECECEC"/>
          </a:solidFill>
          <a:ln cap="rnd" cmpd="sng" w="1905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0000" rotWithShape="0" algn="tl">
              <a:srgbClr val="000000">
                <a:alpha val="40784"/>
              </a:srgbClr>
            </a:outerShdw>
          </a:effectLst>
        </p:spPr>
      </p:pic>
      <p:pic>
        <p:nvPicPr>
          <p:cNvPr descr="A flat screen television with a blue screen&#10;&#10;Description automatically generated with low confidence" id="142" name="Google Shape;14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8293" y="5240842"/>
            <a:ext cx="1436744" cy="117615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A drawing of a refrigerator&#10;&#10;Description automatically generated with medium confidence" id="143" name="Google Shape;14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49452" y="5037716"/>
            <a:ext cx="1045096" cy="1808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cell phone on a blue circle&#10;&#10;Description automatically generated" id="144" name="Google Shape;144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97111" y="5445224"/>
            <a:ext cx="945496" cy="945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/>
          <p:nvPr>
            <p:ph idx="1" type="body"/>
          </p:nvPr>
        </p:nvSpPr>
        <p:spPr>
          <a:xfrm>
            <a:off x="251520" y="620688"/>
            <a:ext cx="8784976" cy="5760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56053" lvl="0" marL="365760" rtl="0" algn="l">
              <a:spcBef>
                <a:spcPts val="0"/>
              </a:spcBef>
              <a:spcAft>
                <a:spcPts val="0"/>
              </a:spcAft>
              <a:buSzPct val="68000"/>
              <a:buChar char="🞂"/>
            </a:pPr>
            <a:r>
              <a:rPr lang="en-NZ">
                <a:latin typeface="Calibri"/>
                <a:ea typeface="Calibri"/>
                <a:cs typeface="Calibri"/>
                <a:sym typeface="Calibri"/>
              </a:rPr>
              <a:t>Changes to CGA and new regulation – to encourage repair and ban planned obsolescence. </a:t>
            </a:r>
            <a:endParaRPr/>
          </a:p>
          <a:p>
            <a:pPr indent="-165699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56053" lvl="0" marL="365760" rtl="0" algn="l">
              <a:spcBef>
                <a:spcPts val="400"/>
              </a:spcBef>
              <a:spcAft>
                <a:spcPts val="0"/>
              </a:spcAft>
              <a:buSzPct val="68000"/>
              <a:buChar char="🞂"/>
            </a:pPr>
            <a:r>
              <a:rPr lang="en-NZ">
                <a:latin typeface="Calibri"/>
                <a:ea typeface="Calibri"/>
                <a:cs typeface="Calibri"/>
                <a:sym typeface="Calibri"/>
              </a:rPr>
              <a:t>Changes to copyright law – creating exceptions to enable 3</a:t>
            </a:r>
            <a:r>
              <a:rPr baseline="30000" lang="en-NZ"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lang="en-NZ">
                <a:latin typeface="Calibri"/>
                <a:ea typeface="Calibri"/>
                <a:cs typeface="Calibri"/>
                <a:sym typeface="Calibri"/>
              </a:rPr>
              <a:t> party repairer access to repair manuals, spare parts and diagnostic tools without breaching copyright.</a:t>
            </a:r>
            <a:endParaRPr/>
          </a:p>
          <a:p>
            <a:pPr indent="-165699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56053" lvl="0" marL="365760" rtl="0" algn="l">
              <a:spcBef>
                <a:spcPts val="400"/>
              </a:spcBef>
              <a:spcAft>
                <a:spcPts val="0"/>
              </a:spcAft>
              <a:buSzPct val="68000"/>
              <a:buChar char="🞂"/>
            </a:pPr>
            <a:r>
              <a:rPr lang="en-NZ">
                <a:latin typeface="Calibri"/>
                <a:ea typeface="Calibri"/>
                <a:cs typeface="Calibri"/>
                <a:sym typeface="Calibri"/>
              </a:rPr>
              <a:t>New Right to Repair law – repair obligations for specific products for set time frames – see EU/UK. Start with common household appliances </a:t>
            </a:r>
            <a:endParaRPr/>
          </a:p>
          <a:p>
            <a:pPr indent="-165699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56053" lvl="0" marL="365760" rtl="0" algn="l">
              <a:spcBef>
                <a:spcPts val="400"/>
              </a:spcBef>
              <a:spcAft>
                <a:spcPts val="0"/>
              </a:spcAft>
              <a:buSzPct val="68000"/>
              <a:buChar char="🞂"/>
            </a:pPr>
            <a:r>
              <a:rPr lang="en-NZ">
                <a:latin typeface="Calibri"/>
                <a:ea typeface="Calibri"/>
                <a:cs typeface="Calibri"/>
                <a:sym typeface="Calibri"/>
              </a:rPr>
              <a:t>Support development of a thriving repair service industry and 2</a:t>
            </a:r>
            <a:r>
              <a:rPr baseline="30000" lang="en-NZ"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NZ">
                <a:latin typeface="Calibri"/>
                <a:ea typeface="Calibri"/>
                <a:cs typeface="Calibri"/>
                <a:sym typeface="Calibri"/>
              </a:rPr>
              <a:t> hand product market – sustainable business models.</a:t>
            </a:r>
            <a:endParaRPr/>
          </a:p>
          <a:p>
            <a:pPr indent="-165699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56053" lvl="0" marL="365760" rtl="0" algn="l">
              <a:spcBef>
                <a:spcPts val="400"/>
              </a:spcBef>
              <a:spcAft>
                <a:spcPts val="0"/>
              </a:spcAft>
              <a:buSzPct val="68000"/>
              <a:buChar char="🞂"/>
            </a:pPr>
            <a:r>
              <a:rPr lang="en-NZ">
                <a:latin typeface="Calibri"/>
                <a:ea typeface="Calibri"/>
                <a:cs typeface="Calibri"/>
                <a:sym typeface="Calibri"/>
              </a:rPr>
              <a:t>Change in society’s attitudes – move away from a “throw-away society” and ideas that the “latest is the greatest” - towards seeing value in preservation and longevity of products - make extending the life of products an aspiration</a:t>
            </a:r>
            <a:r>
              <a:rPr lang="en-NZ"/>
              <a:t>.</a:t>
            </a:r>
            <a:endParaRPr/>
          </a:p>
          <a:p>
            <a:pPr indent="0" lvl="0" marL="109728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b="1" sz="1800">
              <a:latin typeface="Arial"/>
              <a:ea typeface="Arial"/>
              <a:cs typeface="Arial"/>
              <a:sym typeface="Arial"/>
            </a:endParaRPr>
          </a:p>
          <a:p>
            <a:pPr indent="0" lvl="0" marL="109728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rPr lang="en-NZ" sz="1800">
                <a:latin typeface="Arial"/>
                <a:ea typeface="Arial"/>
                <a:cs typeface="Arial"/>
                <a:sym typeface="Arial"/>
              </a:rPr>
              <a:t>T O’Sullivan and Alex Sims, </a:t>
            </a:r>
            <a:r>
              <a:rPr i="1" lang="en-NZ" sz="1800">
                <a:latin typeface="Arial"/>
                <a:ea typeface="Arial"/>
                <a:cs typeface="Arial"/>
                <a:sym typeface="Arial"/>
              </a:rPr>
              <a:t>A Right To Repair For New Zealand</a:t>
            </a:r>
            <a:r>
              <a:rPr lang="en-NZ" sz="1800">
                <a:latin typeface="Arial"/>
                <a:ea typeface="Arial"/>
                <a:cs typeface="Arial"/>
                <a:sym typeface="Arial"/>
              </a:rPr>
              <a:t> (2024) 30 Competition and Consumer Law Journal 239 </a:t>
            </a:r>
            <a:endParaRPr/>
          </a:p>
        </p:txBody>
      </p:sp>
      <p:sp>
        <p:nvSpPr>
          <p:cNvPr id="150" name="Google Shape;150;p8"/>
          <p:cNvSpPr txBox="1"/>
          <p:nvPr>
            <p:ph type="title"/>
          </p:nvPr>
        </p:nvSpPr>
        <p:spPr>
          <a:xfrm>
            <a:off x="467544" y="0"/>
            <a:ext cx="8208912" cy="620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n-NZ"/>
              <a:t>Conclusions for NZ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>
            <p:ph idx="1" type="body"/>
          </p:nvPr>
        </p:nvSpPr>
        <p:spPr>
          <a:xfrm>
            <a:off x="457200" y="1481328"/>
            <a:ext cx="8435280" cy="526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00113" lvl="0" marL="365760" rtl="0" algn="l">
              <a:spcBef>
                <a:spcPts val="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00113" lvl="0" marL="365760" rtl="0" algn="l">
              <a:spcBef>
                <a:spcPts val="400"/>
              </a:spcBef>
              <a:spcAft>
                <a:spcPts val="0"/>
              </a:spcAft>
              <a:buSzPct val="68000"/>
              <a:buNone/>
            </a:pPr>
            <a:r>
              <a:t/>
            </a:r>
            <a:endParaRPr sz="1400"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ct val="68000"/>
              <a:buChar char="🞂"/>
            </a:pPr>
            <a:r>
              <a:rPr lang="en-NZ" sz="1400" u="sng">
                <a:solidFill>
                  <a:schemeClr val="hlink"/>
                </a:solidFill>
                <a:hlinkClick r:id="rId3"/>
              </a:rPr>
              <a:t>https://commission.europa.eu/energy-climate-change-environment/standards-tools-and-labels/products-labelling-rules-and-requirements/sustainable-products/ecodesign-sustainable-products-regulation_en</a:t>
            </a:r>
            <a:r>
              <a:rPr lang="en-NZ" sz="1400"/>
              <a:t> </a:t>
            </a:r>
            <a:endParaRPr/>
          </a:p>
        </p:txBody>
      </p:sp>
      <p:sp>
        <p:nvSpPr>
          <p:cNvPr id="156" name="Google Shape;156;p9"/>
          <p:cNvSpPr txBox="1"/>
          <p:nvPr>
            <p:ph type="title"/>
          </p:nvPr>
        </p:nvSpPr>
        <p:spPr>
          <a:xfrm>
            <a:off x="125506" y="116632"/>
            <a:ext cx="8910990" cy="1728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n-NZ"/>
              <a:t>EU Regulation Planned Obsolescence - </a:t>
            </a:r>
            <a:r>
              <a:rPr lang="en-NZ" sz="2700"/>
              <a:t>Ecodesign framework adopted 13 June 2024 </a:t>
            </a:r>
            <a:br>
              <a:rPr lang="en-NZ" sz="2700"/>
            </a:br>
            <a:r>
              <a:rPr lang="en-NZ" sz="1100" u="sng">
                <a:solidFill>
                  <a:schemeClr val="hlink"/>
                </a:solidFill>
                <a:hlinkClick r:id="rId4"/>
              </a:rPr>
              <a:t>https://eur-lex.europa.eu/legal-content/EN/TXT/?uri=CELEX%3A32024R1781&amp;qid=1719580391746</a:t>
            </a:r>
            <a:r>
              <a:rPr lang="en-NZ" sz="1100"/>
              <a:t> </a:t>
            </a:r>
            <a:endParaRPr/>
          </a:p>
        </p:txBody>
      </p:sp>
      <p:pic>
        <p:nvPicPr>
          <p:cNvPr descr="A finger pointing at a red button&#10;&#10;Description automatically generated" id="157" name="Google Shape;15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5776" y="2420888"/>
            <a:ext cx="3347442" cy="3347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/>
          <p:nvPr>
            <p:ph idx="1" type="body"/>
          </p:nvPr>
        </p:nvSpPr>
        <p:spPr>
          <a:xfrm>
            <a:off x="0" y="980728"/>
            <a:ext cx="9144000" cy="5520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1768"/>
              <a:buChar char="🞂"/>
            </a:pPr>
            <a:r>
              <a:rPr lang="en-NZ" sz="2600"/>
              <a:t>How do we get to the global manufacturing giants?</a:t>
            </a:r>
            <a:endParaRPr/>
          </a:p>
          <a:p>
            <a:pPr indent="-143764" lvl="0" marL="365760" rtl="0" algn="l">
              <a:spcBef>
                <a:spcPts val="400"/>
              </a:spcBef>
              <a:spcAft>
                <a:spcPts val="0"/>
              </a:spcAft>
              <a:buSzPts val="1768"/>
              <a:buNone/>
            </a:pPr>
            <a:r>
              <a:t/>
            </a:r>
            <a:endParaRPr sz="2600"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768"/>
              <a:buChar char="🞂"/>
            </a:pPr>
            <a:r>
              <a:rPr lang="en-NZ" sz="2600"/>
              <a:t>UN treaty ban on planned obsolescence? </a:t>
            </a:r>
            <a:r>
              <a:rPr lang="en-NZ" sz="900" u="sng">
                <a:solidFill>
                  <a:schemeClr val="hlink"/>
                </a:solidFill>
                <a:hlinkClick r:id="rId3"/>
              </a:rPr>
              <a:t>https://sdgs.un.org/goals/goal12</a:t>
            </a:r>
            <a:endParaRPr sz="900"/>
          </a:p>
          <a:p>
            <a:pPr indent="0" lvl="0" marL="109728" rtl="0" algn="l">
              <a:spcBef>
                <a:spcPts val="400"/>
              </a:spcBef>
              <a:spcAft>
                <a:spcPts val="0"/>
              </a:spcAft>
              <a:buSzPts val="816"/>
              <a:buNone/>
            </a:pPr>
            <a:r>
              <a:t/>
            </a:r>
            <a:endParaRPr sz="1200"/>
          </a:p>
        </p:txBody>
      </p:sp>
      <p:sp>
        <p:nvSpPr>
          <p:cNvPr id="163" name="Google Shape;163;p10"/>
          <p:cNvSpPr txBox="1"/>
          <p:nvPr>
            <p:ph type="title"/>
          </p:nvPr>
        </p:nvSpPr>
        <p:spPr>
          <a:xfrm>
            <a:off x="457200" y="116632"/>
            <a:ext cx="8229600" cy="507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n-NZ"/>
              <a:t>Final Thoughts </a:t>
            </a:r>
            <a:endParaRPr/>
          </a:p>
        </p:txBody>
      </p:sp>
      <p:pic>
        <p:nvPicPr>
          <p:cNvPr id="164" name="Google Shape;16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5724" y="2708920"/>
            <a:ext cx="4555654" cy="2194105"/>
          </a:xfrm>
          <a:prstGeom prst="rect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" name="Google Shape;16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000351"/>
            <a:ext cx="9912474" cy="185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24479"/>
            <a:ext cx="9144000" cy="5533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2011-03-14T21:19:59Z</dcterms:created>
  <dc:creator>pfosulli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9e4d68-54d0-40a5-8c9a-85a36c87352c_Enabled">
    <vt:lpwstr>true</vt:lpwstr>
  </property>
  <property fmtid="{D5CDD505-2E9C-101B-9397-08002B2CF9AE}" pid="3" name="MSIP_Label_bd9e4d68-54d0-40a5-8c9a-85a36c87352c_SetDate">
    <vt:lpwstr>2022-06-30T23:29:37Z</vt:lpwstr>
  </property>
  <property fmtid="{D5CDD505-2E9C-101B-9397-08002B2CF9AE}" pid="4" name="MSIP_Label_bd9e4d68-54d0-40a5-8c9a-85a36c87352c_Method">
    <vt:lpwstr>Privileged</vt:lpwstr>
  </property>
  <property fmtid="{D5CDD505-2E9C-101B-9397-08002B2CF9AE}" pid="5" name="MSIP_Label_bd9e4d68-54d0-40a5-8c9a-85a36c87352c_Name">
    <vt:lpwstr>Unclassified</vt:lpwstr>
  </property>
  <property fmtid="{D5CDD505-2E9C-101B-9397-08002B2CF9AE}" pid="6" name="MSIP_Label_bd9e4d68-54d0-40a5-8c9a-85a36c87352c_SiteId">
    <vt:lpwstr>388728e1-bbd0-4378-98dc-f8682e644300</vt:lpwstr>
  </property>
  <property fmtid="{D5CDD505-2E9C-101B-9397-08002B2CF9AE}" pid="7" name="MSIP_Label_bd9e4d68-54d0-40a5-8c9a-85a36c87352c_ActionId">
    <vt:lpwstr>97c292ca-e5e1-4a4e-bc18-0036914415fb</vt:lpwstr>
  </property>
  <property fmtid="{D5CDD505-2E9C-101B-9397-08002B2CF9AE}" pid="8" name="MSIP_Label_bd9e4d68-54d0-40a5-8c9a-85a36c87352c_ContentBits">
    <vt:lpwstr>0</vt:lpwstr>
  </property>
</Properties>
</file>