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4" r:id="rId4"/>
    <p:sldId id="267" r:id="rId5"/>
    <p:sldId id="268" r:id="rId6"/>
    <p:sldId id="269" r:id="rId7"/>
    <p:sldId id="263" r:id="rId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1"/>
  </p:normalViewPr>
  <p:slideViewPr>
    <p:cSldViewPr snapToGrid="0">
      <p:cViewPr varScale="1">
        <p:scale>
          <a:sx n="110" d="100"/>
          <a:sy n="110" d="100"/>
        </p:scale>
        <p:origin x="1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10A2B5-0999-594C-926B-1DC54B2EAAB0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3C9DB75-8C58-BF4A-91EA-C2E5C21C9514}">
      <dgm:prSet phldrT="[Tekst]"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vulnerability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pl-PL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AB532A-172D-6840-87FA-89FF19713CDF}" type="parTrans" cxnId="{6F0778C8-2529-3A49-91BA-CC4D0D26E151}">
      <dgm:prSet/>
      <dgm:spPr/>
      <dgm:t>
        <a:bodyPr/>
        <a:lstStyle/>
        <a:p>
          <a:endParaRPr lang="pl-PL"/>
        </a:p>
      </dgm:t>
    </dgm:pt>
    <dgm:pt modelId="{2336760D-8D22-5D4A-93CB-8F06EA132718}" type="sibTrans" cxnId="{6F0778C8-2529-3A49-91BA-CC4D0D26E151}">
      <dgm:prSet/>
      <dgm:spPr/>
      <dgm:t>
        <a:bodyPr/>
        <a:lstStyle/>
        <a:p>
          <a:endParaRPr lang="pl-PL"/>
        </a:p>
      </dgm:t>
    </dgm:pt>
    <dgm:pt modelId="{153A4B99-3A1C-4E48-8E06-4C7A67AF9A32}">
      <dgm:prSet phldrT="[Tekst]"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impacting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all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consumers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A750C174-1DAD-CD49-9E9F-9B6DA0FD265C}" type="parTrans" cxnId="{C3B0679C-BD2A-324B-884E-2A7363017784}">
      <dgm:prSet/>
      <dgm:spPr/>
      <dgm:t>
        <a:bodyPr/>
        <a:lstStyle/>
        <a:p>
          <a:endParaRPr lang="pl-PL"/>
        </a:p>
      </dgm:t>
    </dgm:pt>
    <dgm:pt modelId="{053CB81E-ACC2-5746-822F-4C390B5C96BA}" type="sibTrans" cxnId="{C3B0679C-BD2A-324B-884E-2A7363017784}">
      <dgm:prSet/>
      <dgm:spPr/>
      <dgm:t>
        <a:bodyPr/>
        <a:lstStyle/>
        <a:p>
          <a:endParaRPr lang="pl-PL"/>
        </a:p>
      </dgm:t>
    </dgm:pt>
    <dgm:pt modelId="{3B11B5AB-812A-544F-A2BA-D97CDA642AF4}">
      <dgm:prSet phldrT="[Tekst]"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vomplexity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financial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products </a:t>
          </a:r>
        </a:p>
      </dgm:t>
    </dgm:pt>
    <dgm:pt modelId="{61B53A47-6F5B-644E-8844-42D48A74E02F}" type="parTrans" cxnId="{47B6F430-76F5-044C-BE65-5357ED276C75}">
      <dgm:prSet/>
      <dgm:spPr/>
      <dgm:t>
        <a:bodyPr/>
        <a:lstStyle/>
        <a:p>
          <a:endParaRPr lang="pl-PL"/>
        </a:p>
      </dgm:t>
    </dgm:pt>
    <dgm:pt modelId="{3717DA95-40DB-1146-B942-AAF02165E9F5}" type="sibTrans" cxnId="{47B6F430-76F5-044C-BE65-5357ED276C75}">
      <dgm:prSet/>
      <dgm:spPr/>
      <dgm:t>
        <a:bodyPr/>
        <a:lstStyle/>
        <a:p>
          <a:endParaRPr lang="pl-PL"/>
        </a:p>
      </dgm:t>
    </dgm:pt>
    <dgm:pt modelId="{4931A544-6454-4A4D-BC98-2E28599E26AB}">
      <dgm:prSet phldrT="[Tekst]"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impacting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senior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consumers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specifically</a:t>
          </a:r>
          <a:endParaRPr lang="pl-PL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80E249-8D69-3340-8CFE-D09A90F464CC}" type="parTrans" cxnId="{434B31C0-832E-4D43-8272-AB67EDB3385C}">
      <dgm:prSet/>
      <dgm:spPr/>
      <dgm:t>
        <a:bodyPr/>
        <a:lstStyle/>
        <a:p>
          <a:endParaRPr lang="pl-PL"/>
        </a:p>
      </dgm:t>
    </dgm:pt>
    <dgm:pt modelId="{BE47266E-43EF-CA4F-BA94-0DF84FA366F8}" type="sibTrans" cxnId="{434B31C0-832E-4D43-8272-AB67EDB3385C}">
      <dgm:prSet/>
      <dgm:spPr/>
      <dgm:t>
        <a:bodyPr/>
        <a:lstStyle/>
        <a:p>
          <a:endParaRPr lang="pl-PL"/>
        </a:p>
      </dgm:t>
    </dgm:pt>
    <dgm:pt modelId="{38532FDC-9F9E-6946-B9C9-2304B5A79200}">
      <dgm:prSet phldrT="[Tekst]"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digital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literacy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gaps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B973748D-D407-6342-9590-9E6E38D607DD}" type="parTrans" cxnId="{9CD40087-3DC6-A141-A5BC-B3B78EE9F541}">
      <dgm:prSet/>
      <dgm:spPr/>
      <dgm:t>
        <a:bodyPr/>
        <a:lstStyle/>
        <a:p>
          <a:endParaRPr lang="pl-PL"/>
        </a:p>
      </dgm:t>
    </dgm:pt>
    <dgm:pt modelId="{FE0AC57C-C402-8D4B-994F-307E5D601E9F}" type="sibTrans" cxnId="{9CD40087-3DC6-A141-A5BC-B3B78EE9F541}">
      <dgm:prSet/>
      <dgm:spPr/>
      <dgm:t>
        <a:bodyPr/>
        <a:lstStyle/>
        <a:p>
          <a:endParaRPr lang="pl-PL"/>
        </a:p>
      </dgm:t>
    </dgm:pt>
    <dgm:pt modelId="{F16BC9B1-7B83-5647-ACBC-A55CCD5D6FC6}">
      <dgm:prSet custT="1"/>
      <dgm:spPr/>
      <dgm:t>
        <a:bodyPr/>
        <a:lstStyle/>
        <a:p>
          <a:r>
            <a:rPr lang="pl-PL" sz="1600" dirty="0" err="1"/>
            <a:t>potential</a:t>
          </a:r>
          <a:r>
            <a:rPr lang="pl-PL" sz="1600" dirty="0"/>
            <a:t> </a:t>
          </a:r>
          <a:r>
            <a:rPr lang="pl-PL" sz="1600" dirty="0" err="1"/>
            <a:t>cognitive</a:t>
          </a:r>
          <a:r>
            <a:rPr lang="pl-PL" sz="1600" dirty="0"/>
            <a:t> </a:t>
          </a:r>
          <a:r>
            <a:rPr lang="pl-PL" sz="1600" dirty="0" err="1"/>
            <a:t>decline</a:t>
          </a:r>
          <a:endParaRPr lang="pl-PL" sz="1600" dirty="0"/>
        </a:p>
      </dgm:t>
    </dgm:pt>
    <dgm:pt modelId="{8C97067E-4DFB-D441-B5EC-F4B4DA7C0B17}" type="parTrans" cxnId="{70CE6BD3-67FC-EA42-9DAB-4F45C9816149}">
      <dgm:prSet/>
      <dgm:spPr/>
      <dgm:t>
        <a:bodyPr/>
        <a:lstStyle/>
        <a:p>
          <a:endParaRPr lang="pl-PL"/>
        </a:p>
      </dgm:t>
    </dgm:pt>
    <dgm:pt modelId="{7A9B297D-8AFA-8649-B65D-7ECFED81F1CF}" type="sibTrans" cxnId="{70CE6BD3-67FC-EA42-9DAB-4F45C9816149}">
      <dgm:prSet/>
      <dgm:spPr/>
      <dgm:t>
        <a:bodyPr/>
        <a:lstStyle/>
        <a:p>
          <a:endParaRPr lang="pl-PL"/>
        </a:p>
      </dgm:t>
    </dgm:pt>
    <dgm:pt modelId="{6475463C-5C72-7D43-80EE-217C62017874}">
      <dgm:prSet custT="1"/>
      <dgm:spPr/>
      <dgm:t>
        <a:bodyPr/>
        <a:lstStyle/>
        <a:p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relatively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low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level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pl-PL" sz="1600" dirty="0" err="1">
              <a:latin typeface="Arial" panose="020B0604020202020204" pitchFamily="34" charset="0"/>
              <a:cs typeface="Arial" panose="020B0604020202020204" pitchFamily="34" charset="0"/>
            </a:rPr>
            <a:t>income</a:t>
          </a:r>
          <a:r>
            <a:rPr lang="pl-PL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0E461600-5862-8F4F-9441-37EB652A3B34}" type="parTrans" cxnId="{92C17BE5-3FC6-D141-ADEF-9D303406014C}">
      <dgm:prSet/>
      <dgm:spPr/>
      <dgm:t>
        <a:bodyPr/>
        <a:lstStyle/>
        <a:p>
          <a:endParaRPr lang="pl-PL"/>
        </a:p>
      </dgm:t>
    </dgm:pt>
    <dgm:pt modelId="{62B58EB8-3D94-5149-8C24-0FD5A4059C4C}" type="sibTrans" cxnId="{92C17BE5-3FC6-D141-ADEF-9D303406014C}">
      <dgm:prSet/>
      <dgm:spPr/>
      <dgm:t>
        <a:bodyPr/>
        <a:lstStyle/>
        <a:p>
          <a:endParaRPr lang="pl-PL"/>
        </a:p>
      </dgm:t>
    </dgm:pt>
    <dgm:pt modelId="{63572D3B-1F9C-484F-8379-E74850374E87}" type="pres">
      <dgm:prSet presAssocID="{1810A2B5-0999-594C-926B-1DC54B2EAA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81C676-FE70-B249-8B1B-D1D3623A86CF}" type="pres">
      <dgm:prSet presAssocID="{03C9DB75-8C58-BF4A-91EA-C2E5C21C9514}" presName="hierRoot1" presStyleCnt="0"/>
      <dgm:spPr/>
    </dgm:pt>
    <dgm:pt modelId="{A7F84CD5-CA67-6647-8A95-728C26355E3C}" type="pres">
      <dgm:prSet presAssocID="{03C9DB75-8C58-BF4A-91EA-C2E5C21C9514}" presName="composite" presStyleCnt="0"/>
      <dgm:spPr/>
    </dgm:pt>
    <dgm:pt modelId="{756A9387-A0DC-9E4D-8532-8BEE660D510A}" type="pres">
      <dgm:prSet presAssocID="{03C9DB75-8C58-BF4A-91EA-C2E5C21C9514}" presName="background" presStyleLbl="node0" presStyleIdx="0" presStyleCnt="1"/>
      <dgm:spPr/>
    </dgm:pt>
    <dgm:pt modelId="{479C818F-53EF-9E47-9F52-8039C3453E29}" type="pres">
      <dgm:prSet presAssocID="{03C9DB75-8C58-BF4A-91EA-C2E5C21C9514}" presName="text" presStyleLbl="fgAcc0" presStyleIdx="0" presStyleCnt="1">
        <dgm:presLayoutVars>
          <dgm:chPref val="3"/>
        </dgm:presLayoutVars>
      </dgm:prSet>
      <dgm:spPr/>
    </dgm:pt>
    <dgm:pt modelId="{CE5C65C8-F11D-A748-813F-27BA84FE0E3E}" type="pres">
      <dgm:prSet presAssocID="{03C9DB75-8C58-BF4A-91EA-C2E5C21C9514}" presName="hierChild2" presStyleCnt="0"/>
      <dgm:spPr/>
    </dgm:pt>
    <dgm:pt modelId="{27C23E51-2228-F04E-A81D-A9195737D079}" type="pres">
      <dgm:prSet presAssocID="{A750C174-1DAD-CD49-9E9F-9B6DA0FD265C}" presName="Name10" presStyleLbl="parChTrans1D2" presStyleIdx="0" presStyleCnt="2"/>
      <dgm:spPr/>
    </dgm:pt>
    <dgm:pt modelId="{8494796A-4085-1844-AD39-ACC2FE884509}" type="pres">
      <dgm:prSet presAssocID="{153A4B99-3A1C-4E48-8E06-4C7A67AF9A32}" presName="hierRoot2" presStyleCnt="0"/>
      <dgm:spPr/>
    </dgm:pt>
    <dgm:pt modelId="{D2A26140-FF53-6B44-9E52-9308D60D97B2}" type="pres">
      <dgm:prSet presAssocID="{153A4B99-3A1C-4E48-8E06-4C7A67AF9A32}" presName="composite2" presStyleCnt="0"/>
      <dgm:spPr/>
    </dgm:pt>
    <dgm:pt modelId="{DCE7C7F3-28A2-4D4B-A921-EF4EB2AFC561}" type="pres">
      <dgm:prSet presAssocID="{153A4B99-3A1C-4E48-8E06-4C7A67AF9A32}" presName="background2" presStyleLbl="node2" presStyleIdx="0" presStyleCnt="2"/>
      <dgm:spPr/>
    </dgm:pt>
    <dgm:pt modelId="{81A33F54-6EBF-4841-8C7F-AFA715661A67}" type="pres">
      <dgm:prSet presAssocID="{153A4B99-3A1C-4E48-8E06-4C7A67AF9A32}" presName="text2" presStyleLbl="fgAcc2" presStyleIdx="0" presStyleCnt="2">
        <dgm:presLayoutVars>
          <dgm:chPref val="3"/>
        </dgm:presLayoutVars>
      </dgm:prSet>
      <dgm:spPr/>
    </dgm:pt>
    <dgm:pt modelId="{A632FEEA-4EC2-AB4B-BA4C-7C9D3E7F0B77}" type="pres">
      <dgm:prSet presAssocID="{153A4B99-3A1C-4E48-8E06-4C7A67AF9A32}" presName="hierChild3" presStyleCnt="0"/>
      <dgm:spPr/>
    </dgm:pt>
    <dgm:pt modelId="{C3A328DB-EDF6-1941-A1F1-52AB82331D33}" type="pres">
      <dgm:prSet presAssocID="{61B53A47-6F5B-644E-8844-42D48A74E02F}" presName="Name17" presStyleLbl="parChTrans1D3" presStyleIdx="0" presStyleCnt="4"/>
      <dgm:spPr/>
    </dgm:pt>
    <dgm:pt modelId="{E325E082-D718-F245-97DE-F810DB6ECFA9}" type="pres">
      <dgm:prSet presAssocID="{3B11B5AB-812A-544F-A2BA-D97CDA642AF4}" presName="hierRoot3" presStyleCnt="0"/>
      <dgm:spPr/>
    </dgm:pt>
    <dgm:pt modelId="{009A8C91-4F18-3746-9224-486605973423}" type="pres">
      <dgm:prSet presAssocID="{3B11B5AB-812A-544F-A2BA-D97CDA642AF4}" presName="composite3" presStyleCnt="0"/>
      <dgm:spPr/>
    </dgm:pt>
    <dgm:pt modelId="{5D181E5F-BBFF-7B46-A6DD-DF69C4DC38CD}" type="pres">
      <dgm:prSet presAssocID="{3B11B5AB-812A-544F-A2BA-D97CDA642AF4}" presName="background3" presStyleLbl="node3" presStyleIdx="0" presStyleCnt="4"/>
      <dgm:spPr/>
    </dgm:pt>
    <dgm:pt modelId="{104050EF-696C-8F47-83F3-265DDF4A6B61}" type="pres">
      <dgm:prSet presAssocID="{3B11B5AB-812A-544F-A2BA-D97CDA642AF4}" presName="text3" presStyleLbl="fgAcc3" presStyleIdx="0" presStyleCnt="4">
        <dgm:presLayoutVars>
          <dgm:chPref val="3"/>
        </dgm:presLayoutVars>
      </dgm:prSet>
      <dgm:spPr/>
    </dgm:pt>
    <dgm:pt modelId="{741D95A5-ED70-BE4E-854C-28BF663B4CD9}" type="pres">
      <dgm:prSet presAssocID="{3B11B5AB-812A-544F-A2BA-D97CDA642AF4}" presName="hierChild4" presStyleCnt="0"/>
      <dgm:spPr/>
    </dgm:pt>
    <dgm:pt modelId="{F2B387A1-19CD-C444-8C71-71DF56A3A557}" type="pres">
      <dgm:prSet presAssocID="{FE80E249-8D69-3340-8CFE-D09A90F464CC}" presName="Name10" presStyleLbl="parChTrans1D2" presStyleIdx="1" presStyleCnt="2"/>
      <dgm:spPr/>
    </dgm:pt>
    <dgm:pt modelId="{EA082083-53CC-1845-96D4-C6343E14DB31}" type="pres">
      <dgm:prSet presAssocID="{4931A544-6454-4A4D-BC98-2E28599E26AB}" presName="hierRoot2" presStyleCnt="0"/>
      <dgm:spPr/>
    </dgm:pt>
    <dgm:pt modelId="{11142803-FD12-A948-BDA9-E747BF7195C2}" type="pres">
      <dgm:prSet presAssocID="{4931A544-6454-4A4D-BC98-2E28599E26AB}" presName="composite2" presStyleCnt="0"/>
      <dgm:spPr/>
    </dgm:pt>
    <dgm:pt modelId="{DF8EF8E3-2057-6A4C-BCE9-A37C766B9DAE}" type="pres">
      <dgm:prSet presAssocID="{4931A544-6454-4A4D-BC98-2E28599E26AB}" presName="background2" presStyleLbl="node2" presStyleIdx="1" presStyleCnt="2"/>
      <dgm:spPr/>
    </dgm:pt>
    <dgm:pt modelId="{03E524EF-62AB-AA49-89CC-E942D2F277E8}" type="pres">
      <dgm:prSet presAssocID="{4931A544-6454-4A4D-BC98-2E28599E26AB}" presName="text2" presStyleLbl="fgAcc2" presStyleIdx="1" presStyleCnt="2">
        <dgm:presLayoutVars>
          <dgm:chPref val="3"/>
        </dgm:presLayoutVars>
      </dgm:prSet>
      <dgm:spPr/>
    </dgm:pt>
    <dgm:pt modelId="{139A3D93-0FA8-C14C-A607-0EE92944969B}" type="pres">
      <dgm:prSet presAssocID="{4931A544-6454-4A4D-BC98-2E28599E26AB}" presName="hierChild3" presStyleCnt="0"/>
      <dgm:spPr/>
    </dgm:pt>
    <dgm:pt modelId="{7149586F-7071-614C-BAEC-BF35D22F2A48}" type="pres">
      <dgm:prSet presAssocID="{B973748D-D407-6342-9590-9E6E38D607DD}" presName="Name17" presStyleLbl="parChTrans1D3" presStyleIdx="1" presStyleCnt="4"/>
      <dgm:spPr/>
    </dgm:pt>
    <dgm:pt modelId="{F29909F3-844C-A843-AFC7-04D1304322E1}" type="pres">
      <dgm:prSet presAssocID="{38532FDC-9F9E-6946-B9C9-2304B5A79200}" presName="hierRoot3" presStyleCnt="0"/>
      <dgm:spPr/>
    </dgm:pt>
    <dgm:pt modelId="{33465BC3-3E3C-714F-861B-CB8064205799}" type="pres">
      <dgm:prSet presAssocID="{38532FDC-9F9E-6946-B9C9-2304B5A79200}" presName="composite3" presStyleCnt="0"/>
      <dgm:spPr/>
    </dgm:pt>
    <dgm:pt modelId="{F1D4CBB9-6473-5B42-BF0C-640AD4853F8A}" type="pres">
      <dgm:prSet presAssocID="{38532FDC-9F9E-6946-B9C9-2304B5A79200}" presName="background3" presStyleLbl="node3" presStyleIdx="1" presStyleCnt="4"/>
      <dgm:spPr/>
    </dgm:pt>
    <dgm:pt modelId="{E3CA3911-70C6-874E-B699-B2EFE2FB4D29}" type="pres">
      <dgm:prSet presAssocID="{38532FDC-9F9E-6946-B9C9-2304B5A79200}" presName="text3" presStyleLbl="fgAcc3" presStyleIdx="1" presStyleCnt="4" custScaleY="147544">
        <dgm:presLayoutVars>
          <dgm:chPref val="3"/>
        </dgm:presLayoutVars>
      </dgm:prSet>
      <dgm:spPr/>
    </dgm:pt>
    <dgm:pt modelId="{34CEB6BB-06C4-AE41-B7C8-98EC1BB037F5}" type="pres">
      <dgm:prSet presAssocID="{38532FDC-9F9E-6946-B9C9-2304B5A79200}" presName="hierChild4" presStyleCnt="0"/>
      <dgm:spPr/>
    </dgm:pt>
    <dgm:pt modelId="{00D18932-0A7D-414C-929A-32876B36C2B9}" type="pres">
      <dgm:prSet presAssocID="{8C97067E-4DFB-D441-B5EC-F4B4DA7C0B17}" presName="Name17" presStyleLbl="parChTrans1D3" presStyleIdx="2" presStyleCnt="4"/>
      <dgm:spPr/>
    </dgm:pt>
    <dgm:pt modelId="{CD0BEF8C-F65F-134D-8B13-4EABBBBC62BA}" type="pres">
      <dgm:prSet presAssocID="{F16BC9B1-7B83-5647-ACBC-A55CCD5D6FC6}" presName="hierRoot3" presStyleCnt="0"/>
      <dgm:spPr/>
    </dgm:pt>
    <dgm:pt modelId="{A3692166-E5B2-2149-BF25-E12440B522EB}" type="pres">
      <dgm:prSet presAssocID="{F16BC9B1-7B83-5647-ACBC-A55CCD5D6FC6}" presName="composite3" presStyleCnt="0"/>
      <dgm:spPr/>
    </dgm:pt>
    <dgm:pt modelId="{61BF891A-62E9-AD43-8578-21D729277A2C}" type="pres">
      <dgm:prSet presAssocID="{F16BC9B1-7B83-5647-ACBC-A55CCD5D6FC6}" presName="background3" presStyleLbl="node3" presStyleIdx="2" presStyleCnt="4"/>
      <dgm:spPr/>
    </dgm:pt>
    <dgm:pt modelId="{A66CD218-6B80-9541-85E2-8019950C758B}" type="pres">
      <dgm:prSet presAssocID="{F16BC9B1-7B83-5647-ACBC-A55CCD5D6FC6}" presName="text3" presStyleLbl="fgAcc3" presStyleIdx="2" presStyleCnt="4" custScaleY="147452">
        <dgm:presLayoutVars>
          <dgm:chPref val="3"/>
        </dgm:presLayoutVars>
      </dgm:prSet>
      <dgm:spPr/>
    </dgm:pt>
    <dgm:pt modelId="{BC926A93-B73C-A54D-BCD7-CEDE6D83442A}" type="pres">
      <dgm:prSet presAssocID="{F16BC9B1-7B83-5647-ACBC-A55CCD5D6FC6}" presName="hierChild4" presStyleCnt="0"/>
      <dgm:spPr/>
    </dgm:pt>
    <dgm:pt modelId="{FAC97474-26B1-604E-97F3-B1989FB755B2}" type="pres">
      <dgm:prSet presAssocID="{0E461600-5862-8F4F-9441-37EB652A3B34}" presName="Name17" presStyleLbl="parChTrans1D3" presStyleIdx="3" presStyleCnt="4"/>
      <dgm:spPr/>
    </dgm:pt>
    <dgm:pt modelId="{034895FF-CDB6-C44A-BF0D-544B374AE330}" type="pres">
      <dgm:prSet presAssocID="{6475463C-5C72-7D43-80EE-217C62017874}" presName="hierRoot3" presStyleCnt="0"/>
      <dgm:spPr/>
    </dgm:pt>
    <dgm:pt modelId="{485107B9-8CCC-A94C-A1ED-7810AF08C0A3}" type="pres">
      <dgm:prSet presAssocID="{6475463C-5C72-7D43-80EE-217C62017874}" presName="composite3" presStyleCnt="0"/>
      <dgm:spPr/>
    </dgm:pt>
    <dgm:pt modelId="{55DB405B-6202-7445-B702-B4A8228D586D}" type="pres">
      <dgm:prSet presAssocID="{6475463C-5C72-7D43-80EE-217C62017874}" presName="background3" presStyleLbl="node3" presStyleIdx="3" presStyleCnt="4"/>
      <dgm:spPr/>
    </dgm:pt>
    <dgm:pt modelId="{8E36F144-839A-8D48-BC38-60905A7635E9}" type="pres">
      <dgm:prSet presAssocID="{6475463C-5C72-7D43-80EE-217C62017874}" presName="text3" presStyleLbl="fgAcc3" presStyleIdx="3" presStyleCnt="4">
        <dgm:presLayoutVars>
          <dgm:chPref val="3"/>
        </dgm:presLayoutVars>
      </dgm:prSet>
      <dgm:spPr/>
    </dgm:pt>
    <dgm:pt modelId="{35D203D8-E3B9-D14B-9013-7ED0BADE5D1D}" type="pres">
      <dgm:prSet presAssocID="{6475463C-5C72-7D43-80EE-217C62017874}" presName="hierChild4" presStyleCnt="0"/>
      <dgm:spPr/>
    </dgm:pt>
  </dgm:ptLst>
  <dgm:cxnLst>
    <dgm:cxn modelId="{0650E903-9DFF-7646-A3AE-839D51C1015F}" type="presOf" srcId="{3B11B5AB-812A-544F-A2BA-D97CDA642AF4}" destId="{104050EF-696C-8F47-83F3-265DDF4A6B61}" srcOrd="0" destOrd="0" presId="urn:microsoft.com/office/officeart/2005/8/layout/hierarchy1"/>
    <dgm:cxn modelId="{58314D1A-769C-AD45-9958-1C0CB348673E}" type="presOf" srcId="{B973748D-D407-6342-9590-9E6E38D607DD}" destId="{7149586F-7071-614C-BAEC-BF35D22F2A48}" srcOrd="0" destOrd="0" presId="urn:microsoft.com/office/officeart/2005/8/layout/hierarchy1"/>
    <dgm:cxn modelId="{47B6F430-76F5-044C-BE65-5357ED276C75}" srcId="{153A4B99-3A1C-4E48-8E06-4C7A67AF9A32}" destId="{3B11B5AB-812A-544F-A2BA-D97CDA642AF4}" srcOrd="0" destOrd="0" parTransId="{61B53A47-6F5B-644E-8844-42D48A74E02F}" sibTransId="{3717DA95-40DB-1146-B942-AAF02165E9F5}"/>
    <dgm:cxn modelId="{8D16F234-13F3-6041-82EC-A966613BBAC2}" type="presOf" srcId="{153A4B99-3A1C-4E48-8E06-4C7A67AF9A32}" destId="{81A33F54-6EBF-4841-8C7F-AFA715661A67}" srcOrd="0" destOrd="0" presId="urn:microsoft.com/office/officeart/2005/8/layout/hierarchy1"/>
    <dgm:cxn modelId="{BCCC983E-67FE-BF41-964B-36C884681A95}" type="presOf" srcId="{4931A544-6454-4A4D-BC98-2E28599E26AB}" destId="{03E524EF-62AB-AA49-89CC-E942D2F277E8}" srcOrd="0" destOrd="0" presId="urn:microsoft.com/office/officeart/2005/8/layout/hierarchy1"/>
    <dgm:cxn modelId="{1B1F1143-2D7D-5747-AC24-ADA0ED8A0DCF}" type="presOf" srcId="{A750C174-1DAD-CD49-9E9F-9B6DA0FD265C}" destId="{27C23E51-2228-F04E-A81D-A9195737D079}" srcOrd="0" destOrd="0" presId="urn:microsoft.com/office/officeart/2005/8/layout/hierarchy1"/>
    <dgm:cxn modelId="{5396B96E-898A-E94D-8D4F-F3008F320CB2}" type="presOf" srcId="{1810A2B5-0999-594C-926B-1DC54B2EAAB0}" destId="{63572D3B-1F9C-484F-8379-E74850374E87}" srcOrd="0" destOrd="0" presId="urn:microsoft.com/office/officeart/2005/8/layout/hierarchy1"/>
    <dgm:cxn modelId="{3C432B7D-9CF5-BC4C-B7F2-22BC66228174}" type="presOf" srcId="{6475463C-5C72-7D43-80EE-217C62017874}" destId="{8E36F144-839A-8D48-BC38-60905A7635E9}" srcOrd="0" destOrd="0" presId="urn:microsoft.com/office/officeart/2005/8/layout/hierarchy1"/>
    <dgm:cxn modelId="{E7644A7F-DA1F-A64F-A19D-7428166A5CAF}" type="presOf" srcId="{FE80E249-8D69-3340-8CFE-D09A90F464CC}" destId="{F2B387A1-19CD-C444-8C71-71DF56A3A557}" srcOrd="0" destOrd="0" presId="urn:microsoft.com/office/officeart/2005/8/layout/hierarchy1"/>
    <dgm:cxn modelId="{9CD40087-3DC6-A141-A5BC-B3B78EE9F541}" srcId="{4931A544-6454-4A4D-BC98-2E28599E26AB}" destId="{38532FDC-9F9E-6946-B9C9-2304B5A79200}" srcOrd="0" destOrd="0" parTransId="{B973748D-D407-6342-9590-9E6E38D607DD}" sibTransId="{FE0AC57C-C402-8D4B-994F-307E5D601E9F}"/>
    <dgm:cxn modelId="{280DE38E-3D0D-E747-A8C2-D1241C1B4D1C}" type="presOf" srcId="{F16BC9B1-7B83-5647-ACBC-A55CCD5D6FC6}" destId="{A66CD218-6B80-9541-85E2-8019950C758B}" srcOrd="0" destOrd="0" presId="urn:microsoft.com/office/officeart/2005/8/layout/hierarchy1"/>
    <dgm:cxn modelId="{C3B0679C-BD2A-324B-884E-2A7363017784}" srcId="{03C9DB75-8C58-BF4A-91EA-C2E5C21C9514}" destId="{153A4B99-3A1C-4E48-8E06-4C7A67AF9A32}" srcOrd="0" destOrd="0" parTransId="{A750C174-1DAD-CD49-9E9F-9B6DA0FD265C}" sibTransId="{053CB81E-ACC2-5746-822F-4C390B5C96BA}"/>
    <dgm:cxn modelId="{CB5F18AF-F911-9443-8429-E5816014BA9F}" type="presOf" srcId="{03C9DB75-8C58-BF4A-91EA-C2E5C21C9514}" destId="{479C818F-53EF-9E47-9F52-8039C3453E29}" srcOrd="0" destOrd="0" presId="urn:microsoft.com/office/officeart/2005/8/layout/hierarchy1"/>
    <dgm:cxn modelId="{434B31C0-832E-4D43-8272-AB67EDB3385C}" srcId="{03C9DB75-8C58-BF4A-91EA-C2E5C21C9514}" destId="{4931A544-6454-4A4D-BC98-2E28599E26AB}" srcOrd="1" destOrd="0" parTransId="{FE80E249-8D69-3340-8CFE-D09A90F464CC}" sibTransId="{BE47266E-43EF-CA4F-BA94-0DF84FA366F8}"/>
    <dgm:cxn modelId="{6F0778C8-2529-3A49-91BA-CC4D0D26E151}" srcId="{1810A2B5-0999-594C-926B-1DC54B2EAAB0}" destId="{03C9DB75-8C58-BF4A-91EA-C2E5C21C9514}" srcOrd="0" destOrd="0" parTransId="{17AB532A-172D-6840-87FA-89FF19713CDF}" sibTransId="{2336760D-8D22-5D4A-93CB-8F06EA132718}"/>
    <dgm:cxn modelId="{911FE3D0-9FB1-804E-8205-0C11E95AFC52}" type="presOf" srcId="{38532FDC-9F9E-6946-B9C9-2304B5A79200}" destId="{E3CA3911-70C6-874E-B699-B2EFE2FB4D29}" srcOrd="0" destOrd="0" presId="urn:microsoft.com/office/officeart/2005/8/layout/hierarchy1"/>
    <dgm:cxn modelId="{70CE6BD3-67FC-EA42-9DAB-4F45C9816149}" srcId="{4931A544-6454-4A4D-BC98-2E28599E26AB}" destId="{F16BC9B1-7B83-5647-ACBC-A55CCD5D6FC6}" srcOrd="1" destOrd="0" parTransId="{8C97067E-4DFB-D441-B5EC-F4B4DA7C0B17}" sibTransId="{7A9B297D-8AFA-8649-B65D-7ECFED81F1CF}"/>
    <dgm:cxn modelId="{AB85EED6-447B-2B4A-B30B-06262B59DB1C}" type="presOf" srcId="{0E461600-5862-8F4F-9441-37EB652A3B34}" destId="{FAC97474-26B1-604E-97F3-B1989FB755B2}" srcOrd="0" destOrd="0" presId="urn:microsoft.com/office/officeart/2005/8/layout/hierarchy1"/>
    <dgm:cxn modelId="{92C17BE5-3FC6-D141-ADEF-9D303406014C}" srcId="{4931A544-6454-4A4D-BC98-2E28599E26AB}" destId="{6475463C-5C72-7D43-80EE-217C62017874}" srcOrd="2" destOrd="0" parTransId="{0E461600-5862-8F4F-9441-37EB652A3B34}" sibTransId="{62B58EB8-3D94-5149-8C24-0FD5A4059C4C}"/>
    <dgm:cxn modelId="{CF7B73FC-5916-324F-921E-182649F9D67A}" type="presOf" srcId="{61B53A47-6F5B-644E-8844-42D48A74E02F}" destId="{C3A328DB-EDF6-1941-A1F1-52AB82331D33}" srcOrd="0" destOrd="0" presId="urn:microsoft.com/office/officeart/2005/8/layout/hierarchy1"/>
    <dgm:cxn modelId="{A655C3FC-5BF6-5D40-B273-E813BC5DE161}" type="presOf" srcId="{8C97067E-4DFB-D441-B5EC-F4B4DA7C0B17}" destId="{00D18932-0A7D-414C-929A-32876B36C2B9}" srcOrd="0" destOrd="0" presId="urn:microsoft.com/office/officeart/2005/8/layout/hierarchy1"/>
    <dgm:cxn modelId="{B88DF50B-0DFD-5046-930E-1C0633B8FDE8}" type="presParOf" srcId="{63572D3B-1F9C-484F-8379-E74850374E87}" destId="{FD81C676-FE70-B249-8B1B-D1D3623A86CF}" srcOrd="0" destOrd="0" presId="urn:microsoft.com/office/officeart/2005/8/layout/hierarchy1"/>
    <dgm:cxn modelId="{B56D2CEC-8C71-C54D-BBD8-9D9F732822D2}" type="presParOf" srcId="{FD81C676-FE70-B249-8B1B-D1D3623A86CF}" destId="{A7F84CD5-CA67-6647-8A95-728C26355E3C}" srcOrd="0" destOrd="0" presId="urn:microsoft.com/office/officeart/2005/8/layout/hierarchy1"/>
    <dgm:cxn modelId="{E8713110-03D3-7D46-80CE-992BC1D94ED0}" type="presParOf" srcId="{A7F84CD5-CA67-6647-8A95-728C26355E3C}" destId="{756A9387-A0DC-9E4D-8532-8BEE660D510A}" srcOrd="0" destOrd="0" presId="urn:microsoft.com/office/officeart/2005/8/layout/hierarchy1"/>
    <dgm:cxn modelId="{E5569864-E7C8-7C47-8BAD-657DE0DDF711}" type="presParOf" srcId="{A7F84CD5-CA67-6647-8A95-728C26355E3C}" destId="{479C818F-53EF-9E47-9F52-8039C3453E29}" srcOrd="1" destOrd="0" presId="urn:microsoft.com/office/officeart/2005/8/layout/hierarchy1"/>
    <dgm:cxn modelId="{F2BE7998-96F8-DE46-B368-FBF92562AFC2}" type="presParOf" srcId="{FD81C676-FE70-B249-8B1B-D1D3623A86CF}" destId="{CE5C65C8-F11D-A748-813F-27BA84FE0E3E}" srcOrd="1" destOrd="0" presId="urn:microsoft.com/office/officeart/2005/8/layout/hierarchy1"/>
    <dgm:cxn modelId="{E353A1A1-63DB-CA43-98BA-69DA80888B2F}" type="presParOf" srcId="{CE5C65C8-F11D-A748-813F-27BA84FE0E3E}" destId="{27C23E51-2228-F04E-A81D-A9195737D079}" srcOrd="0" destOrd="0" presId="urn:microsoft.com/office/officeart/2005/8/layout/hierarchy1"/>
    <dgm:cxn modelId="{9DED9EDB-E5DA-8E44-AA21-0A601E4F4B8E}" type="presParOf" srcId="{CE5C65C8-F11D-A748-813F-27BA84FE0E3E}" destId="{8494796A-4085-1844-AD39-ACC2FE884509}" srcOrd="1" destOrd="0" presId="urn:microsoft.com/office/officeart/2005/8/layout/hierarchy1"/>
    <dgm:cxn modelId="{B62F6B39-6397-C04B-BF3C-A13C42CAC003}" type="presParOf" srcId="{8494796A-4085-1844-AD39-ACC2FE884509}" destId="{D2A26140-FF53-6B44-9E52-9308D60D97B2}" srcOrd="0" destOrd="0" presId="urn:microsoft.com/office/officeart/2005/8/layout/hierarchy1"/>
    <dgm:cxn modelId="{5749C556-6BD9-5142-9CAD-400869BABCBA}" type="presParOf" srcId="{D2A26140-FF53-6B44-9E52-9308D60D97B2}" destId="{DCE7C7F3-28A2-4D4B-A921-EF4EB2AFC561}" srcOrd="0" destOrd="0" presId="urn:microsoft.com/office/officeart/2005/8/layout/hierarchy1"/>
    <dgm:cxn modelId="{FE3CAD15-FA2B-AA49-A1FA-C721CD120DAD}" type="presParOf" srcId="{D2A26140-FF53-6B44-9E52-9308D60D97B2}" destId="{81A33F54-6EBF-4841-8C7F-AFA715661A67}" srcOrd="1" destOrd="0" presId="urn:microsoft.com/office/officeart/2005/8/layout/hierarchy1"/>
    <dgm:cxn modelId="{DD1280DC-3A0B-6D4E-A900-5FC2C7BABB19}" type="presParOf" srcId="{8494796A-4085-1844-AD39-ACC2FE884509}" destId="{A632FEEA-4EC2-AB4B-BA4C-7C9D3E7F0B77}" srcOrd="1" destOrd="0" presId="urn:microsoft.com/office/officeart/2005/8/layout/hierarchy1"/>
    <dgm:cxn modelId="{34DAA483-AE9B-D047-81DD-5750741795C4}" type="presParOf" srcId="{A632FEEA-4EC2-AB4B-BA4C-7C9D3E7F0B77}" destId="{C3A328DB-EDF6-1941-A1F1-52AB82331D33}" srcOrd="0" destOrd="0" presId="urn:microsoft.com/office/officeart/2005/8/layout/hierarchy1"/>
    <dgm:cxn modelId="{4EFF2C45-D1F6-8542-BF92-F3694AF10111}" type="presParOf" srcId="{A632FEEA-4EC2-AB4B-BA4C-7C9D3E7F0B77}" destId="{E325E082-D718-F245-97DE-F810DB6ECFA9}" srcOrd="1" destOrd="0" presId="urn:microsoft.com/office/officeart/2005/8/layout/hierarchy1"/>
    <dgm:cxn modelId="{DC581A05-011D-F849-AD2E-BB73E62C10E2}" type="presParOf" srcId="{E325E082-D718-F245-97DE-F810DB6ECFA9}" destId="{009A8C91-4F18-3746-9224-486605973423}" srcOrd="0" destOrd="0" presId="urn:microsoft.com/office/officeart/2005/8/layout/hierarchy1"/>
    <dgm:cxn modelId="{B1FBA28D-8659-F34E-907A-7B336B95A286}" type="presParOf" srcId="{009A8C91-4F18-3746-9224-486605973423}" destId="{5D181E5F-BBFF-7B46-A6DD-DF69C4DC38CD}" srcOrd="0" destOrd="0" presId="urn:microsoft.com/office/officeart/2005/8/layout/hierarchy1"/>
    <dgm:cxn modelId="{86A6691B-A10F-C749-BA8F-9A4D6CCFB67F}" type="presParOf" srcId="{009A8C91-4F18-3746-9224-486605973423}" destId="{104050EF-696C-8F47-83F3-265DDF4A6B61}" srcOrd="1" destOrd="0" presId="urn:microsoft.com/office/officeart/2005/8/layout/hierarchy1"/>
    <dgm:cxn modelId="{C3A2B49A-4533-3844-8C01-0DCD7C6BE54F}" type="presParOf" srcId="{E325E082-D718-F245-97DE-F810DB6ECFA9}" destId="{741D95A5-ED70-BE4E-854C-28BF663B4CD9}" srcOrd="1" destOrd="0" presId="urn:microsoft.com/office/officeart/2005/8/layout/hierarchy1"/>
    <dgm:cxn modelId="{69005552-A325-AD46-8D75-B53C204E0D20}" type="presParOf" srcId="{CE5C65C8-F11D-A748-813F-27BA84FE0E3E}" destId="{F2B387A1-19CD-C444-8C71-71DF56A3A557}" srcOrd="2" destOrd="0" presId="urn:microsoft.com/office/officeart/2005/8/layout/hierarchy1"/>
    <dgm:cxn modelId="{DFFC1F79-62B7-2844-802C-C193FE2593DB}" type="presParOf" srcId="{CE5C65C8-F11D-A748-813F-27BA84FE0E3E}" destId="{EA082083-53CC-1845-96D4-C6343E14DB31}" srcOrd="3" destOrd="0" presId="urn:microsoft.com/office/officeart/2005/8/layout/hierarchy1"/>
    <dgm:cxn modelId="{12893C9B-77D3-8C4C-B4E5-D7A98F16A01B}" type="presParOf" srcId="{EA082083-53CC-1845-96D4-C6343E14DB31}" destId="{11142803-FD12-A948-BDA9-E747BF7195C2}" srcOrd="0" destOrd="0" presId="urn:microsoft.com/office/officeart/2005/8/layout/hierarchy1"/>
    <dgm:cxn modelId="{6933BA22-8D09-404C-9FB5-385DE61BCF55}" type="presParOf" srcId="{11142803-FD12-A948-BDA9-E747BF7195C2}" destId="{DF8EF8E3-2057-6A4C-BCE9-A37C766B9DAE}" srcOrd="0" destOrd="0" presId="urn:microsoft.com/office/officeart/2005/8/layout/hierarchy1"/>
    <dgm:cxn modelId="{D3F2A610-5ECD-FE49-8789-5CFBF74BBA87}" type="presParOf" srcId="{11142803-FD12-A948-BDA9-E747BF7195C2}" destId="{03E524EF-62AB-AA49-89CC-E942D2F277E8}" srcOrd="1" destOrd="0" presId="urn:microsoft.com/office/officeart/2005/8/layout/hierarchy1"/>
    <dgm:cxn modelId="{30C0FBC1-73E4-E344-B2E3-BFC7FBCE4B90}" type="presParOf" srcId="{EA082083-53CC-1845-96D4-C6343E14DB31}" destId="{139A3D93-0FA8-C14C-A607-0EE92944969B}" srcOrd="1" destOrd="0" presId="urn:microsoft.com/office/officeart/2005/8/layout/hierarchy1"/>
    <dgm:cxn modelId="{E2278151-4596-EB42-98B8-8CB1E00E3CC2}" type="presParOf" srcId="{139A3D93-0FA8-C14C-A607-0EE92944969B}" destId="{7149586F-7071-614C-BAEC-BF35D22F2A48}" srcOrd="0" destOrd="0" presId="urn:microsoft.com/office/officeart/2005/8/layout/hierarchy1"/>
    <dgm:cxn modelId="{97AE16FD-7925-2A41-94B8-B8165902937E}" type="presParOf" srcId="{139A3D93-0FA8-C14C-A607-0EE92944969B}" destId="{F29909F3-844C-A843-AFC7-04D1304322E1}" srcOrd="1" destOrd="0" presId="urn:microsoft.com/office/officeart/2005/8/layout/hierarchy1"/>
    <dgm:cxn modelId="{4992EFFC-57EC-BB44-B7ED-7154D2BDB98D}" type="presParOf" srcId="{F29909F3-844C-A843-AFC7-04D1304322E1}" destId="{33465BC3-3E3C-714F-861B-CB8064205799}" srcOrd="0" destOrd="0" presId="urn:microsoft.com/office/officeart/2005/8/layout/hierarchy1"/>
    <dgm:cxn modelId="{FB06EBD2-EDA6-5C40-AFE9-6A58C4E7A720}" type="presParOf" srcId="{33465BC3-3E3C-714F-861B-CB8064205799}" destId="{F1D4CBB9-6473-5B42-BF0C-640AD4853F8A}" srcOrd="0" destOrd="0" presId="urn:microsoft.com/office/officeart/2005/8/layout/hierarchy1"/>
    <dgm:cxn modelId="{B54050A1-E516-2540-A8F7-236A278D4538}" type="presParOf" srcId="{33465BC3-3E3C-714F-861B-CB8064205799}" destId="{E3CA3911-70C6-874E-B699-B2EFE2FB4D29}" srcOrd="1" destOrd="0" presId="urn:microsoft.com/office/officeart/2005/8/layout/hierarchy1"/>
    <dgm:cxn modelId="{B94375DE-4101-2948-9669-D118B266ACC4}" type="presParOf" srcId="{F29909F3-844C-A843-AFC7-04D1304322E1}" destId="{34CEB6BB-06C4-AE41-B7C8-98EC1BB037F5}" srcOrd="1" destOrd="0" presId="urn:microsoft.com/office/officeart/2005/8/layout/hierarchy1"/>
    <dgm:cxn modelId="{13EEA442-6580-1C40-94F2-558167C94072}" type="presParOf" srcId="{139A3D93-0FA8-C14C-A607-0EE92944969B}" destId="{00D18932-0A7D-414C-929A-32876B36C2B9}" srcOrd="2" destOrd="0" presId="urn:microsoft.com/office/officeart/2005/8/layout/hierarchy1"/>
    <dgm:cxn modelId="{3BE144E9-DB69-D941-B73D-084873D371C3}" type="presParOf" srcId="{139A3D93-0FA8-C14C-A607-0EE92944969B}" destId="{CD0BEF8C-F65F-134D-8B13-4EABBBBC62BA}" srcOrd="3" destOrd="0" presId="urn:microsoft.com/office/officeart/2005/8/layout/hierarchy1"/>
    <dgm:cxn modelId="{278EB1AE-C3C8-AB4B-8033-CD954D28DAA7}" type="presParOf" srcId="{CD0BEF8C-F65F-134D-8B13-4EABBBBC62BA}" destId="{A3692166-E5B2-2149-BF25-E12440B522EB}" srcOrd="0" destOrd="0" presId="urn:microsoft.com/office/officeart/2005/8/layout/hierarchy1"/>
    <dgm:cxn modelId="{97DD1309-787F-C54D-B8F3-F96062C41D7E}" type="presParOf" srcId="{A3692166-E5B2-2149-BF25-E12440B522EB}" destId="{61BF891A-62E9-AD43-8578-21D729277A2C}" srcOrd="0" destOrd="0" presId="urn:microsoft.com/office/officeart/2005/8/layout/hierarchy1"/>
    <dgm:cxn modelId="{B8581AB8-2BEC-2A43-A955-323EDC10CDE5}" type="presParOf" srcId="{A3692166-E5B2-2149-BF25-E12440B522EB}" destId="{A66CD218-6B80-9541-85E2-8019950C758B}" srcOrd="1" destOrd="0" presId="urn:microsoft.com/office/officeart/2005/8/layout/hierarchy1"/>
    <dgm:cxn modelId="{734D38F2-3A11-6F46-80AD-116F3EFD6D11}" type="presParOf" srcId="{CD0BEF8C-F65F-134D-8B13-4EABBBBC62BA}" destId="{BC926A93-B73C-A54D-BCD7-CEDE6D83442A}" srcOrd="1" destOrd="0" presId="urn:microsoft.com/office/officeart/2005/8/layout/hierarchy1"/>
    <dgm:cxn modelId="{9E36B871-3B74-4849-BF19-2FA416CC1AC4}" type="presParOf" srcId="{139A3D93-0FA8-C14C-A607-0EE92944969B}" destId="{FAC97474-26B1-604E-97F3-B1989FB755B2}" srcOrd="4" destOrd="0" presId="urn:microsoft.com/office/officeart/2005/8/layout/hierarchy1"/>
    <dgm:cxn modelId="{DB7B1FEA-9CE6-D042-85DC-EBE6431C1044}" type="presParOf" srcId="{139A3D93-0FA8-C14C-A607-0EE92944969B}" destId="{034895FF-CDB6-C44A-BF0D-544B374AE330}" srcOrd="5" destOrd="0" presId="urn:microsoft.com/office/officeart/2005/8/layout/hierarchy1"/>
    <dgm:cxn modelId="{2F090B25-C982-894E-9C1B-A63B7DE2190D}" type="presParOf" srcId="{034895FF-CDB6-C44A-BF0D-544B374AE330}" destId="{485107B9-8CCC-A94C-A1ED-7810AF08C0A3}" srcOrd="0" destOrd="0" presId="urn:microsoft.com/office/officeart/2005/8/layout/hierarchy1"/>
    <dgm:cxn modelId="{F3273571-EA6D-E746-92B3-47206A3439E1}" type="presParOf" srcId="{485107B9-8CCC-A94C-A1ED-7810AF08C0A3}" destId="{55DB405B-6202-7445-B702-B4A8228D586D}" srcOrd="0" destOrd="0" presId="urn:microsoft.com/office/officeart/2005/8/layout/hierarchy1"/>
    <dgm:cxn modelId="{8495199E-65BA-324E-956F-54AABA5D20F5}" type="presParOf" srcId="{485107B9-8CCC-A94C-A1ED-7810AF08C0A3}" destId="{8E36F144-839A-8D48-BC38-60905A7635E9}" srcOrd="1" destOrd="0" presId="urn:microsoft.com/office/officeart/2005/8/layout/hierarchy1"/>
    <dgm:cxn modelId="{96E8176A-E193-FF40-BB58-B8E094E9652B}" type="presParOf" srcId="{034895FF-CDB6-C44A-BF0D-544B374AE330}" destId="{35D203D8-E3B9-D14B-9013-7ED0BADE5D1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97474-26B1-604E-97F3-B1989FB755B2}">
      <dsp:nvSpPr>
        <dsp:cNvPr id="0" name=""/>
        <dsp:cNvSpPr/>
      </dsp:nvSpPr>
      <dsp:spPr>
        <a:xfrm>
          <a:off x="5081805" y="2267792"/>
          <a:ext cx="1774926" cy="422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820"/>
              </a:lnTo>
              <a:lnTo>
                <a:pt x="1774926" y="287820"/>
              </a:lnTo>
              <a:lnTo>
                <a:pt x="1774926" y="422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18932-0A7D-414C-929A-32876B36C2B9}">
      <dsp:nvSpPr>
        <dsp:cNvPr id="0" name=""/>
        <dsp:cNvSpPr/>
      </dsp:nvSpPr>
      <dsp:spPr>
        <a:xfrm>
          <a:off x="5036085" y="2267792"/>
          <a:ext cx="91440" cy="4223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9586F-7071-614C-BAEC-BF35D22F2A48}">
      <dsp:nvSpPr>
        <dsp:cNvPr id="0" name=""/>
        <dsp:cNvSpPr/>
      </dsp:nvSpPr>
      <dsp:spPr>
        <a:xfrm>
          <a:off x="3306878" y="2267792"/>
          <a:ext cx="1774926" cy="422351"/>
        </a:xfrm>
        <a:custGeom>
          <a:avLst/>
          <a:gdLst/>
          <a:ahLst/>
          <a:cxnLst/>
          <a:rect l="0" t="0" r="0" b="0"/>
          <a:pathLst>
            <a:path>
              <a:moveTo>
                <a:pt x="1774926" y="0"/>
              </a:moveTo>
              <a:lnTo>
                <a:pt x="1774926" y="287820"/>
              </a:lnTo>
              <a:lnTo>
                <a:pt x="0" y="287820"/>
              </a:lnTo>
              <a:lnTo>
                <a:pt x="0" y="422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387A1-19CD-C444-8C71-71DF56A3A557}">
      <dsp:nvSpPr>
        <dsp:cNvPr id="0" name=""/>
        <dsp:cNvSpPr/>
      </dsp:nvSpPr>
      <dsp:spPr>
        <a:xfrm>
          <a:off x="3306878" y="923285"/>
          <a:ext cx="1774926" cy="422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820"/>
              </a:lnTo>
              <a:lnTo>
                <a:pt x="1774926" y="287820"/>
              </a:lnTo>
              <a:lnTo>
                <a:pt x="1774926" y="422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A328DB-EDF6-1941-A1F1-52AB82331D33}">
      <dsp:nvSpPr>
        <dsp:cNvPr id="0" name=""/>
        <dsp:cNvSpPr/>
      </dsp:nvSpPr>
      <dsp:spPr>
        <a:xfrm>
          <a:off x="1486231" y="2267792"/>
          <a:ext cx="91440" cy="4223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C23E51-2228-F04E-A81D-A9195737D079}">
      <dsp:nvSpPr>
        <dsp:cNvPr id="0" name=""/>
        <dsp:cNvSpPr/>
      </dsp:nvSpPr>
      <dsp:spPr>
        <a:xfrm>
          <a:off x="1531951" y="923285"/>
          <a:ext cx="1774926" cy="422351"/>
        </a:xfrm>
        <a:custGeom>
          <a:avLst/>
          <a:gdLst/>
          <a:ahLst/>
          <a:cxnLst/>
          <a:rect l="0" t="0" r="0" b="0"/>
          <a:pathLst>
            <a:path>
              <a:moveTo>
                <a:pt x="1774926" y="0"/>
              </a:moveTo>
              <a:lnTo>
                <a:pt x="1774926" y="287820"/>
              </a:lnTo>
              <a:lnTo>
                <a:pt x="0" y="287820"/>
              </a:lnTo>
              <a:lnTo>
                <a:pt x="0" y="422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A9387-A0DC-9E4D-8532-8BEE660D510A}">
      <dsp:nvSpPr>
        <dsp:cNvPr id="0" name=""/>
        <dsp:cNvSpPr/>
      </dsp:nvSpPr>
      <dsp:spPr>
        <a:xfrm>
          <a:off x="2580772" y="1130"/>
          <a:ext cx="1452212" cy="922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C818F-53EF-9E47-9F52-8039C3453E29}">
      <dsp:nvSpPr>
        <dsp:cNvPr id="0" name=""/>
        <dsp:cNvSpPr/>
      </dsp:nvSpPr>
      <dsp:spPr>
        <a:xfrm>
          <a:off x="2742129" y="154419"/>
          <a:ext cx="1452212" cy="92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vulnerability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pl-PL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69138" y="181428"/>
        <a:ext cx="1398194" cy="868137"/>
      </dsp:txXfrm>
    </dsp:sp>
    <dsp:sp modelId="{DCE7C7F3-28A2-4D4B-A921-EF4EB2AFC561}">
      <dsp:nvSpPr>
        <dsp:cNvPr id="0" name=""/>
        <dsp:cNvSpPr/>
      </dsp:nvSpPr>
      <dsp:spPr>
        <a:xfrm>
          <a:off x="805845" y="1345637"/>
          <a:ext cx="1452212" cy="922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33F54-6EBF-4841-8C7F-AFA715661A67}">
      <dsp:nvSpPr>
        <dsp:cNvPr id="0" name=""/>
        <dsp:cNvSpPr/>
      </dsp:nvSpPr>
      <dsp:spPr>
        <a:xfrm>
          <a:off x="967202" y="1498926"/>
          <a:ext cx="1452212" cy="92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impacting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all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consumers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994211" y="1525935"/>
        <a:ext cx="1398194" cy="868137"/>
      </dsp:txXfrm>
    </dsp:sp>
    <dsp:sp modelId="{5D181E5F-BBFF-7B46-A6DD-DF69C4DC38CD}">
      <dsp:nvSpPr>
        <dsp:cNvPr id="0" name=""/>
        <dsp:cNvSpPr/>
      </dsp:nvSpPr>
      <dsp:spPr>
        <a:xfrm>
          <a:off x="805845" y="2690144"/>
          <a:ext cx="1452212" cy="922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050EF-696C-8F47-83F3-265DDF4A6B61}">
      <dsp:nvSpPr>
        <dsp:cNvPr id="0" name=""/>
        <dsp:cNvSpPr/>
      </dsp:nvSpPr>
      <dsp:spPr>
        <a:xfrm>
          <a:off x="967202" y="2843433"/>
          <a:ext cx="1452212" cy="92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vomplexity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financial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products </a:t>
          </a:r>
        </a:p>
      </dsp:txBody>
      <dsp:txXfrm>
        <a:off x="994211" y="2870442"/>
        <a:ext cx="1398194" cy="868137"/>
      </dsp:txXfrm>
    </dsp:sp>
    <dsp:sp modelId="{DF8EF8E3-2057-6A4C-BCE9-A37C766B9DAE}">
      <dsp:nvSpPr>
        <dsp:cNvPr id="0" name=""/>
        <dsp:cNvSpPr/>
      </dsp:nvSpPr>
      <dsp:spPr>
        <a:xfrm>
          <a:off x="4355698" y="1345637"/>
          <a:ext cx="1452212" cy="922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524EF-62AB-AA49-89CC-E942D2F277E8}">
      <dsp:nvSpPr>
        <dsp:cNvPr id="0" name=""/>
        <dsp:cNvSpPr/>
      </dsp:nvSpPr>
      <dsp:spPr>
        <a:xfrm>
          <a:off x="4517055" y="1498926"/>
          <a:ext cx="1452212" cy="92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impacting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senior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consumers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specifically</a:t>
          </a:r>
          <a:endParaRPr lang="pl-PL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44064" y="1525935"/>
        <a:ext cx="1398194" cy="868137"/>
      </dsp:txXfrm>
    </dsp:sp>
    <dsp:sp modelId="{F1D4CBB9-6473-5B42-BF0C-640AD4853F8A}">
      <dsp:nvSpPr>
        <dsp:cNvPr id="0" name=""/>
        <dsp:cNvSpPr/>
      </dsp:nvSpPr>
      <dsp:spPr>
        <a:xfrm>
          <a:off x="2580772" y="2690144"/>
          <a:ext cx="1452212" cy="13605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CA3911-70C6-874E-B699-B2EFE2FB4D29}">
      <dsp:nvSpPr>
        <dsp:cNvPr id="0" name=""/>
        <dsp:cNvSpPr/>
      </dsp:nvSpPr>
      <dsp:spPr>
        <a:xfrm>
          <a:off x="2742129" y="2843433"/>
          <a:ext cx="1452212" cy="1360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digital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literacy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gaps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781979" y="2883283"/>
        <a:ext cx="1372512" cy="1280884"/>
      </dsp:txXfrm>
    </dsp:sp>
    <dsp:sp modelId="{61BF891A-62E9-AD43-8578-21D729277A2C}">
      <dsp:nvSpPr>
        <dsp:cNvPr id="0" name=""/>
        <dsp:cNvSpPr/>
      </dsp:nvSpPr>
      <dsp:spPr>
        <a:xfrm>
          <a:off x="4355698" y="2690144"/>
          <a:ext cx="1452212" cy="1359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CD218-6B80-9541-85E2-8019950C758B}">
      <dsp:nvSpPr>
        <dsp:cNvPr id="0" name=""/>
        <dsp:cNvSpPr/>
      </dsp:nvSpPr>
      <dsp:spPr>
        <a:xfrm>
          <a:off x="4517055" y="2843433"/>
          <a:ext cx="1452212" cy="1359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/>
            <a:t>potential</a:t>
          </a:r>
          <a:r>
            <a:rPr lang="pl-PL" sz="1600" kern="1200" dirty="0"/>
            <a:t> </a:t>
          </a:r>
          <a:r>
            <a:rPr lang="pl-PL" sz="1600" kern="1200" dirty="0" err="1"/>
            <a:t>cognitive</a:t>
          </a:r>
          <a:r>
            <a:rPr lang="pl-PL" sz="1600" kern="1200" dirty="0"/>
            <a:t> </a:t>
          </a:r>
          <a:r>
            <a:rPr lang="pl-PL" sz="1600" kern="1200" dirty="0" err="1"/>
            <a:t>decline</a:t>
          </a:r>
          <a:endParaRPr lang="pl-PL" sz="1600" kern="1200" dirty="0"/>
        </a:p>
      </dsp:txBody>
      <dsp:txXfrm>
        <a:off x="4556880" y="2883258"/>
        <a:ext cx="1372562" cy="1280086"/>
      </dsp:txXfrm>
    </dsp:sp>
    <dsp:sp modelId="{55DB405B-6202-7445-B702-B4A8228D586D}">
      <dsp:nvSpPr>
        <dsp:cNvPr id="0" name=""/>
        <dsp:cNvSpPr/>
      </dsp:nvSpPr>
      <dsp:spPr>
        <a:xfrm>
          <a:off x="6130625" y="2690144"/>
          <a:ext cx="1452212" cy="922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6F144-839A-8D48-BC38-60905A7635E9}">
      <dsp:nvSpPr>
        <dsp:cNvPr id="0" name=""/>
        <dsp:cNvSpPr/>
      </dsp:nvSpPr>
      <dsp:spPr>
        <a:xfrm>
          <a:off x="6291982" y="2843433"/>
          <a:ext cx="1452212" cy="92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relatively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low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level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pl-PL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income</a:t>
          </a:r>
          <a:r>
            <a:rPr lang="pl-PL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6318991" y="2870442"/>
        <a:ext cx="1398194" cy="868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ymbol zastępczy tekstu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ymbol zastępczy tekstu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ymbol zastępczy obrazu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Prostokąt 5"/>
          <p:cNvGrpSpPr/>
          <p:nvPr/>
        </p:nvGrpSpPr>
        <p:grpSpPr>
          <a:xfrm>
            <a:off x="0" y="2152223"/>
            <a:ext cx="9144000" cy="3096346"/>
            <a:chOff x="0" y="94008"/>
            <a:chExt cx="9144000" cy="3096345"/>
          </a:xfrm>
        </p:grpSpPr>
        <p:sp>
          <p:nvSpPr>
            <p:cNvPr id="94" name="Rectangle"/>
            <p:cNvSpPr/>
            <p:nvPr/>
          </p:nvSpPr>
          <p:spPr>
            <a:xfrm>
              <a:off x="0" y="94008"/>
              <a:ext cx="9144000" cy="3096345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5" name="Dr Anne-Marie Weber…"/>
            <p:cNvSpPr txBox="1"/>
            <p:nvPr/>
          </p:nvSpPr>
          <p:spPr>
            <a:xfrm>
              <a:off x="45719" y="211021"/>
              <a:ext cx="9052561" cy="28623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ctr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indent="5957887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1600" dirty="0"/>
                <a:t>Dr Anne-Marie Weber</a:t>
              </a:r>
            </a:p>
            <a:p>
              <a:pPr indent="5957887"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1600" dirty="0"/>
                <a:t>Weronika Herbet-Homenda</a:t>
              </a:r>
            </a:p>
          </p:txBody>
        </p:sp>
      </p:grpSp>
      <p:sp>
        <p:nvSpPr>
          <p:cNvPr id="97" name="Prostokąt 8"/>
          <p:cNvSpPr/>
          <p:nvPr/>
        </p:nvSpPr>
        <p:spPr>
          <a:xfrm>
            <a:off x="-45721" y="5623517"/>
            <a:ext cx="9144001" cy="72091"/>
          </a:xfrm>
          <a:prstGeom prst="rect">
            <a:avLst/>
          </a:prstGeom>
          <a:solidFill>
            <a:srgbClr val="002F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98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383388"/>
            <a:ext cx="1095126" cy="1194681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ytuł 2"/>
          <p:cNvSpPr txBox="1">
            <a:spLocks noGrp="1"/>
          </p:cNvSpPr>
          <p:nvPr>
            <p:ph type="ctrTitle"/>
          </p:nvPr>
        </p:nvSpPr>
        <p:spPr>
          <a:xfrm>
            <a:off x="327422" y="2075951"/>
            <a:ext cx="9144001" cy="241935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Consumer Vulnerability in Financial Markets: </a:t>
            </a:r>
            <a:br>
              <a:rPr lang="en-GB" dirty="0"/>
            </a:br>
            <a:r>
              <a:rPr lang="en-GB" dirty="0"/>
              <a:t>Special Protection of the Elderly?</a:t>
            </a:r>
            <a:br>
              <a:rPr lang="en-GB" dirty="0"/>
            </a:br>
            <a:br>
              <a:rPr lang="en-GB" dirty="0"/>
            </a:br>
            <a:r>
              <a:rPr lang="en-GB" sz="1400" dirty="0"/>
              <a:t>1st European Conference of the International Association of Consumer Law, 17.09.2024 r. </a:t>
            </a:r>
            <a:endParaRPr lang="en-GB" dirty="0"/>
          </a:p>
        </p:txBody>
      </p:sp>
      <p:sp>
        <p:nvSpPr>
          <p:cNvPr id="100" name="TextBox 10"/>
          <p:cNvSpPr txBox="1"/>
          <p:nvPr/>
        </p:nvSpPr>
        <p:spPr>
          <a:xfrm>
            <a:off x="327422" y="5808946"/>
            <a:ext cx="841146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Research conducted within the project ”</a:t>
            </a:r>
            <a:r>
              <a:rPr lang="en-GB" i="1" dirty="0"/>
              <a:t>Combating financial exclusion of the elderly in the digital era – a regulatory roadmap</a:t>
            </a:r>
            <a:r>
              <a:rPr lang="en-GB" dirty="0"/>
              <a:t>”, funded by the Polish National Science </a:t>
            </a:r>
            <a:r>
              <a:rPr lang="en-GB" dirty="0" err="1"/>
              <a:t>Center</a:t>
            </a:r>
            <a:r>
              <a:rPr lang="en-GB" dirty="0"/>
              <a:t> (2023/51/D/HS5/1563).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Prostokąt 7"/>
          <p:cNvGrpSpPr/>
          <p:nvPr/>
        </p:nvGrpSpPr>
        <p:grpSpPr>
          <a:xfrm>
            <a:off x="0" y="-2"/>
            <a:ext cx="9144000" cy="936108"/>
            <a:chOff x="0" y="-1"/>
            <a:chExt cx="9144000" cy="936106"/>
          </a:xfrm>
        </p:grpSpPr>
        <p:sp>
          <p:nvSpPr>
            <p:cNvPr id="112" name="Rectangle"/>
            <p:cNvSpPr/>
            <p:nvPr/>
          </p:nvSpPr>
          <p:spPr>
            <a:xfrm>
              <a:off x="0" y="-1"/>
              <a:ext cx="9144000" cy="936106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3" name="Introduction"/>
            <p:cNvSpPr txBox="1"/>
            <p:nvPr/>
          </p:nvSpPr>
          <p:spPr>
            <a:xfrm>
              <a:off x="45719" y="237221"/>
              <a:ext cx="9052561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GB" dirty="0"/>
                <a:t>Introduction </a:t>
              </a:r>
            </a:p>
          </p:txBody>
        </p:sp>
      </p:grpSp>
      <p:pic>
        <p:nvPicPr>
          <p:cNvPr id="115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5999600"/>
            <a:ext cx="697327" cy="76071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30719E-DD2A-014C-4736-7904EDE2D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519" y="1236415"/>
            <a:ext cx="8229600" cy="4525963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ageing of European societies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silver economy 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what role for consumer protection law? 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key research questions: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is there a need for special protection of elderly consumers in the financial markets?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risks are senior consumers particularly exposed to?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are those risks efficiently addressed in the current legal state-of-play?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legislative steps could be taken? 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trzałka w prawo 4">
            <a:extLst>
              <a:ext uri="{FF2B5EF4-FFF2-40B4-BE49-F238E27FC236}">
                <a16:creationId xmlns:a16="http://schemas.microsoft.com/office/drawing/2014/main" id="{7A71E102-748F-652A-4766-BDD7E644BCAD}"/>
              </a:ext>
            </a:extLst>
          </p:cNvPr>
          <p:cNvSpPr/>
          <p:nvPr/>
        </p:nvSpPr>
        <p:spPr>
          <a:xfrm>
            <a:off x="948846" y="2043382"/>
            <a:ext cx="960699" cy="312517"/>
          </a:xfrm>
          <a:prstGeom prst="rightArrow">
            <a:avLst/>
          </a:prstGeo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rostokąt 10"/>
          <p:cNvSpPr/>
          <p:nvPr/>
        </p:nvSpPr>
        <p:spPr>
          <a:xfrm>
            <a:off x="-6741" y="5805180"/>
            <a:ext cx="9144001" cy="72091"/>
          </a:xfrm>
          <a:prstGeom prst="rect">
            <a:avLst/>
          </a:prstGeom>
          <a:solidFill>
            <a:srgbClr val="002F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5" name="Prostokąt 7"/>
          <p:cNvGrpSpPr/>
          <p:nvPr/>
        </p:nvGrpSpPr>
        <p:grpSpPr>
          <a:xfrm>
            <a:off x="0" y="-2"/>
            <a:ext cx="9144000" cy="936108"/>
            <a:chOff x="0" y="-1"/>
            <a:chExt cx="9144000" cy="936106"/>
          </a:xfrm>
        </p:grpSpPr>
        <p:sp>
          <p:nvSpPr>
            <p:cNvPr id="103" name="Rectangle"/>
            <p:cNvSpPr/>
            <p:nvPr/>
          </p:nvSpPr>
          <p:spPr>
            <a:xfrm>
              <a:off x="0" y="-1"/>
              <a:ext cx="9144000" cy="936106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4" name="Introduction"/>
            <p:cNvSpPr txBox="1"/>
            <p:nvPr/>
          </p:nvSpPr>
          <p:spPr>
            <a:xfrm>
              <a:off x="45719" y="237221"/>
              <a:ext cx="9052561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GB" dirty="0"/>
                <a:t>The concept of consumer vulnerability </a:t>
              </a:r>
            </a:p>
          </p:txBody>
        </p:sp>
      </p:grpSp>
      <p:pic>
        <p:nvPicPr>
          <p:cNvPr id="106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5999600"/>
            <a:ext cx="697327" cy="76071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B6EFCA5F-9763-F721-2F5C-618C4C03C677}"/>
              </a:ext>
            </a:extLst>
          </p:cNvPr>
          <p:cNvSpPr/>
          <p:nvPr/>
        </p:nvSpPr>
        <p:spPr>
          <a:xfrm>
            <a:off x="763929" y="2303362"/>
            <a:ext cx="4734046" cy="81022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935883-0345-21FA-C275-0D2C4227E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459" y="1218052"/>
            <a:ext cx="8229600" cy="4525963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vulnerability v. particular vulnerability 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exposure to different risks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vulnerability to unfair commercial practices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vulnerability to ill-considered decisions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vulnerability to market exclusion 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different markets = different risks 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need for contextualisation of consumer vulnerability </a:t>
            </a:r>
          </a:p>
        </p:txBody>
      </p:sp>
      <p:sp>
        <p:nvSpPr>
          <p:cNvPr id="5" name="Strzałka w prawo 4">
            <a:extLst>
              <a:ext uri="{FF2B5EF4-FFF2-40B4-BE49-F238E27FC236}">
                <a16:creationId xmlns:a16="http://schemas.microsoft.com/office/drawing/2014/main" id="{C16BA63D-0C42-3D8E-495F-124332EDCA33}"/>
              </a:ext>
            </a:extLst>
          </p:cNvPr>
          <p:cNvSpPr/>
          <p:nvPr/>
        </p:nvSpPr>
        <p:spPr>
          <a:xfrm rot="10800000">
            <a:off x="5811445" y="2552217"/>
            <a:ext cx="960699" cy="312517"/>
          </a:xfrm>
          <a:prstGeom prst="rightArrow">
            <a:avLst/>
          </a:prstGeo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642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Prostokąt 7"/>
          <p:cNvGrpSpPr/>
          <p:nvPr/>
        </p:nvGrpSpPr>
        <p:grpSpPr>
          <a:xfrm>
            <a:off x="0" y="26569"/>
            <a:ext cx="9144000" cy="936108"/>
            <a:chOff x="0" y="-1"/>
            <a:chExt cx="9144000" cy="936106"/>
          </a:xfrm>
        </p:grpSpPr>
        <p:sp>
          <p:nvSpPr>
            <p:cNvPr id="112" name="Rectangle"/>
            <p:cNvSpPr/>
            <p:nvPr/>
          </p:nvSpPr>
          <p:spPr>
            <a:xfrm>
              <a:off x="0" y="-1"/>
              <a:ext cx="9144000" cy="936106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3" name="Introduction"/>
            <p:cNvSpPr txBox="1"/>
            <p:nvPr/>
          </p:nvSpPr>
          <p:spPr>
            <a:xfrm>
              <a:off x="45719" y="52556"/>
              <a:ext cx="9052561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GB" dirty="0"/>
                <a:t>Particular vulnerability of senior consumers </a:t>
              </a:r>
              <a:br>
                <a:rPr lang="en-GB" dirty="0"/>
              </a:br>
              <a:r>
                <a:rPr lang="en-GB" dirty="0"/>
                <a:t>in the financial market </a:t>
              </a:r>
            </a:p>
          </p:txBody>
        </p:sp>
      </p:grpSp>
      <p:pic>
        <p:nvPicPr>
          <p:cNvPr id="115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5999600"/>
            <a:ext cx="697327" cy="760719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TextBox 7"/>
          <p:cNvSpPr txBox="1"/>
          <p:nvPr/>
        </p:nvSpPr>
        <p:spPr>
          <a:xfrm>
            <a:off x="342440" y="1137121"/>
            <a:ext cx="8445639" cy="353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defRPr sz="17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BEF3AC6-5AD1-E959-1B7B-A39FB9C24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389896"/>
              </p:ext>
            </p:extLst>
          </p:nvPr>
        </p:nvGraphicFramePr>
        <p:xfrm>
          <a:off x="296978" y="1690175"/>
          <a:ext cx="8550041" cy="420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080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Prostokąt 7"/>
          <p:cNvGrpSpPr/>
          <p:nvPr/>
        </p:nvGrpSpPr>
        <p:grpSpPr>
          <a:xfrm>
            <a:off x="0" y="-2"/>
            <a:ext cx="9144000" cy="936108"/>
            <a:chOff x="0" y="-1"/>
            <a:chExt cx="9144000" cy="936106"/>
          </a:xfrm>
        </p:grpSpPr>
        <p:sp>
          <p:nvSpPr>
            <p:cNvPr id="134" name="Rectangle"/>
            <p:cNvSpPr/>
            <p:nvPr/>
          </p:nvSpPr>
          <p:spPr>
            <a:xfrm>
              <a:off x="0" y="-1"/>
              <a:ext cx="9144000" cy="936106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eniors as consumers"/>
            <p:cNvSpPr txBox="1"/>
            <p:nvPr/>
          </p:nvSpPr>
          <p:spPr>
            <a:xfrm>
              <a:off x="45719" y="237221"/>
              <a:ext cx="9052561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pl-PL" dirty="0" err="1"/>
                <a:t>Current</a:t>
              </a:r>
              <a:r>
                <a:rPr lang="pl-PL" dirty="0"/>
                <a:t> </a:t>
              </a:r>
              <a:r>
                <a:rPr lang="pl-PL" dirty="0" err="1"/>
                <a:t>legal</a:t>
              </a:r>
              <a:r>
                <a:rPr lang="pl-PL" dirty="0"/>
                <a:t> </a:t>
              </a:r>
              <a:r>
                <a:rPr lang="pl-PL" dirty="0" err="1"/>
                <a:t>landscape</a:t>
              </a:r>
              <a:endParaRPr dirty="0"/>
            </a:p>
          </p:txBody>
        </p:sp>
      </p:grpSp>
      <p:pic>
        <p:nvPicPr>
          <p:cNvPr id="137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5999600"/>
            <a:ext cx="697327" cy="76071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0B1AAA3B-53EA-0E3F-6B82-04DE628F0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173329"/>
            <a:ext cx="8229600" cy="4956041"/>
          </a:xfrm>
        </p:spPr>
        <p:txBody>
          <a:bodyPr>
            <a:normAutofit lnSpcReduction="10000"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vulnerability to unfair commercial practices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Unfair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Commmercial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Practices Directive, Article 5(3)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vulnerability to ill-considered decisions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combating information asymmetry, special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information obligations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e.g. Consumer Rights Directive, recital 34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vulnerability to market exclusion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ensuring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access to prominent services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(electricity, gas and electronic communication networks)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e.g. Directive 2002/22, recital 7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– member states should adopt special regulations aimed at safeguarding the situation of specific customer groups, </a:t>
            </a:r>
            <a:r>
              <a:rPr lang="en-GB" sz="1800" i="1" dirty="0" err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i.a.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the elderly  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e.g. Directive 2009/72, recital 37 –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energy regulators should be granted the power to contribute to the protection of vulnerable customers 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e.g. Directive 2003/55, Article 3(3) –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member states should particularly ensure that there are adequate safeguards to protect vulnerable customers, including appropriate measures to help them avoid disconnection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2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Prostokąt 7"/>
          <p:cNvGrpSpPr/>
          <p:nvPr/>
        </p:nvGrpSpPr>
        <p:grpSpPr>
          <a:xfrm>
            <a:off x="0" y="-2"/>
            <a:ext cx="9144000" cy="936108"/>
            <a:chOff x="0" y="-1"/>
            <a:chExt cx="9144000" cy="936106"/>
          </a:xfrm>
        </p:grpSpPr>
        <p:sp>
          <p:nvSpPr>
            <p:cNvPr id="134" name="Rectangle"/>
            <p:cNvSpPr/>
            <p:nvPr/>
          </p:nvSpPr>
          <p:spPr>
            <a:xfrm>
              <a:off x="0" y="-1"/>
              <a:ext cx="9144000" cy="936106"/>
            </a:xfrm>
            <a:prstGeom prst="rect">
              <a:avLst/>
            </a:prstGeom>
            <a:solidFill>
              <a:srgbClr val="002F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eniors as consumers"/>
            <p:cNvSpPr txBox="1"/>
            <p:nvPr/>
          </p:nvSpPr>
          <p:spPr>
            <a:xfrm>
              <a:off x="45719" y="237221"/>
              <a:ext cx="9052561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pl-PL" dirty="0" err="1"/>
                <a:t>Future</a:t>
              </a:r>
              <a:r>
                <a:rPr lang="pl-PL" dirty="0"/>
                <a:t> </a:t>
              </a:r>
              <a:r>
                <a:rPr lang="pl-PL" dirty="0" err="1"/>
                <a:t>legal</a:t>
              </a:r>
              <a:r>
                <a:rPr lang="pl-PL" dirty="0"/>
                <a:t> </a:t>
              </a:r>
              <a:r>
                <a:rPr lang="pl-PL" dirty="0" err="1"/>
                <a:t>landscape</a:t>
              </a:r>
              <a:r>
                <a:rPr lang="pl-PL" dirty="0"/>
                <a:t>? </a:t>
              </a:r>
              <a:endParaRPr dirty="0"/>
            </a:p>
          </p:txBody>
        </p:sp>
      </p:grpSp>
      <p:pic>
        <p:nvPicPr>
          <p:cNvPr id="137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5999600"/>
            <a:ext cx="697327" cy="76071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0B1AAA3B-53EA-0E3F-6B82-04DE628F0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173329"/>
            <a:ext cx="8229600" cy="4956041"/>
          </a:xfrm>
        </p:spPr>
        <p:txBody>
          <a:bodyPr>
            <a:norm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Senior consumers exhibit specific vulnerabilities in the financial market and are thus exposed to specific risks, including, in particular market, exclusion and the consequences thereof.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For the purposes of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ex ante,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sector-specific regulation, the elderly should be identified as particularly vulnerable consumers.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current legal framework does not address the specific vulnerabilities adequately.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Within commercial banking, the identified regulatory gap could be filled through information obligations on: 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upcoming closing of a bank branch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other nearest bank branch / branches</a:t>
            </a:r>
          </a:p>
          <a:p>
            <a:pPr marL="721179" lvl="2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possibility and the procedure to switch to another provider (bank). </a:t>
            </a:r>
          </a:p>
        </p:txBody>
      </p:sp>
    </p:spTree>
    <p:extLst>
      <p:ext uri="{BB962C8B-B14F-4D97-AF65-F5344CB8AC3E}">
        <p14:creationId xmlns:p14="http://schemas.microsoft.com/office/powerpoint/2010/main" val="340356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rostokąt 7"/>
          <p:cNvSpPr/>
          <p:nvPr/>
        </p:nvSpPr>
        <p:spPr>
          <a:xfrm>
            <a:off x="0" y="-315097"/>
            <a:ext cx="9144000" cy="936106"/>
          </a:xfrm>
          <a:prstGeom prst="rect">
            <a:avLst/>
          </a:prstGeom>
          <a:solidFill>
            <a:srgbClr val="002F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Prostokąt 10"/>
          <p:cNvSpPr/>
          <p:nvPr/>
        </p:nvSpPr>
        <p:spPr>
          <a:xfrm>
            <a:off x="-6741" y="5805180"/>
            <a:ext cx="9144001" cy="72091"/>
          </a:xfrm>
          <a:prstGeom prst="rect">
            <a:avLst/>
          </a:prstGeom>
          <a:solidFill>
            <a:srgbClr val="002F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TextBox 2"/>
          <p:cNvSpPr txBox="1"/>
          <p:nvPr/>
        </p:nvSpPr>
        <p:spPr>
          <a:xfrm>
            <a:off x="3111587" y="2802951"/>
            <a:ext cx="365260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Thank you for your attention!</a:t>
            </a:r>
          </a:p>
        </p:txBody>
      </p:sp>
      <p:pic>
        <p:nvPicPr>
          <p:cNvPr id="173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003259"/>
            <a:ext cx="643302" cy="701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467</Words>
  <Application>Microsoft Macintosh PowerPoint</Application>
  <PresentationFormat>Pokaz na ekranie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Calibri</vt:lpstr>
      <vt:lpstr>Motyw pakietu Office</vt:lpstr>
      <vt:lpstr>Consumer Vulnerability in Financial Markets:  Special Protection of the Elderly?  1st European Conference of the International Association of Consumer Law, 17.09.2024 r.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Weronika Herbet</cp:lastModifiedBy>
  <cp:revision>12</cp:revision>
  <dcterms:modified xsi:type="dcterms:W3CDTF">2024-09-16T10:58:41Z</dcterms:modified>
</cp:coreProperties>
</file>