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64" r:id="rId3"/>
    <p:sldId id="265" r:id="rId4"/>
    <p:sldId id="266" r:id="rId5"/>
    <p:sldId id="262" r:id="rId6"/>
    <p:sldId id="263" r:id="rId7"/>
    <p:sldId id="268" r:id="rId8"/>
    <p:sldId id="270" r:id="rId9"/>
    <p:sldId id="271" r:id="rId10"/>
    <p:sldId id="267" r:id="rId11"/>
    <p:sldId id="272" r:id="rId12"/>
    <p:sldId id="276" r:id="rId13"/>
    <p:sldId id="275" r:id="rId14"/>
    <p:sldId id="27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95"/>
  </p:normalViewPr>
  <p:slideViewPr>
    <p:cSldViewPr snapToGrid="0">
      <p:cViewPr varScale="1">
        <p:scale>
          <a:sx n="102" d="100"/>
          <a:sy n="102" d="100"/>
        </p:scale>
        <p:origin x="9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997488-EB48-2E4E-B788-5DEFBB773E99}" type="datetimeFigureOut">
              <a:rPr lang="en-US" smtClean="0"/>
              <a:t>9/13/24</a:t>
            </a:fld>
            <a:endParaRPr lang="en-US"/>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73ADF8-DDE1-E14B-ABB3-D73896BC94A5}" type="slidenum">
              <a:rPr lang="en-US" smtClean="0"/>
              <a:t>‹#›</a:t>
            </a:fld>
            <a:endParaRPr lang="en-US"/>
          </a:p>
        </p:txBody>
      </p:sp>
    </p:spTree>
    <p:extLst>
      <p:ext uri="{BB962C8B-B14F-4D97-AF65-F5344CB8AC3E}">
        <p14:creationId xmlns:p14="http://schemas.microsoft.com/office/powerpoint/2010/main" val="3496192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6573ADF8-DDE1-E14B-ABB3-D73896BC94A5}" type="slidenum">
              <a:rPr lang="en-US" smtClean="0"/>
              <a:t>7</a:t>
            </a:fld>
            <a:endParaRPr lang="en-US"/>
          </a:p>
        </p:txBody>
      </p:sp>
    </p:spTree>
    <p:extLst>
      <p:ext uri="{BB962C8B-B14F-4D97-AF65-F5344CB8AC3E}">
        <p14:creationId xmlns:p14="http://schemas.microsoft.com/office/powerpoint/2010/main" val="3420110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6573ADF8-DDE1-E14B-ABB3-D73896BC94A5}" type="slidenum">
              <a:rPr lang="en-US" smtClean="0"/>
              <a:t>10</a:t>
            </a:fld>
            <a:endParaRPr lang="en-US"/>
          </a:p>
        </p:txBody>
      </p:sp>
    </p:spTree>
    <p:extLst>
      <p:ext uri="{BB962C8B-B14F-4D97-AF65-F5344CB8AC3E}">
        <p14:creationId xmlns:p14="http://schemas.microsoft.com/office/powerpoint/2010/main" val="2489816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9/13/24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6100FC-BBEF-FF70-3BBD-6192CA7340A3}"/>
              </a:ext>
            </a:extLst>
          </p:cNvPr>
          <p:cNvSpPr>
            <a:spLocks noGrp="1"/>
          </p:cNvSpPr>
          <p:nvPr>
            <p:ph type="ctrTitle"/>
          </p:nvPr>
        </p:nvSpPr>
        <p:spPr/>
        <p:txBody>
          <a:bodyPr>
            <a:normAutofit fontScale="90000"/>
          </a:bodyPr>
          <a:lstStyle/>
          <a:p>
            <a:r>
              <a:rPr lang="en-US" dirty="0"/>
              <a:t>Road to Sustainability: </a:t>
            </a:r>
            <a:r>
              <a:rPr lang="en-US" sz="5200" dirty="0"/>
              <a:t>Mastering the art of </a:t>
            </a:r>
            <a:r>
              <a:rPr lang="en-US" sz="5200" dirty="0" err="1"/>
              <a:t>fingerpointing</a:t>
            </a:r>
            <a:endParaRPr lang="en-US" sz="5200" dirty="0"/>
          </a:p>
        </p:txBody>
      </p:sp>
      <p:sp>
        <p:nvSpPr>
          <p:cNvPr id="3" name="Alt Başlık 2">
            <a:extLst>
              <a:ext uri="{FF2B5EF4-FFF2-40B4-BE49-F238E27FC236}">
                <a16:creationId xmlns:a16="http://schemas.microsoft.com/office/drawing/2014/main" id="{6F8319C0-F56F-9AD1-5F90-E34890CF45CB}"/>
              </a:ext>
            </a:extLst>
          </p:cNvPr>
          <p:cNvSpPr>
            <a:spLocks noGrp="1"/>
          </p:cNvSpPr>
          <p:nvPr>
            <p:ph type="subTitle" idx="1"/>
          </p:nvPr>
        </p:nvSpPr>
        <p:spPr/>
        <p:txBody>
          <a:bodyPr>
            <a:normAutofit/>
          </a:bodyPr>
          <a:lstStyle/>
          <a:p>
            <a:pPr algn="r"/>
            <a:r>
              <a:rPr lang="en-US" dirty="0"/>
              <a:t>Asst. Prof. Zeynep </a:t>
            </a:r>
            <a:r>
              <a:rPr lang="en-US" dirty="0" err="1"/>
              <a:t>Damla</a:t>
            </a:r>
            <a:r>
              <a:rPr lang="en-US" dirty="0"/>
              <a:t> </a:t>
            </a:r>
            <a:r>
              <a:rPr lang="en-US" dirty="0" err="1"/>
              <a:t>Taşkın</a:t>
            </a:r>
            <a:endParaRPr lang="en-US" dirty="0"/>
          </a:p>
          <a:p>
            <a:pPr algn="r"/>
            <a:r>
              <a:rPr lang="en-US" dirty="0"/>
              <a:t> Istanbul Bilgi University</a:t>
            </a:r>
          </a:p>
        </p:txBody>
      </p:sp>
    </p:spTree>
    <p:extLst>
      <p:ext uri="{BB962C8B-B14F-4D97-AF65-F5344CB8AC3E}">
        <p14:creationId xmlns:p14="http://schemas.microsoft.com/office/powerpoint/2010/main" val="982286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A4EE17-BE9E-45FA-2678-8490EBB08432}"/>
              </a:ext>
            </a:extLst>
          </p:cNvPr>
          <p:cNvSpPr>
            <a:spLocks noGrp="1"/>
          </p:cNvSpPr>
          <p:nvPr>
            <p:ph type="title"/>
          </p:nvPr>
        </p:nvSpPr>
        <p:spPr/>
        <p:txBody>
          <a:bodyPr/>
          <a:lstStyle/>
          <a:p>
            <a:r>
              <a:rPr lang="en-US" dirty="0"/>
              <a:t>Putting the faith on consumers for a sustainable consumption (I)</a:t>
            </a:r>
          </a:p>
        </p:txBody>
      </p:sp>
      <p:sp>
        <p:nvSpPr>
          <p:cNvPr id="3" name="İçerik Yer Tutucusu 2">
            <a:extLst>
              <a:ext uri="{FF2B5EF4-FFF2-40B4-BE49-F238E27FC236}">
                <a16:creationId xmlns:a16="http://schemas.microsoft.com/office/drawing/2014/main" id="{A49740EA-509F-EFCE-2485-DBCF39F08BFD}"/>
              </a:ext>
            </a:extLst>
          </p:cNvPr>
          <p:cNvSpPr>
            <a:spLocks noGrp="1"/>
          </p:cNvSpPr>
          <p:nvPr>
            <p:ph idx="1"/>
          </p:nvPr>
        </p:nvSpPr>
        <p:spPr/>
        <p:txBody>
          <a:bodyPr>
            <a:normAutofit/>
          </a:bodyPr>
          <a:lstStyle/>
          <a:p>
            <a:pPr algn="just"/>
            <a:r>
              <a:rPr lang="en-US" dirty="0"/>
              <a:t>What is expected of consumers?</a:t>
            </a:r>
          </a:p>
          <a:p>
            <a:pPr lvl="1" algn="just"/>
            <a:r>
              <a:rPr lang="en-US" dirty="0"/>
              <a:t>Guiding the market through their consumption choices</a:t>
            </a:r>
          </a:p>
          <a:p>
            <a:pPr algn="just"/>
            <a:r>
              <a:rPr lang="en-US" dirty="0"/>
              <a:t>How could that be achieved within EU?</a:t>
            </a:r>
          </a:p>
          <a:p>
            <a:pPr lvl="1" algn="just"/>
            <a:r>
              <a:rPr lang="en-US" dirty="0"/>
              <a:t>By informing consumers on…</a:t>
            </a:r>
          </a:p>
          <a:p>
            <a:pPr lvl="2" algn="just"/>
            <a:r>
              <a:rPr lang="en-US" dirty="0"/>
              <a:t>Presence of producer’s commercial guarantee of durability lasting more than 2 years, covering the entire good at no additional cost;</a:t>
            </a:r>
          </a:p>
          <a:p>
            <a:pPr lvl="2" algn="just"/>
            <a:r>
              <a:rPr lang="en-US" dirty="0"/>
              <a:t>Reparability score of the good;</a:t>
            </a:r>
          </a:p>
          <a:p>
            <a:pPr lvl="2" algn="just"/>
            <a:r>
              <a:rPr lang="en-US" dirty="0"/>
              <a:t>(where reparability score is not available) the availability and estimated cost of, and procedure for ordering, spare parts that are necessary to keep the goods in conformity, on the availability of repair and maintenance instructions and on repair restrictions.</a:t>
            </a:r>
          </a:p>
          <a:p>
            <a:pPr lvl="1" algn="just"/>
            <a:r>
              <a:rPr lang="en-US" dirty="0"/>
              <a:t>Focus is on consumer empowerment (Directive 2024/825 EU)</a:t>
            </a:r>
          </a:p>
          <a:p>
            <a:pPr marL="914400" lvl="2" indent="0" algn="just">
              <a:buNone/>
            </a:pPr>
            <a:endParaRPr lang="en-US" dirty="0"/>
          </a:p>
          <a:p>
            <a:pPr lvl="2" algn="just"/>
            <a:endParaRPr lang="en-US" dirty="0"/>
          </a:p>
        </p:txBody>
      </p:sp>
    </p:spTree>
    <p:extLst>
      <p:ext uri="{BB962C8B-B14F-4D97-AF65-F5344CB8AC3E}">
        <p14:creationId xmlns:p14="http://schemas.microsoft.com/office/powerpoint/2010/main" val="2922703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415E5F-56D2-E584-8C4A-3031A2C5F526}"/>
              </a:ext>
            </a:extLst>
          </p:cNvPr>
          <p:cNvSpPr>
            <a:spLocks noGrp="1"/>
          </p:cNvSpPr>
          <p:nvPr>
            <p:ph type="title"/>
          </p:nvPr>
        </p:nvSpPr>
        <p:spPr/>
        <p:txBody>
          <a:bodyPr/>
          <a:lstStyle/>
          <a:p>
            <a:r>
              <a:rPr lang="en-US" dirty="0"/>
              <a:t>Putting the faith on consumers for a sustainable consumption (II)</a:t>
            </a:r>
          </a:p>
        </p:txBody>
      </p:sp>
      <p:sp>
        <p:nvSpPr>
          <p:cNvPr id="3" name="İçerik Yer Tutucusu 2">
            <a:extLst>
              <a:ext uri="{FF2B5EF4-FFF2-40B4-BE49-F238E27FC236}">
                <a16:creationId xmlns:a16="http://schemas.microsoft.com/office/drawing/2014/main" id="{B302BE0F-0C4C-4ED6-59DA-AE5719019C2D}"/>
              </a:ext>
            </a:extLst>
          </p:cNvPr>
          <p:cNvSpPr>
            <a:spLocks noGrp="1"/>
          </p:cNvSpPr>
          <p:nvPr>
            <p:ph idx="1"/>
          </p:nvPr>
        </p:nvSpPr>
        <p:spPr/>
        <p:txBody>
          <a:bodyPr>
            <a:normAutofit/>
          </a:bodyPr>
          <a:lstStyle/>
          <a:p>
            <a:pPr algn="just"/>
            <a:r>
              <a:rPr lang="en-US" dirty="0"/>
              <a:t>Information requirements imposed on producers (ESPR)</a:t>
            </a:r>
          </a:p>
          <a:p>
            <a:pPr lvl="1" algn="just"/>
            <a:r>
              <a:rPr lang="en-US" dirty="0"/>
              <a:t>Recital 30 ESPR: “Information requirements concerning repairability and durability play a key role in enabling consumers to engage in sustainable consumption. This Regulation should enable the establishment of repairability or durability scores for products where such scores are deemed appropriate for the purpose of providing environmental benefits and clearer information for consumers.” </a:t>
            </a:r>
          </a:p>
          <a:p>
            <a:pPr algn="just"/>
            <a:r>
              <a:rPr lang="en-US" dirty="0"/>
              <a:t>Reasoning: Properly informed consumers would choose the most sustainable products and eventually, supply will be aligned with demand.</a:t>
            </a:r>
          </a:p>
        </p:txBody>
      </p:sp>
    </p:spTree>
    <p:extLst>
      <p:ext uri="{BB962C8B-B14F-4D97-AF65-F5344CB8AC3E}">
        <p14:creationId xmlns:p14="http://schemas.microsoft.com/office/powerpoint/2010/main" val="3842372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F191CA-B4E0-356E-52A4-BE93F51B3A15}"/>
              </a:ext>
            </a:extLst>
          </p:cNvPr>
          <p:cNvSpPr>
            <a:spLocks noGrp="1"/>
          </p:cNvSpPr>
          <p:nvPr>
            <p:ph type="title"/>
          </p:nvPr>
        </p:nvSpPr>
        <p:spPr/>
        <p:txBody>
          <a:bodyPr/>
          <a:lstStyle/>
          <a:p>
            <a:r>
              <a:rPr lang="en-US" dirty="0"/>
              <a:t>Putting the faith on consumers for a sustainable consumption (III)</a:t>
            </a:r>
          </a:p>
        </p:txBody>
      </p:sp>
      <p:sp>
        <p:nvSpPr>
          <p:cNvPr id="3" name="İçerik Yer Tutucusu 2">
            <a:extLst>
              <a:ext uri="{FF2B5EF4-FFF2-40B4-BE49-F238E27FC236}">
                <a16:creationId xmlns:a16="http://schemas.microsoft.com/office/drawing/2014/main" id="{0DA9E006-8280-1A55-54DD-979DCA93C5BD}"/>
              </a:ext>
            </a:extLst>
          </p:cNvPr>
          <p:cNvSpPr>
            <a:spLocks noGrp="1"/>
          </p:cNvSpPr>
          <p:nvPr>
            <p:ph idx="1"/>
          </p:nvPr>
        </p:nvSpPr>
        <p:spPr/>
        <p:txBody>
          <a:bodyPr>
            <a:normAutofit/>
          </a:bodyPr>
          <a:lstStyle/>
          <a:p>
            <a:r>
              <a:rPr lang="en-US" dirty="0"/>
              <a:t>There is also the effort to create a more sustainable market by way of...  </a:t>
            </a:r>
          </a:p>
          <a:p>
            <a:pPr lvl="1"/>
            <a:r>
              <a:rPr lang="en-US" dirty="0"/>
              <a:t>Performance requirements</a:t>
            </a:r>
          </a:p>
          <a:p>
            <a:pPr lvl="2"/>
            <a:r>
              <a:rPr lang="en-US" dirty="0"/>
              <a:t>Much to be determined by Delegated Acts for different product groups</a:t>
            </a:r>
          </a:p>
          <a:p>
            <a:pPr lvl="2"/>
            <a:r>
              <a:rPr lang="en-US" dirty="0"/>
              <a:t>ESPR establishes a legal framework for the future Delegated Acts</a:t>
            </a:r>
          </a:p>
          <a:p>
            <a:pPr lvl="2"/>
            <a:r>
              <a:rPr lang="en-US" dirty="0"/>
              <a:t>The aim is to improve product aspects such as durability; reliability; reusability… where those product aspects are relevant to the product group concerned.</a:t>
            </a:r>
          </a:p>
          <a:p>
            <a:r>
              <a:rPr lang="en-US" dirty="0"/>
              <a:t>What is the catch?</a:t>
            </a:r>
          </a:p>
          <a:p>
            <a:pPr lvl="1"/>
            <a:r>
              <a:rPr lang="en-US" dirty="0"/>
              <a:t>Not all product aspects has to be improved at the same time</a:t>
            </a:r>
          </a:p>
          <a:p>
            <a:pPr lvl="2"/>
            <a:r>
              <a:rPr lang="en-US" dirty="0"/>
              <a:t>Durability risks being left out</a:t>
            </a:r>
          </a:p>
          <a:p>
            <a:pPr marL="457200" lvl="1" indent="0">
              <a:buNone/>
            </a:pPr>
            <a:endParaRPr lang="en-US" dirty="0"/>
          </a:p>
          <a:p>
            <a:pPr lvl="1"/>
            <a:endParaRPr lang="en-US" dirty="0"/>
          </a:p>
        </p:txBody>
      </p:sp>
    </p:spTree>
    <p:extLst>
      <p:ext uri="{BB962C8B-B14F-4D97-AF65-F5344CB8AC3E}">
        <p14:creationId xmlns:p14="http://schemas.microsoft.com/office/powerpoint/2010/main" val="4243147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2870DA-2E2E-45D3-8C32-FCB07C5077DB}"/>
              </a:ext>
            </a:extLst>
          </p:cNvPr>
          <p:cNvSpPr>
            <a:spLocks noGrp="1"/>
          </p:cNvSpPr>
          <p:nvPr>
            <p:ph type="title"/>
          </p:nvPr>
        </p:nvSpPr>
        <p:spPr/>
        <p:txBody>
          <a:bodyPr/>
          <a:lstStyle/>
          <a:p>
            <a:r>
              <a:rPr lang="en-US" dirty="0"/>
              <a:t>Trusting Consumers’ Consumption Choices: Why? (I)</a:t>
            </a:r>
          </a:p>
        </p:txBody>
      </p:sp>
      <p:sp>
        <p:nvSpPr>
          <p:cNvPr id="3" name="İçerik Yer Tutucusu 2">
            <a:extLst>
              <a:ext uri="{FF2B5EF4-FFF2-40B4-BE49-F238E27FC236}">
                <a16:creationId xmlns:a16="http://schemas.microsoft.com/office/drawing/2014/main" id="{37C8891C-E087-C04C-FC40-BDDC078E9838}"/>
              </a:ext>
            </a:extLst>
          </p:cNvPr>
          <p:cNvSpPr>
            <a:spLocks noGrp="1"/>
          </p:cNvSpPr>
          <p:nvPr>
            <p:ph idx="1"/>
          </p:nvPr>
        </p:nvSpPr>
        <p:spPr/>
        <p:txBody>
          <a:bodyPr>
            <a:normAutofit/>
          </a:bodyPr>
          <a:lstStyle/>
          <a:p>
            <a:pPr algn="just"/>
            <a:r>
              <a:rPr lang="en-US" dirty="0"/>
              <a:t>The idea behind R2R Directive: Promote ‘repair’ during and beyond legal guarantee period</a:t>
            </a:r>
          </a:p>
          <a:p>
            <a:pPr algn="just"/>
            <a:r>
              <a:rPr lang="en-US" dirty="0"/>
              <a:t>During legal guarantee period: Prioritize repair over replacement</a:t>
            </a:r>
          </a:p>
          <a:p>
            <a:pPr lvl="1" algn="just"/>
            <a:r>
              <a:rPr lang="en-US" dirty="0"/>
              <a:t>Proposed approach: Eliminate consumer’s right to choose freely between repair and replacement</a:t>
            </a:r>
          </a:p>
          <a:p>
            <a:pPr lvl="2" algn="just"/>
            <a:r>
              <a:rPr lang="en-US" dirty="0"/>
              <a:t>“In derogation from the first sentence of this paragraph, where the costs for replacement are equal to or greater than the costs for repair, the seller shall repair the goods in order to bring those goods in conformity.”</a:t>
            </a:r>
          </a:p>
          <a:p>
            <a:pPr lvl="1" algn="just"/>
            <a:r>
              <a:rPr lang="en-US" dirty="0"/>
              <a:t>(Initially) Dismissed suggestions: </a:t>
            </a:r>
          </a:p>
          <a:p>
            <a:pPr lvl="2" algn="just"/>
            <a:r>
              <a:rPr lang="en-US" dirty="0"/>
              <a:t>Promoting repair by (</a:t>
            </a:r>
            <a:r>
              <a:rPr lang="en-US" dirty="0" err="1"/>
              <a:t>i</a:t>
            </a:r>
            <a:r>
              <a:rPr lang="en-US" dirty="0"/>
              <a:t>) extending the legal guarantee period upon repair or (ii) restarting the legal guarantee period</a:t>
            </a:r>
          </a:p>
          <a:p>
            <a:pPr lvl="1" algn="just"/>
            <a:r>
              <a:rPr lang="en-US" dirty="0"/>
              <a:t>Reasoning: Attitude - behavior gap</a:t>
            </a:r>
          </a:p>
        </p:txBody>
      </p:sp>
    </p:spTree>
    <p:extLst>
      <p:ext uri="{BB962C8B-B14F-4D97-AF65-F5344CB8AC3E}">
        <p14:creationId xmlns:p14="http://schemas.microsoft.com/office/powerpoint/2010/main" val="4054177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599F9E-9A03-CDAB-FC3F-F27E0DC5980C}"/>
              </a:ext>
            </a:extLst>
          </p:cNvPr>
          <p:cNvSpPr>
            <a:spLocks noGrp="1"/>
          </p:cNvSpPr>
          <p:nvPr>
            <p:ph type="title"/>
          </p:nvPr>
        </p:nvSpPr>
        <p:spPr/>
        <p:txBody>
          <a:bodyPr/>
          <a:lstStyle/>
          <a:p>
            <a:r>
              <a:rPr lang="en-US" dirty="0"/>
              <a:t>Trusting Consumers’ Consumption Choices: Why? (II)</a:t>
            </a:r>
          </a:p>
        </p:txBody>
      </p:sp>
      <p:sp>
        <p:nvSpPr>
          <p:cNvPr id="3" name="İçerik Yer Tutucusu 2">
            <a:extLst>
              <a:ext uri="{FF2B5EF4-FFF2-40B4-BE49-F238E27FC236}">
                <a16:creationId xmlns:a16="http://schemas.microsoft.com/office/drawing/2014/main" id="{69AE3842-3C6E-C41D-B376-6467E5BCF3FE}"/>
              </a:ext>
            </a:extLst>
          </p:cNvPr>
          <p:cNvSpPr>
            <a:spLocks noGrp="1"/>
          </p:cNvSpPr>
          <p:nvPr>
            <p:ph idx="1"/>
          </p:nvPr>
        </p:nvSpPr>
        <p:spPr/>
        <p:txBody>
          <a:bodyPr/>
          <a:lstStyle/>
          <a:p>
            <a:pPr algn="just"/>
            <a:r>
              <a:rPr lang="en-US" dirty="0"/>
              <a:t>R2R Directive – Adopted Approach</a:t>
            </a:r>
          </a:p>
          <a:p>
            <a:pPr lvl="1" algn="just"/>
            <a:r>
              <a:rPr lang="en-US" dirty="0"/>
              <a:t>Preserving the freedom of choice between first tier remedies (repair vs. replacement) + nudging consumers towards repair</a:t>
            </a:r>
          </a:p>
          <a:p>
            <a:pPr lvl="2" algn="just"/>
            <a:r>
              <a:rPr lang="en-US" dirty="0"/>
              <a:t>“Where, in accordance with Article 13(2), repair takes place as the remedy to bring the goods into conformity, the liability period shall be extended once by 12 months.”</a:t>
            </a:r>
          </a:p>
          <a:p>
            <a:pPr lvl="1" algn="just"/>
            <a:r>
              <a:rPr lang="en-US" dirty="0"/>
              <a:t>Reasoning: A wise consumer would choose to have an extension of 12 months where he/she may continue enjoying his/her remedies for non-conformity.</a:t>
            </a:r>
          </a:p>
          <a:p>
            <a:pPr lvl="1" algn="just"/>
            <a:r>
              <a:rPr lang="en-US" dirty="0"/>
              <a:t>Question: Why the sudden change of heart? </a:t>
            </a:r>
          </a:p>
          <a:p>
            <a:pPr lvl="1" algn="just"/>
            <a:endParaRPr lang="en-US" dirty="0"/>
          </a:p>
        </p:txBody>
      </p:sp>
    </p:spTree>
    <p:extLst>
      <p:ext uri="{BB962C8B-B14F-4D97-AF65-F5344CB8AC3E}">
        <p14:creationId xmlns:p14="http://schemas.microsoft.com/office/powerpoint/2010/main" val="318983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DEBC8D-EE2B-AAC6-1327-BBB4831EBCA3}"/>
              </a:ext>
            </a:extLst>
          </p:cNvPr>
          <p:cNvSpPr>
            <a:spLocks noGrp="1"/>
          </p:cNvSpPr>
          <p:nvPr>
            <p:ph type="title"/>
          </p:nvPr>
        </p:nvSpPr>
        <p:spPr/>
        <p:txBody>
          <a:bodyPr>
            <a:normAutofit/>
          </a:bodyPr>
          <a:lstStyle/>
          <a:p>
            <a:r>
              <a:rPr lang="en-US" dirty="0"/>
              <a:t>A Shared Responsibility: Producer + Consumer</a:t>
            </a:r>
          </a:p>
        </p:txBody>
      </p:sp>
      <p:sp>
        <p:nvSpPr>
          <p:cNvPr id="3" name="İçerik Yer Tutucusu 2">
            <a:extLst>
              <a:ext uri="{FF2B5EF4-FFF2-40B4-BE49-F238E27FC236}">
                <a16:creationId xmlns:a16="http://schemas.microsoft.com/office/drawing/2014/main" id="{DC6D31EE-05D8-04DE-53E8-7C850F2C4ACC}"/>
              </a:ext>
            </a:extLst>
          </p:cNvPr>
          <p:cNvSpPr>
            <a:spLocks noGrp="1"/>
          </p:cNvSpPr>
          <p:nvPr>
            <p:ph idx="1"/>
          </p:nvPr>
        </p:nvSpPr>
        <p:spPr/>
        <p:txBody>
          <a:bodyPr/>
          <a:lstStyle/>
          <a:p>
            <a:r>
              <a:rPr lang="en-US" dirty="0"/>
              <a:t>Who to nudge?</a:t>
            </a:r>
          </a:p>
          <a:p>
            <a:pPr lvl="1"/>
            <a:r>
              <a:rPr lang="en-US" dirty="0"/>
              <a:t>Producers</a:t>
            </a:r>
          </a:p>
          <a:p>
            <a:r>
              <a:rPr lang="en-US" dirty="0"/>
              <a:t>Where to?</a:t>
            </a:r>
          </a:p>
          <a:p>
            <a:pPr lvl="1"/>
            <a:r>
              <a:rPr lang="en-US" dirty="0"/>
              <a:t>Durability</a:t>
            </a:r>
          </a:p>
          <a:p>
            <a:r>
              <a:rPr lang="en-US" dirty="0"/>
              <a:t>How?</a:t>
            </a:r>
          </a:p>
          <a:p>
            <a:pPr lvl="1"/>
            <a:r>
              <a:rPr lang="en-US" dirty="0"/>
              <a:t>Direct producer liability for lack of conformity (durability)</a:t>
            </a:r>
          </a:p>
          <a:p>
            <a:pPr lvl="2"/>
            <a:r>
              <a:rPr lang="en-US" dirty="0"/>
              <a:t>So far, the closest is Art. 76 ESPR: Consumer redress</a:t>
            </a:r>
          </a:p>
          <a:p>
            <a:pPr lvl="1"/>
            <a:r>
              <a:rPr lang="en-US" dirty="0"/>
              <a:t>Alongside seller’s legal guarantee under Directive 2019/771 </a:t>
            </a:r>
          </a:p>
          <a:p>
            <a:pPr lvl="1"/>
            <a:endParaRPr lang="en-US" dirty="0"/>
          </a:p>
        </p:txBody>
      </p:sp>
    </p:spTree>
    <p:extLst>
      <p:ext uri="{BB962C8B-B14F-4D97-AF65-F5344CB8AC3E}">
        <p14:creationId xmlns:p14="http://schemas.microsoft.com/office/powerpoint/2010/main" val="1229412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4D652B-0C4B-B3C2-C283-9F96FBEEFA41}"/>
              </a:ext>
            </a:extLst>
          </p:cNvPr>
          <p:cNvSpPr>
            <a:spLocks noGrp="1"/>
          </p:cNvSpPr>
          <p:nvPr>
            <p:ph type="title"/>
          </p:nvPr>
        </p:nvSpPr>
        <p:spPr/>
        <p:txBody>
          <a:bodyPr/>
          <a:lstStyle/>
          <a:p>
            <a:r>
              <a:rPr lang="en-US" dirty="0"/>
              <a:t>Direct Producer Liability (I)</a:t>
            </a:r>
          </a:p>
        </p:txBody>
      </p:sp>
      <p:sp>
        <p:nvSpPr>
          <p:cNvPr id="3" name="İçerik Yer Tutucusu 2">
            <a:extLst>
              <a:ext uri="{FF2B5EF4-FFF2-40B4-BE49-F238E27FC236}">
                <a16:creationId xmlns:a16="http://schemas.microsoft.com/office/drawing/2014/main" id="{B04A05BE-0B82-C79F-71AA-23494DC98555}"/>
              </a:ext>
            </a:extLst>
          </p:cNvPr>
          <p:cNvSpPr>
            <a:spLocks noGrp="1"/>
          </p:cNvSpPr>
          <p:nvPr>
            <p:ph idx="1"/>
          </p:nvPr>
        </p:nvSpPr>
        <p:spPr/>
        <p:txBody>
          <a:bodyPr>
            <a:normAutofit/>
          </a:bodyPr>
          <a:lstStyle/>
          <a:p>
            <a:r>
              <a:rPr lang="en-US" dirty="0"/>
              <a:t>A broad definition of producer – “any person purporting to be a producer by placing its name, trade mark or other distinctive sign on the goods”</a:t>
            </a:r>
          </a:p>
          <a:p>
            <a:r>
              <a:rPr lang="en-US" dirty="0"/>
              <a:t>Longer liability period compared to the seller’s</a:t>
            </a:r>
          </a:p>
          <a:p>
            <a:r>
              <a:rPr lang="en-US" dirty="0"/>
              <a:t>Restricted remedies:</a:t>
            </a:r>
          </a:p>
          <a:p>
            <a:pPr lvl="1"/>
            <a:r>
              <a:rPr lang="en-US" dirty="0"/>
              <a:t>1</a:t>
            </a:r>
            <a:r>
              <a:rPr lang="en-US" baseline="30000" dirty="0"/>
              <a:t>st</a:t>
            </a:r>
            <a:r>
              <a:rPr lang="en-US" dirty="0"/>
              <a:t> tier: Repair</a:t>
            </a:r>
          </a:p>
          <a:p>
            <a:pPr lvl="1"/>
            <a:r>
              <a:rPr lang="en-US" dirty="0"/>
              <a:t>2</a:t>
            </a:r>
            <a:r>
              <a:rPr lang="en-US" baseline="30000" dirty="0"/>
              <a:t>nd</a:t>
            </a:r>
            <a:r>
              <a:rPr lang="en-US" dirty="0"/>
              <a:t> tier: Replacement with a refurbished good </a:t>
            </a:r>
          </a:p>
          <a:p>
            <a:pPr lvl="2"/>
            <a:r>
              <a:rPr lang="en-US" dirty="0"/>
              <a:t>Only if repair is not possible, or</a:t>
            </a:r>
          </a:p>
          <a:p>
            <a:pPr lvl="2"/>
            <a:r>
              <a:rPr lang="en-US" dirty="0"/>
              <a:t>Upon consumer’s request</a:t>
            </a:r>
          </a:p>
          <a:p>
            <a:r>
              <a:rPr lang="en-US" dirty="0"/>
              <a:t>A conditional claim: Having the non-confirming good replaced by the seller deprives the consumer of his/her claim towards the producer</a:t>
            </a:r>
          </a:p>
          <a:p>
            <a:pPr lvl="1"/>
            <a:endParaRPr lang="en-US" dirty="0"/>
          </a:p>
          <a:p>
            <a:endParaRPr lang="en-US" dirty="0"/>
          </a:p>
          <a:p>
            <a:endParaRPr lang="en-US" dirty="0"/>
          </a:p>
        </p:txBody>
      </p:sp>
    </p:spTree>
    <p:extLst>
      <p:ext uri="{BB962C8B-B14F-4D97-AF65-F5344CB8AC3E}">
        <p14:creationId xmlns:p14="http://schemas.microsoft.com/office/powerpoint/2010/main" val="820106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52F4E8-D7C4-FD92-F303-0FA142525818}"/>
              </a:ext>
            </a:extLst>
          </p:cNvPr>
          <p:cNvSpPr>
            <a:spLocks noGrp="1"/>
          </p:cNvSpPr>
          <p:nvPr>
            <p:ph type="title"/>
          </p:nvPr>
        </p:nvSpPr>
        <p:spPr/>
        <p:txBody>
          <a:bodyPr/>
          <a:lstStyle/>
          <a:p>
            <a:r>
              <a:rPr lang="en-US" dirty="0"/>
              <a:t>Direct Producer Liability (II)</a:t>
            </a:r>
          </a:p>
        </p:txBody>
      </p:sp>
      <p:sp>
        <p:nvSpPr>
          <p:cNvPr id="3" name="İçerik Yer Tutucusu 2">
            <a:extLst>
              <a:ext uri="{FF2B5EF4-FFF2-40B4-BE49-F238E27FC236}">
                <a16:creationId xmlns:a16="http://schemas.microsoft.com/office/drawing/2014/main" id="{0EE1F5D5-12F4-FAA2-0F07-C4CFAEE25516}"/>
              </a:ext>
            </a:extLst>
          </p:cNvPr>
          <p:cNvSpPr>
            <a:spLocks noGrp="1"/>
          </p:cNvSpPr>
          <p:nvPr>
            <p:ph idx="1"/>
          </p:nvPr>
        </p:nvSpPr>
        <p:spPr/>
        <p:txBody>
          <a:bodyPr>
            <a:normAutofit/>
          </a:bodyPr>
          <a:lstStyle/>
          <a:p>
            <a:r>
              <a:rPr lang="en-US" dirty="0"/>
              <a:t>Freedom of contract: Seller’s contractual guarantee (</a:t>
            </a:r>
            <a:r>
              <a:rPr lang="en-US" dirty="0" err="1"/>
              <a:t>i</a:t>
            </a:r>
            <a:r>
              <a:rPr lang="en-US" dirty="0"/>
              <a:t>) covering the replacement of the good (ii) for more than two years after delivery</a:t>
            </a:r>
          </a:p>
          <a:p>
            <a:pPr lvl="1"/>
            <a:r>
              <a:rPr lang="en-US" dirty="0"/>
              <a:t>Consumer friendly</a:t>
            </a:r>
          </a:p>
          <a:p>
            <a:pPr lvl="1"/>
            <a:r>
              <a:rPr lang="en-US" dirty="0"/>
              <a:t>Not sustainable</a:t>
            </a:r>
          </a:p>
          <a:p>
            <a:r>
              <a:rPr lang="en-US" dirty="0"/>
              <a:t>May an intervention on contractual freedom be imposed to promote DPL?</a:t>
            </a:r>
          </a:p>
          <a:p>
            <a:pPr lvl="1"/>
            <a:r>
              <a:rPr lang="en-US" dirty="0"/>
              <a:t>Similar discussions regarding the right of withdrawal</a:t>
            </a:r>
          </a:p>
          <a:p>
            <a:pPr lvl="2"/>
            <a:r>
              <a:rPr lang="en-US" dirty="0"/>
              <a:t>Proposal: Prohibiting free returns</a:t>
            </a:r>
          </a:p>
          <a:p>
            <a:pPr lvl="2"/>
            <a:r>
              <a:rPr lang="en-US" dirty="0"/>
              <a:t>Outcome: Return costs on consumer unless otherwise offered by the trader.</a:t>
            </a:r>
          </a:p>
          <a:p>
            <a:pPr lvl="2"/>
            <a:endParaRPr lang="en-US" dirty="0"/>
          </a:p>
          <a:p>
            <a:endParaRPr lang="en-US" dirty="0"/>
          </a:p>
          <a:p>
            <a:endParaRPr lang="en-US" dirty="0"/>
          </a:p>
        </p:txBody>
      </p:sp>
    </p:spTree>
    <p:extLst>
      <p:ext uri="{BB962C8B-B14F-4D97-AF65-F5344CB8AC3E}">
        <p14:creationId xmlns:p14="http://schemas.microsoft.com/office/powerpoint/2010/main" val="1151012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476C7D-38D1-F56C-1F98-CAA430845EA3}"/>
              </a:ext>
            </a:extLst>
          </p:cNvPr>
          <p:cNvSpPr>
            <a:spLocks noGrp="1"/>
          </p:cNvSpPr>
          <p:nvPr>
            <p:ph type="title"/>
          </p:nvPr>
        </p:nvSpPr>
        <p:spPr/>
        <p:txBody>
          <a:bodyPr/>
          <a:lstStyle/>
          <a:p>
            <a:r>
              <a:rPr lang="en-US" dirty="0"/>
              <a:t>Ban on Destruction of Unsold Consumer Products (I)</a:t>
            </a:r>
          </a:p>
        </p:txBody>
      </p:sp>
      <p:sp>
        <p:nvSpPr>
          <p:cNvPr id="3" name="İçerik Yer Tutucusu 2">
            <a:extLst>
              <a:ext uri="{FF2B5EF4-FFF2-40B4-BE49-F238E27FC236}">
                <a16:creationId xmlns:a16="http://schemas.microsoft.com/office/drawing/2014/main" id="{E7F9DB14-28EA-0C89-7B29-2507CEEC36DE}"/>
              </a:ext>
            </a:extLst>
          </p:cNvPr>
          <p:cNvSpPr>
            <a:spLocks noGrp="1"/>
          </p:cNvSpPr>
          <p:nvPr>
            <p:ph idx="1"/>
          </p:nvPr>
        </p:nvSpPr>
        <p:spPr/>
        <p:txBody>
          <a:bodyPr>
            <a:normAutofit fontScale="92500" lnSpcReduction="10000"/>
          </a:bodyPr>
          <a:lstStyle/>
          <a:p>
            <a:r>
              <a:rPr lang="en-US" dirty="0"/>
              <a:t>Art. 25 (1) ESPR: From 19 July 2026, the destruction of unsold consumer products as listed in Annex VII shall be prohibited.</a:t>
            </a:r>
          </a:p>
          <a:p>
            <a:r>
              <a:rPr lang="en-US" dirty="0"/>
              <a:t>What are unsold consumer products? </a:t>
            </a:r>
          </a:p>
          <a:p>
            <a:pPr lvl="1"/>
            <a:r>
              <a:rPr lang="en-US" dirty="0"/>
              <a:t>surplus stock, </a:t>
            </a:r>
          </a:p>
          <a:p>
            <a:pPr lvl="1"/>
            <a:r>
              <a:rPr lang="en-US" dirty="0"/>
              <a:t>products returned by consumers on the basis of their right of withdrawal</a:t>
            </a:r>
          </a:p>
          <a:p>
            <a:r>
              <a:rPr lang="en-US" dirty="0"/>
              <a:t>What is “destruction”? </a:t>
            </a:r>
          </a:p>
          <a:p>
            <a:pPr lvl="1"/>
            <a:r>
              <a:rPr lang="en-US" dirty="0"/>
              <a:t>‘destruction’ means the intentional damaging or discarding of a product as waste with the exception of discarding for the sole purpose of delivering the discarded product for preparing for reuse, including refurbishment or remanufacturing operations (Art. 2 (34) ESPR)</a:t>
            </a:r>
          </a:p>
          <a:p>
            <a:pPr lvl="1"/>
            <a:r>
              <a:rPr lang="en-US" dirty="0"/>
              <a:t>The concept of destruction as outlined in this Regulation should cover the last three activities on the waste hierarchy, namely recycling, other recovery and disposal. (Recital 55)</a:t>
            </a:r>
          </a:p>
          <a:p>
            <a:endParaRPr lang="en-US" dirty="0"/>
          </a:p>
        </p:txBody>
      </p:sp>
    </p:spTree>
    <p:extLst>
      <p:ext uri="{BB962C8B-B14F-4D97-AF65-F5344CB8AC3E}">
        <p14:creationId xmlns:p14="http://schemas.microsoft.com/office/powerpoint/2010/main" val="3507068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F83FEF5-B253-6C96-C6DC-E9E2A2F43EC4}"/>
              </a:ext>
            </a:extLst>
          </p:cNvPr>
          <p:cNvSpPr>
            <a:spLocks noGrp="1"/>
          </p:cNvSpPr>
          <p:nvPr>
            <p:ph type="title"/>
          </p:nvPr>
        </p:nvSpPr>
        <p:spPr/>
        <p:txBody>
          <a:bodyPr/>
          <a:lstStyle/>
          <a:p>
            <a:r>
              <a:rPr lang="en-US" dirty="0"/>
              <a:t>Ban on Destruction of Unsold Consumer Products (II)</a:t>
            </a:r>
          </a:p>
        </p:txBody>
      </p:sp>
      <p:sp>
        <p:nvSpPr>
          <p:cNvPr id="3" name="İçerik Yer Tutucusu 2">
            <a:extLst>
              <a:ext uri="{FF2B5EF4-FFF2-40B4-BE49-F238E27FC236}">
                <a16:creationId xmlns:a16="http://schemas.microsoft.com/office/drawing/2014/main" id="{9D495F4A-51E2-25B8-1C6D-82C96B87EC05}"/>
              </a:ext>
            </a:extLst>
          </p:cNvPr>
          <p:cNvSpPr>
            <a:spLocks noGrp="1"/>
          </p:cNvSpPr>
          <p:nvPr>
            <p:ph idx="1"/>
          </p:nvPr>
        </p:nvSpPr>
        <p:spPr/>
        <p:txBody>
          <a:bodyPr>
            <a:normAutofit lnSpcReduction="10000"/>
          </a:bodyPr>
          <a:lstStyle/>
          <a:p>
            <a:r>
              <a:rPr lang="en-US" dirty="0"/>
              <a:t>Worth noticing (1): Limited scope of unsold consumer products</a:t>
            </a:r>
          </a:p>
          <a:p>
            <a:pPr lvl="1"/>
            <a:r>
              <a:rPr lang="en-US" dirty="0"/>
              <a:t>(</a:t>
            </a:r>
            <a:r>
              <a:rPr lang="en-US" dirty="0" err="1"/>
              <a:t>i</a:t>
            </a:r>
            <a:r>
              <a:rPr lang="en-US" dirty="0"/>
              <a:t>) Apparel and clothing accessories (ii) Footwear</a:t>
            </a:r>
          </a:p>
          <a:p>
            <a:pPr lvl="1"/>
            <a:r>
              <a:rPr lang="en-US" dirty="0"/>
              <a:t>Art. 25 (3) ESPR: The Commission is empowered to adopt delegated acts in order to amend Annex VII, for instance to add new products.</a:t>
            </a:r>
          </a:p>
          <a:p>
            <a:pPr lvl="1"/>
            <a:r>
              <a:rPr lang="en-US" dirty="0"/>
              <a:t>A missing product category: Electrical and electronic equipment (Recital 60)  </a:t>
            </a:r>
          </a:p>
          <a:p>
            <a:r>
              <a:rPr lang="en-US" dirty="0"/>
              <a:t>Worth noticing (2): “Destruction” includes also recycling</a:t>
            </a:r>
          </a:p>
          <a:p>
            <a:pPr lvl="1"/>
            <a:r>
              <a:rPr lang="en-US" dirty="0"/>
              <a:t>Controversial approach</a:t>
            </a:r>
          </a:p>
          <a:p>
            <a:pPr lvl="1" algn="just"/>
            <a:r>
              <a:rPr lang="en-US" dirty="0"/>
              <a:t>French law: Producers, importers and distributors of new non-food products intended for sale are obliged to reuse, in particular by donating essential products (to associations working to combat precariousness and social economy structures with “social utility enterprise” accreditation as defined in article L. 3332-17-1 of the French Labor Code), or recycle their unsold products (…).</a:t>
            </a:r>
          </a:p>
          <a:p>
            <a:pPr lvl="1"/>
            <a:endParaRPr lang="en-US" dirty="0"/>
          </a:p>
          <a:p>
            <a:pPr marL="457200" lvl="1" indent="0">
              <a:buNone/>
            </a:pPr>
            <a:endParaRPr lang="en-US" dirty="0"/>
          </a:p>
          <a:p>
            <a:pPr lvl="1"/>
            <a:endParaRPr lang="en-US" dirty="0"/>
          </a:p>
          <a:p>
            <a:pPr lvl="1"/>
            <a:endParaRPr lang="en-US" dirty="0"/>
          </a:p>
        </p:txBody>
      </p:sp>
    </p:spTree>
    <p:extLst>
      <p:ext uri="{BB962C8B-B14F-4D97-AF65-F5344CB8AC3E}">
        <p14:creationId xmlns:p14="http://schemas.microsoft.com/office/powerpoint/2010/main" val="2872339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A50BF6-52E5-67C4-819C-9F27BF83E9EC}"/>
              </a:ext>
            </a:extLst>
          </p:cNvPr>
          <p:cNvSpPr>
            <a:spLocks noGrp="1"/>
          </p:cNvSpPr>
          <p:nvPr>
            <p:ph type="title"/>
          </p:nvPr>
        </p:nvSpPr>
        <p:spPr/>
        <p:txBody>
          <a:bodyPr/>
          <a:lstStyle/>
          <a:p>
            <a:r>
              <a:rPr lang="en-US" dirty="0"/>
              <a:t>Ban on Destruction of Unsold Consumer Products (III)</a:t>
            </a:r>
          </a:p>
        </p:txBody>
      </p:sp>
      <p:sp>
        <p:nvSpPr>
          <p:cNvPr id="3" name="İçerik Yer Tutucusu 2">
            <a:extLst>
              <a:ext uri="{FF2B5EF4-FFF2-40B4-BE49-F238E27FC236}">
                <a16:creationId xmlns:a16="http://schemas.microsoft.com/office/drawing/2014/main" id="{A948B185-2C8E-E030-086F-5A70B27CC20B}"/>
              </a:ext>
            </a:extLst>
          </p:cNvPr>
          <p:cNvSpPr>
            <a:spLocks noGrp="1"/>
          </p:cNvSpPr>
          <p:nvPr>
            <p:ph idx="1"/>
          </p:nvPr>
        </p:nvSpPr>
        <p:spPr/>
        <p:txBody>
          <a:bodyPr/>
          <a:lstStyle/>
          <a:p>
            <a:r>
              <a:rPr lang="en-US" dirty="0"/>
              <a:t>The ban sends a strong message to consumers</a:t>
            </a:r>
          </a:p>
          <a:p>
            <a:pPr lvl="1"/>
            <a:r>
              <a:rPr lang="en-US" dirty="0"/>
              <a:t>The idea of reducing the environmental impact by recycling lets consumers consume with easy conscience </a:t>
            </a:r>
          </a:p>
          <a:p>
            <a:pPr lvl="1"/>
            <a:r>
              <a:rPr lang="en-US" dirty="0"/>
              <a:t>Reducing &amp; reusing should be prioritized over recycling</a:t>
            </a:r>
          </a:p>
          <a:p>
            <a:pPr lvl="1"/>
            <a:r>
              <a:rPr lang="en-US" dirty="0"/>
              <a:t>“An initial sustainable act may lead the individual to perform unsustainable behaviors”</a:t>
            </a:r>
          </a:p>
          <a:p>
            <a:endParaRPr lang="en-US" dirty="0"/>
          </a:p>
        </p:txBody>
      </p:sp>
    </p:spTree>
    <p:extLst>
      <p:ext uri="{BB962C8B-B14F-4D97-AF65-F5344CB8AC3E}">
        <p14:creationId xmlns:p14="http://schemas.microsoft.com/office/powerpoint/2010/main" val="3205694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2E4214-3132-9B97-36B3-50563A612579}"/>
              </a:ext>
            </a:extLst>
          </p:cNvPr>
          <p:cNvSpPr>
            <a:spLocks noGrp="1"/>
          </p:cNvSpPr>
          <p:nvPr>
            <p:ph type="title"/>
          </p:nvPr>
        </p:nvSpPr>
        <p:spPr/>
        <p:txBody>
          <a:bodyPr/>
          <a:lstStyle/>
          <a:p>
            <a:r>
              <a:rPr lang="en-US" dirty="0"/>
              <a:t>Ban on Destruction of Unsold Consumer Products (IV)</a:t>
            </a:r>
          </a:p>
        </p:txBody>
      </p:sp>
      <p:sp>
        <p:nvSpPr>
          <p:cNvPr id="3" name="İçerik Yer Tutucusu 2">
            <a:extLst>
              <a:ext uri="{FF2B5EF4-FFF2-40B4-BE49-F238E27FC236}">
                <a16:creationId xmlns:a16="http://schemas.microsoft.com/office/drawing/2014/main" id="{2DF9F408-F063-3B53-BFBC-BA19D9B819F0}"/>
              </a:ext>
            </a:extLst>
          </p:cNvPr>
          <p:cNvSpPr>
            <a:spLocks noGrp="1"/>
          </p:cNvSpPr>
          <p:nvPr>
            <p:ph idx="1"/>
          </p:nvPr>
        </p:nvSpPr>
        <p:spPr/>
        <p:txBody>
          <a:bodyPr/>
          <a:lstStyle/>
          <a:p>
            <a:r>
              <a:rPr lang="en-US" dirty="0"/>
              <a:t>If the scope of the ban on destruction of unsold consumer products is extended, this would incentivize producers to focus more on </a:t>
            </a:r>
          </a:p>
          <a:p>
            <a:pPr lvl="1"/>
            <a:r>
              <a:rPr lang="en-US" dirty="0"/>
              <a:t>Sufficient production</a:t>
            </a:r>
          </a:p>
          <a:p>
            <a:pPr lvl="1"/>
            <a:r>
              <a:rPr lang="en-US" dirty="0"/>
              <a:t>Improving the market of refurbished goods</a:t>
            </a:r>
          </a:p>
        </p:txBody>
      </p:sp>
    </p:spTree>
    <p:extLst>
      <p:ext uri="{BB962C8B-B14F-4D97-AF65-F5344CB8AC3E}">
        <p14:creationId xmlns:p14="http://schemas.microsoft.com/office/powerpoint/2010/main" val="1182061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B0CC665-F09E-3FA1-21F3-4FC6A0ECA6F0}"/>
              </a:ext>
            </a:extLst>
          </p:cNvPr>
          <p:cNvSpPr>
            <a:spLocks noGrp="1"/>
          </p:cNvSpPr>
          <p:nvPr>
            <p:ph type="title"/>
          </p:nvPr>
        </p:nvSpPr>
        <p:spPr/>
        <p:txBody>
          <a:bodyPr/>
          <a:lstStyle/>
          <a:p>
            <a:r>
              <a:rPr lang="en-US" dirty="0"/>
              <a:t>Summing Up: A Safe Area for Sustainable Consumption</a:t>
            </a:r>
          </a:p>
        </p:txBody>
      </p:sp>
      <p:sp>
        <p:nvSpPr>
          <p:cNvPr id="3" name="İçerik Yer Tutucusu 2">
            <a:extLst>
              <a:ext uri="{FF2B5EF4-FFF2-40B4-BE49-F238E27FC236}">
                <a16:creationId xmlns:a16="http://schemas.microsoft.com/office/drawing/2014/main" id="{F7DE1E3E-D755-6030-66A0-1E27843F2CC7}"/>
              </a:ext>
            </a:extLst>
          </p:cNvPr>
          <p:cNvSpPr>
            <a:spLocks noGrp="1"/>
          </p:cNvSpPr>
          <p:nvPr>
            <p:ph idx="1"/>
          </p:nvPr>
        </p:nvSpPr>
        <p:spPr/>
        <p:txBody>
          <a:bodyPr/>
          <a:lstStyle/>
          <a:p>
            <a:r>
              <a:rPr lang="en-US" dirty="0"/>
              <a:t>Direct producer liability</a:t>
            </a:r>
          </a:p>
          <a:p>
            <a:r>
              <a:rPr lang="en-US" dirty="0"/>
              <a:t>Limited interventions on contractual freedom</a:t>
            </a:r>
          </a:p>
          <a:p>
            <a:r>
              <a:rPr lang="en-US" dirty="0"/>
              <a:t>A more comprehensive ban on destruction of unsold consumer products</a:t>
            </a:r>
          </a:p>
        </p:txBody>
      </p:sp>
    </p:spTree>
    <p:extLst>
      <p:ext uri="{BB962C8B-B14F-4D97-AF65-F5344CB8AC3E}">
        <p14:creationId xmlns:p14="http://schemas.microsoft.com/office/powerpoint/2010/main" val="979768545"/>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Duman</Template>
  <TotalTime>23858</TotalTime>
  <Words>1199</Words>
  <Application>Microsoft Macintosh PowerPoint</Application>
  <PresentationFormat>Geniş ekran</PresentationFormat>
  <Paragraphs>100</Paragraphs>
  <Slides>14</Slides>
  <Notes>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14</vt:i4>
      </vt:variant>
    </vt:vector>
  </HeadingPairs>
  <TitlesOfParts>
    <vt:vector size="19" baseType="lpstr">
      <vt:lpstr>Aptos</vt:lpstr>
      <vt:lpstr>Arial</vt:lpstr>
      <vt:lpstr>Century Gothic</vt:lpstr>
      <vt:lpstr>Wingdings 3</vt:lpstr>
      <vt:lpstr>Duman</vt:lpstr>
      <vt:lpstr>Road to Sustainability: Mastering the art of fingerpointing</vt:lpstr>
      <vt:lpstr>Putting the faith on consumers for a sustainable consumption (I)</vt:lpstr>
      <vt:lpstr>Putting the faith on consumers for a sustainable consumption (II)</vt:lpstr>
      <vt:lpstr>Putting the faith on consumers for a sustainable consumption (III)</vt:lpstr>
      <vt:lpstr>Trusting Consumers’ Consumption Choices: Why? (I)</vt:lpstr>
      <vt:lpstr>Trusting Consumers’ Consumption Choices: Why? (II)</vt:lpstr>
      <vt:lpstr>A Shared Responsibility: Producer + Consumer</vt:lpstr>
      <vt:lpstr>Direct Producer Liability (I)</vt:lpstr>
      <vt:lpstr>Direct Producer Liability (II)</vt:lpstr>
      <vt:lpstr>Ban on Destruction of Unsold Consumer Products (I)</vt:lpstr>
      <vt:lpstr>Ban on Destruction of Unsold Consumer Products (II)</vt:lpstr>
      <vt:lpstr>Ban on Destruction of Unsold Consumer Products (III)</vt:lpstr>
      <vt:lpstr>Ban on Destruction of Unsold Consumer Products (IV)</vt:lpstr>
      <vt:lpstr>Summing Up: A Safe Area for Sustainable Consumption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20</cp:revision>
  <dcterms:created xsi:type="dcterms:W3CDTF">2024-08-29T08:20:38Z</dcterms:created>
  <dcterms:modified xsi:type="dcterms:W3CDTF">2024-09-15T08:26:54Z</dcterms:modified>
</cp:coreProperties>
</file>